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65" r:id="rId11"/>
    <p:sldId id="266" r:id="rId12"/>
    <p:sldId id="267" r:id="rId13"/>
    <p:sldId id="280" r:id="rId14"/>
    <p:sldId id="281" r:id="rId15"/>
    <p:sldId id="282" r:id="rId16"/>
    <p:sldId id="283" r:id="rId17"/>
    <p:sldId id="269" r:id="rId18"/>
    <p:sldId id="285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AAF6"/>
    <a:srgbClr val="F3E39F"/>
    <a:srgbClr val="E5C02E"/>
    <a:srgbClr val="F1C536"/>
    <a:srgbClr val="E2D156"/>
    <a:srgbClr val="408000"/>
    <a:srgbClr val="4D4D4D"/>
    <a:srgbClr val="1C1C1C"/>
    <a:srgbClr val="333333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78696" autoAdjust="0"/>
  </p:normalViewPr>
  <p:slideViewPr>
    <p:cSldViewPr snapToGrid="0" snapToObjects="1">
      <p:cViewPr varScale="1">
        <p:scale>
          <a:sx n="64" d="100"/>
          <a:sy n="64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71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A9272-0D04-40B6-882C-92BF804750AD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B24EA-635F-4A66-BF6F-161965315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204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F84BA8-6441-4FDD-9D9C-C593BB871A17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0E76FD-0976-4E8C-8657-B7C161565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95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55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8138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170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819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385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021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68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8987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6542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73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E76FD-0976-4E8C-8657-B7C1615658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2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819400" y="45720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Dyninst/MRNet</a:t>
            </a:r>
            <a:r>
              <a:rPr lang="en-US" baseline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Users’ Meeting</a:t>
            </a:r>
            <a:endParaRPr lang="en-US" smtClean="0">
              <a:solidFill>
                <a:srgbClr val="595959"/>
              </a:solidFill>
              <a:latin typeface="Gill Sans MT" pitchFamily="34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Madison, Wisconsin</a:t>
            </a:r>
          </a:p>
          <a:p>
            <a:pPr algn="ctr" eaLnBrk="1" hangingPunct="1">
              <a:defRPr/>
            </a:pPr>
            <a:r>
              <a:rPr lang="en-US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August</a:t>
            </a:r>
            <a:r>
              <a:rPr lang="en-US" baseline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7, 2014</a:t>
            </a:r>
            <a:endParaRPr lang="en-US" smtClean="0">
              <a:solidFill>
                <a:srgbClr val="59595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4383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046D-284E-4B21-B3A2-0FCC22115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759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0B9-F2EE-4191-A50E-46CF7B7F4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910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5EE4E-64C1-47D3-B4AD-002CBBF3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94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E262-9394-4B83-B120-EEE29EDCE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109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DED6-16F6-487C-9E19-386F1759B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031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41037-F9A7-4052-84AB-FB17F0BFA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91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97EE8C-4838-4925-A986-ECAE7028D1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033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34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Evolution of Dyninst </a:t>
            </a:r>
            <a:br>
              <a:rPr lang="en-US" smtClean="0"/>
            </a:br>
            <a:r>
              <a:rPr lang="en-US" smtClean="0"/>
              <a:t>in Support of Cyber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Emily Gember-Jacobson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call monitoring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  <a:p>
            <a:pPr lvl="1"/>
            <a:r>
              <a:rPr lang="en-US" smtClean="0"/>
              <a:t>Identify system call events during program execution</a:t>
            </a:r>
          </a:p>
          <a:p>
            <a:pPr lvl="1"/>
            <a:r>
              <a:rPr lang="en-US" smtClean="0"/>
              <a:t>Extract interesting information at these events</a:t>
            </a:r>
          </a:p>
          <a:p>
            <a:pPr marL="457200" lvl="1" indent="0">
              <a:buNone/>
            </a:pPr>
            <a:endParaRPr lang="en-US" smtClean="0"/>
          </a:p>
          <a:p>
            <a:r>
              <a:rPr lang="en-US" smtClean="0"/>
              <a:t>How ProcControlAPI handles this (in v8.2)</a:t>
            </a:r>
          </a:p>
          <a:p>
            <a:pPr lvl="1"/>
            <a:r>
              <a:rPr lang="en-US" smtClean="0"/>
              <a:t>Leverage ptrace (Linux only)</a:t>
            </a:r>
          </a:p>
          <a:p>
            <a:pPr lvl="1"/>
            <a:r>
              <a:rPr lang="en-US" smtClean="0"/>
              <a:t>Differentiate between entry and exit events</a:t>
            </a:r>
          </a:p>
          <a:p>
            <a:pPr lvl="1"/>
            <a:r>
              <a:rPr lang="en-US" smtClean="0"/>
              <a:t>Similar interface as other ProcControl events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97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we now?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Ability to analyze packed malware</a:t>
            </a:r>
          </a:p>
          <a:p>
            <a:endParaRPr lang="en-US" smtClean="0"/>
          </a:p>
          <a:p>
            <a:r>
              <a:rPr lang="en-US" smtClean="0"/>
              <a:t>Binary modification</a:t>
            </a:r>
          </a:p>
          <a:p>
            <a:endParaRPr lang="en-US" smtClean="0"/>
          </a:p>
          <a:p>
            <a:r>
              <a:rPr lang="en-US" smtClean="0"/>
              <a:t>System call events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0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we’re currently working 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Ongoing updates to precise handling of </a:t>
            </a:r>
            <a:br>
              <a:rPr lang="en-US" smtClean="0"/>
            </a:br>
            <a:r>
              <a:rPr lang="en-US" smtClean="0"/>
              <a:t>program semantics</a:t>
            </a:r>
          </a:p>
          <a:p>
            <a:endParaRPr lang="en-US" smtClean="0"/>
          </a:p>
          <a:p>
            <a:r>
              <a:rPr lang="en-US" smtClean="0"/>
              <a:t>Stack frame modification</a:t>
            </a:r>
          </a:p>
          <a:p>
            <a:endParaRPr lang="en-US" smtClean="0"/>
          </a:p>
          <a:p>
            <a:r>
              <a:rPr lang="en-US" smtClean="0"/>
              <a:t>Extended first-party instrumentation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0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 frame modifications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66760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One use case: insertion of stack canaries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5704159"/>
              </p:ext>
            </p:extLst>
          </p:nvPr>
        </p:nvGraphicFramePr>
        <p:xfrm>
          <a:off x="6352417" y="2232724"/>
          <a:ext cx="1673352" cy="258535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73352"/>
              </a:tblGrid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…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5974185"/>
              </p:ext>
            </p:extLst>
          </p:nvPr>
        </p:nvGraphicFramePr>
        <p:xfrm>
          <a:off x="6352417" y="4079999"/>
          <a:ext cx="1673352" cy="370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73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canary</a:t>
                      </a:r>
                      <a:endParaRPr lang="en-US" sz="14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9672897"/>
              </p:ext>
            </p:extLst>
          </p:nvPr>
        </p:nvGraphicFramePr>
        <p:xfrm>
          <a:off x="1118230" y="2234157"/>
          <a:ext cx="1673352" cy="262989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73352"/>
              </a:tblGrid>
              <a:tr h="41387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…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local variables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33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…</a:t>
                      </a:r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1134" y="1864825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original</a:t>
            </a:r>
            <a:endParaRPr lang="en-US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2142" y="1864825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modified</a:t>
            </a:r>
            <a:endParaRPr lang="en-US">
              <a:latin typeface="+mj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137387" y="3465567"/>
            <a:ext cx="978408" cy="1634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26334" y="2196057"/>
            <a:ext cx="1665248" cy="76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60521" y="2175194"/>
            <a:ext cx="1665248" cy="76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204033" y="4818083"/>
            <a:ext cx="0" cy="2370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54906" y="4864049"/>
            <a:ext cx="0" cy="2370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6381425"/>
              </p:ext>
            </p:extLst>
          </p:nvPr>
        </p:nvGraphicFramePr>
        <p:xfrm>
          <a:off x="6352417" y="4075117"/>
          <a:ext cx="1673352" cy="7416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73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local</a:t>
                      </a:r>
                      <a:r>
                        <a:rPr lang="en-US" sz="1400" baseline="0" dirty="0" smtClean="0"/>
                        <a:t> variables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680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4512E-6 L 2.77556E-17 0.0474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96992E-6 L -4.72222E-6 0.0421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 frame modifications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possibilities</a:t>
            </a:r>
          </a:p>
          <a:p>
            <a:r>
              <a:rPr lang="en-US" dirty="0" smtClean="0"/>
              <a:t>Add stack-based local variables</a:t>
            </a:r>
          </a:p>
          <a:p>
            <a:r>
              <a:rPr lang="en-US" dirty="0" smtClean="0"/>
              <a:t>Reorder local variables for security or </a:t>
            </a:r>
            <a:br>
              <a:rPr lang="en-US" dirty="0" smtClean="0"/>
            </a:br>
            <a:r>
              <a:rPr lang="en-US" dirty="0" smtClean="0"/>
              <a:t>software diversification</a:t>
            </a:r>
          </a:p>
          <a:p>
            <a:r>
              <a:rPr lang="en-US" dirty="0" smtClean="0"/>
              <a:t>Remove unused variables</a:t>
            </a:r>
          </a:p>
          <a:p>
            <a:r>
              <a:rPr lang="en-US" smtClean="0"/>
              <a:t>ABI changes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8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 frame sensitivity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Program may be sensitive to these modifications</a:t>
            </a:r>
            <a:endParaRPr lang="en-US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>
                <a:latin typeface="+mj-lt"/>
              </a:rPr>
              <a:pPr>
                <a:defRPr/>
              </a:pPr>
              <a:t>15</a:t>
            </a:fld>
            <a:endParaRPr lang="en-US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j-lt"/>
              </a:rPr>
              <a:t>The Evolution of Dyninst in Support of Cyber Security</a:t>
            </a:r>
            <a:endParaRPr lang="en-US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86150" y="4727816"/>
            <a:ext cx="2381250" cy="9552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smtClean="0">
                <a:latin typeface="Consolas" panose="020B0609020204030204" pitchFamily="49" charset="0"/>
                <a:cs typeface="Consolas" panose="020B0609020204030204" pitchFamily="49" charset="0"/>
              </a:rPr>
              <a:t>push %rbp</a:t>
            </a:r>
          </a:p>
          <a:p>
            <a:r>
              <a:rPr lang="en-US" sz="140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400" smtClean="0">
                <a:latin typeface="Consolas" panose="020B0609020204030204" pitchFamily="49" charset="0"/>
                <a:cs typeface="Consolas" panose="020B0609020204030204" pitchFamily="49" charset="0"/>
              </a:rPr>
              <a:t>ov %rsp, %rbp</a:t>
            </a:r>
          </a:p>
          <a:p>
            <a:r>
              <a:rPr lang="en-US" sz="140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sz="1400" smtClean="0">
                <a:latin typeface="Consolas" panose="020B0609020204030204" pitchFamily="49" charset="0"/>
                <a:cs typeface="Consolas" panose="020B0609020204030204" pitchFamily="49" charset="0"/>
              </a:rPr>
              <a:t>mov 0x10(%rbp),%rdx</a:t>
            </a:r>
            <a:endParaRPr lang="en-US" sz="14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4791" y="1896748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registers</a:t>
            </a:r>
            <a:endParaRPr lang="en-US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1294776"/>
              </p:ext>
            </p:extLst>
          </p:nvPr>
        </p:nvGraphicFramePr>
        <p:xfrm>
          <a:off x="1143000" y="1919360"/>
          <a:ext cx="1524000" cy="29667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152741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original</a:t>
            </a:r>
            <a:endParaRPr lang="en-US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359" y="4358484"/>
            <a:ext cx="185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Assembly for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bar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8234272"/>
              </p:ext>
            </p:extLst>
          </p:nvPr>
        </p:nvGraphicFramePr>
        <p:xfrm>
          <a:off x="6934200" y="1919360"/>
          <a:ext cx="1524000" cy="29667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return address</a:t>
                      </a:r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99108" y="152628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modified</a:t>
            </a:r>
            <a:endParaRPr lang="en-US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094791" y="2266080"/>
            <a:ext cx="982128" cy="766557"/>
            <a:chOff x="4080936" y="4179332"/>
            <a:chExt cx="982128" cy="766557"/>
          </a:xfrm>
        </p:grpSpPr>
        <p:sp>
          <p:nvSpPr>
            <p:cNvPr id="14" name="Rectangle 13"/>
            <p:cNvSpPr/>
            <p:nvPr/>
          </p:nvSpPr>
          <p:spPr>
            <a:xfrm>
              <a:off x="4080936" y="4179332"/>
              <a:ext cx="982128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  <a:latin typeface="+mj-lt"/>
                  <a:cs typeface="Consolas" panose="020B0609020204030204" pitchFamily="49" charset="0"/>
                </a:rPr>
                <a:t>rdx</a:t>
              </a:r>
              <a:endParaRPr lang="en-US" sz="1400">
                <a:solidFill>
                  <a:schemeClr val="tx1"/>
                </a:solidFill>
                <a:latin typeface="+mj-lt"/>
                <a:cs typeface="Consolas" panose="020B06090202040302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80936" y="4564889"/>
              <a:ext cx="982128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  <a:latin typeface="+mj-lt"/>
                  <a:cs typeface="Consolas" panose="020B0609020204030204" pitchFamily="49" charset="0"/>
                </a:rPr>
                <a:t>rbp</a:t>
              </a:r>
              <a:endParaRPr lang="en-US" sz="1400">
                <a:solidFill>
                  <a:schemeClr val="tx1"/>
                </a:solidFill>
                <a:latin typeface="+mj-lt"/>
                <a:cs typeface="Consolas" panose="020B0609020204030204" pitchFamily="49" charset="0"/>
              </a:endParaRPr>
            </a:p>
          </p:txBody>
        </p:sp>
      </p:grp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2680855" y="2842137"/>
            <a:ext cx="1413936" cy="1135618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>
            <a:off x="2680855" y="2456580"/>
            <a:ext cx="1413936" cy="771114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60499" y="3799913"/>
            <a:ext cx="671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canary</a:t>
            </a:r>
            <a:endParaRPr lang="en-US" sz="140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cxnSp>
        <p:nvCxnSpPr>
          <p:cNvPr id="19" name="Straight Arrow Connector 18"/>
          <p:cNvCxnSpPr>
            <a:stCxn id="15" idx="3"/>
          </p:cNvCxnSpPr>
          <p:nvPr/>
        </p:nvCxnSpPr>
        <p:spPr>
          <a:xfrm>
            <a:off x="5076919" y="2842137"/>
            <a:ext cx="1857281" cy="1516347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</p:cNvCxnSpPr>
          <p:nvPr/>
        </p:nvCxnSpPr>
        <p:spPr>
          <a:xfrm>
            <a:off x="5076919" y="2456580"/>
            <a:ext cx="1857281" cy="1143730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934200" y="3368381"/>
            <a:ext cx="1524000" cy="383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86150" y="4829183"/>
            <a:ext cx="2381250" cy="43203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+mj-lt"/>
              </a:rPr>
              <a:t>p</a:t>
            </a:r>
            <a:r>
              <a:rPr lang="en-US" sz="1400" smtClean="0">
                <a:latin typeface="+mj-lt"/>
              </a:rPr>
              <a:t>ush canary value onto stack</a:t>
            </a:r>
            <a:endParaRPr lang="en-US" sz="140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4583" y="5700015"/>
            <a:ext cx="824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j-lt"/>
                <a:cs typeface="Consolas" panose="020B0609020204030204" pitchFamily="49" charset="0"/>
              </a:rPr>
              <a:t>0x18</a:t>
            </a:r>
            <a:endParaRPr lang="en-US" sz="1400" dirty="0">
              <a:solidFill>
                <a:srgbClr val="C00000"/>
              </a:solidFill>
              <a:latin typeface="+mj-lt"/>
              <a:cs typeface="Consolas" panose="020B0609020204030204" pitchFamily="49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019373" y="5967447"/>
            <a:ext cx="400227" cy="1895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09390" y="5877571"/>
            <a:ext cx="126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  <a:latin typeface="+mj-lt"/>
              </a:rPr>
              <a:t>sensitive </a:t>
            </a:r>
            <a:r>
              <a:rPr lang="en-US" smtClean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</a:t>
            </a:r>
            <a:endParaRPr lang="en-US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519858"/>
            <a:ext cx="104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Stack frame for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foo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007506"/>
            <a:ext cx="104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atin typeface="+mj-lt"/>
              </a:rPr>
              <a:t>Stack frame for </a:t>
            </a:r>
            <a:r>
              <a:rPr lang="en-US" sz="1400" smtClean="0">
                <a:latin typeface="Consolas" panose="020B0609020204030204" pitchFamily="49" charset="0"/>
                <a:cs typeface="Consolas" panose="020B0609020204030204" pitchFamily="49" charset="0"/>
              </a:rPr>
              <a:t>bar</a:t>
            </a:r>
            <a:endParaRPr lang="en-US" sz="14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0" y="1843160"/>
            <a:ext cx="1527048" cy="76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31152" y="1857514"/>
            <a:ext cx="1527048" cy="76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54906" y="4864049"/>
            <a:ext cx="0" cy="2370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704303" y="4878796"/>
            <a:ext cx="0" cy="2370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011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1.66667E-6 0.0747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1.11111E-6 0.07268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3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0.07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3.33333E-6 0.0884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00104 0.07939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/>
      <p:bldP spid="12" grpId="0"/>
      <p:bldP spid="18" grpId="0"/>
      <p:bldP spid="21" grpId="0" animBg="1"/>
      <p:bldP spid="23" grpId="0" animBg="1"/>
      <p:bldP spid="24" grpId="0"/>
      <p:bldP spid="26" grpId="0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 frame sensitivity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An operation is </a:t>
            </a:r>
            <a:r>
              <a:rPr lang="en-US" b="1" i="1" dirty="0" smtClean="0"/>
              <a:t>sensitive</a:t>
            </a:r>
            <a:r>
              <a:rPr lang="en-US" i="1" dirty="0" smtClean="0"/>
              <a:t> if it accesses stack memory via a calculated relative distance that is changed.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Our next steps:</a:t>
            </a:r>
          </a:p>
          <a:p>
            <a:r>
              <a:rPr lang="en-US" dirty="0" smtClean="0"/>
              <a:t>Formal model of stack frame sensitivity</a:t>
            </a:r>
          </a:p>
          <a:p>
            <a:r>
              <a:rPr lang="en-US" dirty="0" smtClean="0"/>
              <a:t>Update Dyninst with the analysis and compensation logic needed to handle this sensitivity during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188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5029200" y="2394212"/>
            <a:ext cx="990600" cy="0"/>
          </a:xfrm>
          <a:prstGeom prst="straightConnector1">
            <a:avLst/>
          </a:prstGeom>
          <a:ln>
            <a:prstDash val="sysDot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2" idx="3"/>
          </p:cNvCxnSpPr>
          <p:nvPr/>
        </p:nvCxnSpPr>
        <p:spPr>
          <a:xfrm flipV="1">
            <a:off x="1790700" y="2387389"/>
            <a:ext cx="1409700" cy="5660"/>
          </a:xfrm>
          <a:prstGeom prst="straightConnector1">
            <a:avLst/>
          </a:prstGeom>
          <a:ln>
            <a:prstDash val="sysDot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 deployment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633484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Extended first-party instrumentation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19800" y="1624084"/>
            <a:ext cx="2743200" cy="455152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/>
              <a:t>complete executable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3481127"/>
            <a:ext cx="1828800" cy="947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dynamically-linked libraries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200400" y="1631326"/>
            <a:ext cx="1828800" cy="1600200"/>
            <a:chOff x="3362325" y="1600201"/>
            <a:chExt cx="1752600" cy="1600200"/>
          </a:xfrm>
        </p:grpSpPr>
        <p:sp>
          <p:nvSpPr>
            <p:cNvPr id="9" name="Rectangle 8"/>
            <p:cNvSpPr/>
            <p:nvPr/>
          </p:nvSpPr>
          <p:spPr>
            <a:xfrm>
              <a:off x="3362325" y="1600201"/>
              <a:ext cx="1752600" cy="1600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executable file</a:t>
              </a:r>
            </a:p>
            <a:p>
              <a:pPr algn="ctr"/>
              <a:endParaRPr lang="en-US" dirty="0"/>
            </a:p>
            <a:p>
              <a:pPr algn="ctr"/>
              <a:r>
                <a:rPr lang="en-US" i="1" dirty="0"/>
                <a:t>d</a:t>
              </a:r>
              <a:r>
                <a:rPr lang="en-US" i="1" dirty="0" smtClean="0"/>
                <a:t>epends on</a:t>
              </a:r>
            </a:p>
            <a:p>
              <a:pPr lvl="1"/>
              <a:r>
                <a:rPr lang="en-US" i="1" dirty="0" err="1" smtClean="0"/>
                <a:t>libA.so</a:t>
              </a:r>
              <a:endParaRPr lang="en-US" i="1" dirty="0" smtClean="0"/>
            </a:p>
            <a:p>
              <a:pPr lvl="1"/>
              <a:r>
                <a:rPr lang="en-US" i="1" dirty="0" err="1" smtClean="0"/>
                <a:t>libB.so</a:t>
              </a:r>
              <a:endParaRPr lang="en-US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4425" y="2486891"/>
              <a:ext cx="185057" cy="18505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54425" y="2791691"/>
              <a:ext cx="185057" cy="185057"/>
            </a:xfrm>
            <a:prstGeom prst="rect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477000" y="5029200"/>
            <a:ext cx="1828800" cy="947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  <a:r>
              <a:rPr lang="en-US" smtClean="0"/>
              <a:t>ynamically-generated code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77000" y="3912234"/>
            <a:ext cx="1828800" cy="947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dynamically-loaded libraries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7000" y="2209800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executable file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77000" y="4191000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libD.so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77000" y="5294949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JIT’d code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3472192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libA.so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00400" y="4012627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libB.so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77000" y="2795267"/>
            <a:ext cx="1828800" cy="947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dynamically-linked libraries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77000" y="2777474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libA.so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477000" y="3317909"/>
            <a:ext cx="1828800" cy="4158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libB.so</a:t>
            </a:r>
            <a:endParaRPr lang="en-US" dirty="0"/>
          </a:p>
        </p:txBody>
      </p:sp>
      <p:sp>
        <p:nvSpPr>
          <p:cNvPr id="22" name="Flowchart: Punched Tape 21"/>
          <p:cNvSpPr/>
          <p:nvPr/>
        </p:nvSpPr>
        <p:spPr>
          <a:xfrm>
            <a:off x="342900" y="2115681"/>
            <a:ext cx="1447800" cy="554735"/>
          </a:xfrm>
          <a:prstGeom prst="flowChartPunchedTap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  <a:r>
              <a:rPr lang="en-US" smtClean="0"/>
              <a:t>ource code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00400" y="2151971"/>
            <a:ext cx="1828800" cy="10727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names of dynamically-linked libraries</a:t>
            </a:r>
          </a:p>
        </p:txBody>
      </p:sp>
    </p:spTree>
    <p:extLst>
      <p:ext uri="{BB962C8B-B14F-4D97-AF65-F5344CB8AC3E}">
        <p14:creationId xmlns="" xmlns:p14="http://schemas.microsoft.com/office/powerpoint/2010/main" val="228609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 deployment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Extended first-party instrumentation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next steps</a:t>
            </a:r>
          </a:p>
          <a:p>
            <a:r>
              <a:rPr lang="en-US" dirty="0" smtClean="0"/>
              <a:t>Enable Dyninst to instrument shared libraries as they load during program startup and via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dlopen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Enable Dyninst to </a:t>
            </a:r>
            <a:r>
              <a:rPr lang="en-US" smtClean="0"/>
              <a:t>detect dynamically-generated code (e.g</a:t>
            </a:r>
            <a:r>
              <a:rPr lang="en-US" dirty="0" smtClean="0"/>
              <a:t>., </a:t>
            </a:r>
            <a:r>
              <a:rPr lang="en-US" dirty="0" err="1" smtClean="0"/>
              <a:t>JIT’d</a:t>
            </a:r>
            <a:r>
              <a:rPr lang="en-US" dirty="0" smtClean="0"/>
              <a:t> code) during 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4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</a:t>
            </a:r>
            <a:r>
              <a:rPr lang="en-US" dirty="0" err="1" smtClean="0"/>
              <a:t>Dyninst</a:t>
            </a:r>
            <a:r>
              <a:rPr lang="en-US" dirty="0" smtClean="0"/>
              <a:t> to support security projects    </a:t>
            </a:r>
            <a:r>
              <a:rPr lang="en-US" smtClean="0"/>
              <a:t>enhances Dyninst</a:t>
            </a:r>
            <a:r>
              <a:rPr lang="en-US" dirty="0" smtClean="0"/>
              <a:t> features for all users</a:t>
            </a:r>
          </a:p>
          <a:p>
            <a:r>
              <a:rPr lang="en-US" dirty="0" smtClean="0"/>
              <a:t>Upcoming new features</a:t>
            </a:r>
          </a:p>
          <a:p>
            <a:pPr lvl="1"/>
            <a:r>
              <a:rPr lang="en-US" dirty="0" smtClean="0"/>
              <a:t>Stack frame modifications</a:t>
            </a:r>
          </a:p>
          <a:p>
            <a:pPr lvl="1"/>
            <a:r>
              <a:rPr lang="en-US" dirty="0" smtClean="0"/>
              <a:t>Extended first-party instrumentation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66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interesting about the security context?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46060"/>
            <a:ext cx="8763000" cy="2726140"/>
          </a:xfrm>
        </p:spPr>
        <p:txBody>
          <a:bodyPr/>
          <a:lstStyle/>
          <a:p>
            <a:r>
              <a:rPr lang="en-US" dirty="0" smtClean="0"/>
              <a:t>Programs designed to evade analysts</a:t>
            </a:r>
          </a:p>
          <a:p>
            <a:r>
              <a:rPr lang="en-US" dirty="0" smtClean="0"/>
              <a:t>Precision matters (as always!)</a:t>
            </a:r>
          </a:p>
          <a:p>
            <a:r>
              <a:rPr lang="en-US" dirty="0" smtClean="0"/>
              <a:t>Security policies require new program modification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085850" y="1219200"/>
            <a:ext cx="1295400" cy="1828800"/>
            <a:chOff x="2743200" y="1219200"/>
            <a:chExt cx="1295400" cy="1828800"/>
          </a:xfrm>
        </p:grpSpPr>
        <p:grpSp>
          <p:nvGrpSpPr>
            <p:cNvPr id="12" name="Group 11"/>
            <p:cNvGrpSpPr/>
            <p:nvPr/>
          </p:nvGrpSpPr>
          <p:grpSpPr>
            <a:xfrm>
              <a:off x="2819400" y="2057400"/>
              <a:ext cx="990600" cy="990600"/>
              <a:chOff x="3276600" y="2057400"/>
              <a:chExt cx="990600" cy="990600"/>
            </a:xfrm>
          </p:grpSpPr>
          <p:pic>
            <p:nvPicPr>
              <p:cNvPr id="13" name="Picture 12" descr="we_Positive_256x256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472960" y="2244968"/>
                <a:ext cx="406197" cy="406197"/>
              </a:xfrm>
              <a:prstGeom prst="rect">
                <a:avLst/>
              </a:prstGeom>
            </p:spPr>
          </p:pic>
          <p:pic>
            <p:nvPicPr>
              <p:cNvPr id="14" name="Picture 8" descr="C:\temp\Content.IE5\V9V6RYC4\MC900432614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76600" y="2057400"/>
                <a:ext cx="990600" cy="990600"/>
              </a:xfrm>
              <a:prstGeom prst="rect">
                <a:avLst/>
              </a:prstGeom>
              <a:noFill/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2743200" y="12192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Friendly binary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67100" y="1219200"/>
            <a:ext cx="2057400" cy="1828800"/>
            <a:chOff x="4800600" y="1219200"/>
            <a:chExt cx="2057400" cy="1828800"/>
          </a:xfrm>
        </p:grpSpPr>
        <p:grpSp>
          <p:nvGrpSpPr>
            <p:cNvPr id="9" name="Group 8"/>
            <p:cNvGrpSpPr/>
            <p:nvPr/>
          </p:nvGrpSpPr>
          <p:grpSpPr>
            <a:xfrm>
              <a:off x="4953000" y="2057400"/>
              <a:ext cx="990600" cy="990600"/>
              <a:chOff x="4800600" y="1981200"/>
              <a:chExt cx="990600" cy="990600"/>
            </a:xfrm>
          </p:grpSpPr>
          <p:pic>
            <p:nvPicPr>
              <p:cNvPr id="10" name="Picture 9" descr="neutral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996961" y="2139462"/>
                <a:ext cx="406197" cy="406197"/>
              </a:xfrm>
              <a:prstGeom prst="rect">
                <a:avLst/>
              </a:prstGeom>
            </p:spPr>
          </p:pic>
          <p:pic>
            <p:nvPicPr>
              <p:cNvPr id="11" name="Picture 8" descr="C:\temp\Content.IE5\V9V6RYC4\MC900432614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800600" y="1981200"/>
                <a:ext cx="990600" cy="990600"/>
              </a:xfrm>
              <a:prstGeom prst="rect">
                <a:avLst/>
              </a:prstGeom>
              <a:noFill/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4800600" y="12192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Uncooperative binary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10350" y="1219200"/>
            <a:ext cx="1447800" cy="1828800"/>
            <a:chOff x="7010400" y="1219200"/>
            <a:chExt cx="1447800" cy="1828800"/>
          </a:xfrm>
        </p:grpSpPr>
        <p:grpSp>
          <p:nvGrpSpPr>
            <p:cNvPr id="6" name="Group 5"/>
            <p:cNvGrpSpPr/>
            <p:nvPr/>
          </p:nvGrpSpPr>
          <p:grpSpPr>
            <a:xfrm>
              <a:off x="7086600" y="2057400"/>
              <a:ext cx="990600" cy="990600"/>
              <a:chOff x="6172200" y="2057400"/>
              <a:chExt cx="990600" cy="990600"/>
            </a:xfrm>
          </p:grpSpPr>
          <p:pic>
            <p:nvPicPr>
              <p:cNvPr id="7" name="Picture 3" descr="C:\temp\Content.IE5\I5U1G0A9\MC900433821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324600" y="2209800"/>
                <a:ext cx="457200" cy="457200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C:\temp\Content.IE5\V9V6RYC4\MC900432614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172200" y="2057400"/>
                <a:ext cx="990600" cy="990600"/>
              </a:xfrm>
              <a:prstGeom prst="rect">
                <a:avLst/>
              </a:prstGeom>
              <a:noFill/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7010400" y="1219200"/>
              <a:ext cx="144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Hostile binary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1347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Dyninst on the “offense”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What happens when programs are designed to evade analysts? </a:t>
            </a:r>
          </a:p>
          <a:p>
            <a:r>
              <a:rPr lang="en-US" sz="2800" dirty="0" smtClean="0"/>
              <a:t>Anti-analysis tricks</a:t>
            </a:r>
          </a:p>
          <a:p>
            <a:pPr lvl="1"/>
            <a:r>
              <a:rPr lang="en-US" sz="2400" dirty="0" smtClean="0"/>
              <a:t>Obfuscated control flow</a:t>
            </a:r>
          </a:p>
          <a:p>
            <a:pPr lvl="1"/>
            <a:r>
              <a:rPr lang="en-US" sz="2400" dirty="0" smtClean="0"/>
              <a:t>Unpacked code</a:t>
            </a:r>
          </a:p>
          <a:p>
            <a:pPr lvl="1"/>
            <a:r>
              <a:rPr lang="en-US" sz="2400" dirty="0" smtClean="0"/>
              <a:t>Overwritten </a:t>
            </a:r>
            <a:r>
              <a:rPr lang="en-US" sz="2400" dirty="0" smtClean="0"/>
              <a:t>code</a:t>
            </a:r>
          </a:p>
          <a:p>
            <a:r>
              <a:rPr lang="en-US" sz="2800" dirty="0" smtClean="0"/>
              <a:t>Anti-instrumentation tricks	</a:t>
            </a:r>
          </a:p>
          <a:p>
            <a:pPr lvl="1"/>
            <a:r>
              <a:rPr lang="en-US" sz="2400" dirty="0" smtClean="0"/>
              <a:t>PC-sensitive code	</a:t>
            </a:r>
          </a:p>
          <a:p>
            <a:pPr lvl="1"/>
            <a:r>
              <a:rPr lang="en-US" sz="2400" dirty="0" smtClean="0"/>
              <a:t>Anti-patching</a:t>
            </a:r>
          </a:p>
          <a:p>
            <a:pPr lvl="1"/>
            <a:r>
              <a:rPr lang="en-US" sz="2400" dirty="0" smtClean="0"/>
              <a:t>Address-space probing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11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Dyninst on the “defense”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Another security goal: </a:t>
            </a:r>
            <a:r>
              <a:rPr lang="en-US" dirty="0" smtClean="0"/>
              <a:t>ensure that a program executes in the way intended by its authors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Protecting programs (first- or third-party) may require capabilities that we have not needed in the past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System call monitoring</a:t>
            </a:r>
          </a:p>
          <a:p>
            <a:r>
              <a:rPr lang="en-US" dirty="0" smtClean="0"/>
              <a:t>More fine-grained instrumentation</a:t>
            </a:r>
          </a:p>
          <a:p>
            <a:r>
              <a:rPr lang="en-US" dirty="0" smtClean="0"/>
              <a:t>More aggressive and fine-grained modification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7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have we already adapated?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More robust </a:t>
            </a:r>
            <a:r>
              <a:rPr lang="en-US" dirty="0" smtClean="0"/>
              <a:t>analysis and instrumentation</a:t>
            </a:r>
            <a:br>
              <a:rPr lang="en-US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Nate, Kevin, Drew, Bill</a:t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Hybrid static + dynamic analysis</a:t>
            </a:r>
            <a:br>
              <a:rPr lang="en-US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Kevin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Binary modification</a:t>
            </a:r>
            <a:br>
              <a:rPr lang="en-US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Drew, Bill, </a:t>
            </a:r>
            <a:r>
              <a:rPr lang="en-US" sz="2400" dirty="0" err="1" smtClean="0">
                <a:solidFill>
                  <a:srgbClr val="0070C0"/>
                </a:solidFill>
              </a:rPr>
              <a:t>Wenbin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New events in </a:t>
            </a:r>
            <a:r>
              <a:rPr lang="en-US" dirty="0" err="1" smtClean="0"/>
              <a:t>ProcControl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Emily, Bill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4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parsing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Not all binaries contain symbol and other debug info</a:t>
            </a:r>
          </a:p>
          <a:p>
            <a:pPr lvl="1"/>
            <a:r>
              <a:rPr lang="en-US" dirty="0" smtClean="0"/>
              <a:t>Code is hard to find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ParseAPI</a:t>
            </a:r>
            <a:r>
              <a:rPr lang="en-US" dirty="0" smtClean="0"/>
              <a:t> helps to overcomes these challenges</a:t>
            </a:r>
          </a:p>
          <a:p>
            <a:pPr lvl="1"/>
            <a:r>
              <a:rPr lang="en-US" dirty="0" smtClean="0"/>
              <a:t>Recursive traversal parsing and gap parsing</a:t>
            </a:r>
          </a:p>
          <a:p>
            <a:pPr lvl="1"/>
            <a:r>
              <a:rPr lang="en-US" dirty="0" smtClean="0"/>
              <a:t>Leverage machine learning techniques for better function entry point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1046D-284E-4B21-B3A2-0FCC221155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88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static + dynamic analysis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Self-modifying programs </a:t>
            </a:r>
            <a:r>
              <a:rPr lang="en-US" dirty="0" smtClean="0"/>
              <a:t>overwrite </a:t>
            </a:r>
            <a:r>
              <a:rPr lang="en-US" dirty="0" smtClean="0"/>
              <a:t>code at runtime</a:t>
            </a:r>
          </a:p>
          <a:p>
            <a:pPr lvl="1"/>
            <a:r>
              <a:rPr lang="en-US" dirty="0" smtClean="0"/>
              <a:t>Statically un-analyzable control flow hides code</a:t>
            </a:r>
          </a:p>
          <a:p>
            <a:r>
              <a:rPr lang="en-US" dirty="0" smtClean="0"/>
              <a:t>SD-</a:t>
            </a:r>
            <a:r>
              <a:rPr lang="en-US" dirty="0" err="1" smtClean="0"/>
              <a:t>Dyninst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356054" y="3166019"/>
            <a:ext cx="4431893" cy="3030871"/>
            <a:chOff x="2356054" y="3166019"/>
            <a:chExt cx="4431893" cy="3030871"/>
          </a:xfrm>
        </p:grpSpPr>
        <p:cxnSp>
          <p:nvCxnSpPr>
            <p:cNvPr id="34" name="Straight Arrow Connector 33"/>
            <p:cNvCxnSpPr>
              <a:stCxn id="12" idx="2"/>
              <a:endCxn id="22" idx="0"/>
            </p:cNvCxnSpPr>
            <p:nvPr/>
          </p:nvCxnSpPr>
          <p:spPr>
            <a:xfrm>
              <a:off x="4572001" y="4877239"/>
              <a:ext cx="1" cy="214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1" idx="2"/>
              <a:endCxn id="12" idx="0"/>
            </p:cNvCxnSpPr>
            <p:nvPr/>
          </p:nvCxnSpPr>
          <p:spPr>
            <a:xfrm>
              <a:off x="4572001" y="4296932"/>
              <a:ext cx="0" cy="2145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2"/>
              <a:endCxn id="11" idx="0"/>
            </p:cNvCxnSpPr>
            <p:nvPr/>
          </p:nvCxnSpPr>
          <p:spPr>
            <a:xfrm flipH="1">
              <a:off x="4572001" y="3531779"/>
              <a:ext cx="1" cy="2145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22" idx="2"/>
              <a:endCxn id="10" idx="0"/>
            </p:cNvCxnSpPr>
            <p:nvPr/>
          </p:nvCxnSpPr>
          <p:spPr>
            <a:xfrm rot="5400000" flipH="1">
              <a:off x="3059741" y="4678280"/>
              <a:ext cx="3024521" cy="12700"/>
            </a:xfrm>
            <a:prstGeom prst="bentConnector5">
              <a:avLst>
                <a:gd name="adj1" fmla="val -3982"/>
                <a:gd name="adj2" fmla="val -20700016"/>
                <a:gd name="adj3" fmla="val 107558"/>
              </a:avLst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2356057" y="3166019"/>
              <a:ext cx="443189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Parse from known entry points</a:t>
              </a: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356054" y="3746326"/>
              <a:ext cx="4431893" cy="55060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Instrument control flow that may lead to new code</a:t>
              </a:r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56055" y="4511479"/>
              <a:ext cx="4431892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Resume execution</a:t>
              </a:r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356057" y="5091785"/>
              <a:ext cx="4431890" cy="1098755"/>
              <a:chOff x="2356057" y="5062289"/>
              <a:chExt cx="4431890" cy="109875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2356057" y="5062289"/>
                <a:ext cx="4431890" cy="1098755"/>
              </a:xfrm>
              <a:prstGeom prst="round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2552702" y="5230666"/>
                <a:ext cx="4038600" cy="762000"/>
                <a:chOff x="2552702" y="5230666"/>
                <a:chExt cx="4038600" cy="762000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3962402" y="5230666"/>
                  <a:ext cx="1295400" cy="762000"/>
                  <a:chOff x="2170471" y="7398774"/>
                  <a:chExt cx="1295400" cy="762000"/>
                </a:xfrm>
              </p:grpSpPr>
              <p:sp>
                <p:nvSpPr>
                  <p:cNvPr id="15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170471" y="7398774"/>
                    <a:ext cx="1295400" cy="762000"/>
                  </a:xfrm>
                  <a:prstGeom prst="roundRect">
                    <a:avLst>
                      <a:gd name="adj" fmla="val 13046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tIns="0"/>
                  <a:lstStyle/>
                  <a:p>
                    <a:pPr>
                      <a:spcBef>
                        <a:spcPct val="10000"/>
                      </a:spcBef>
                    </a:pPr>
                    <a:r>
                      <a:rPr lang="en-US" sz="1600" smtClean="0">
                        <a:latin typeface="+mj-lt"/>
                      </a:rPr>
                      <a:t>overwrite</a:t>
                    </a:r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16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627671" y="7703574"/>
                    <a:ext cx="304800" cy="304800"/>
                  </a:xfrm>
                  <a:prstGeom prst="round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tIns="0" bIns="0" anchor="ctr"/>
                  <a:lstStyle/>
                  <a:p>
                    <a:pPr>
                      <a:spcBef>
                        <a:spcPct val="50000"/>
                      </a:spcBef>
                    </a:pPr>
                    <a:endParaRPr lang="en-US" b="1"/>
                  </a:p>
                </p:txBody>
              </p:sp>
              <p:sp>
                <p:nvSpPr>
                  <p:cNvPr id="21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730858" y="7817874"/>
                    <a:ext cx="304800" cy="304800"/>
                  </a:xfrm>
                  <a:prstGeom prst="round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tIns="0" bIns="0" anchor="ctr"/>
                  <a:lstStyle/>
                  <a:p>
                    <a:pPr>
                      <a:spcBef>
                        <a:spcPct val="50000"/>
                      </a:spcBef>
                    </a:pPr>
                    <a:endParaRPr lang="en-US" b="1"/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2552702" y="5230666"/>
                  <a:ext cx="1295400" cy="762000"/>
                  <a:chOff x="2552702" y="5230666"/>
                  <a:chExt cx="1295400" cy="762000"/>
                </a:xfrm>
              </p:grpSpPr>
              <p:sp>
                <p:nvSpPr>
                  <p:cNvPr id="1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552702" y="5230666"/>
                    <a:ext cx="1295400" cy="762000"/>
                  </a:xfrm>
                  <a:prstGeom prst="roundRect">
                    <a:avLst>
                      <a:gd name="adj" fmla="val 13046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anchor="t" anchorCtr="0"/>
                  <a:lstStyle/>
                  <a:p>
                    <a:pPr marL="52388">
                      <a:spcBef>
                        <a:spcPct val="10000"/>
                      </a:spcBef>
                    </a:pPr>
                    <a:r>
                      <a:rPr lang="en-US" sz="1600" smtClean="0">
                        <a:latin typeface="+mj-lt"/>
                      </a:rPr>
                      <a:t>instrument</a:t>
                    </a:r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18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2628902" y="5535466"/>
                    <a:ext cx="1140542" cy="292188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anchor="ctr"/>
                  <a:lstStyle/>
                  <a:p>
                    <a:pPr algn="ctr" defTabSz="3135313">
                      <a:lnSpc>
                        <a:spcPct val="90000"/>
                      </a:lnSpc>
                      <a:spcBef>
                        <a:spcPct val="0"/>
                      </a:spcBef>
                    </a:pPr>
                    <a:r>
                      <a:rPr lang="en-US" sz="120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CALL ptr[eax]</a:t>
                    </a:r>
                    <a:endParaRPr lang="en-US" sz="12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7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94254" y="5827655"/>
                    <a:ext cx="0" cy="126912"/>
                  </a:xfrm>
                  <a:prstGeom prst="line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" name="Group 45"/>
                <p:cNvGrpSpPr/>
                <p:nvPr/>
              </p:nvGrpSpPr>
              <p:grpSpPr>
                <a:xfrm>
                  <a:off x="5372102" y="5230666"/>
                  <a:ext cx="1219200" cy="762000"/>
                  <a:chOff x="5372102" y="5230666"/>
                  <a:chExt cx="1219200" cy="762000"/>
                </a:xfrm>
              </p:grpSpPr>
              <p:sp>
                <p:nvSpPr>
                  <p:cNvPr id="14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5372102" y="5230666"/>
                    <a:ext cx="1219200" cy="762000"/>
                  </a:xfrm>
                  <a:prstGeom prst="roundRect">
                    <a:avLst>
                      <a:gd name="adj" fmla="val 13046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0" rIns="0"/>
                  <a:lstStyle/>
                  <a:p>
                    <a:pPr marL="52388">
                      <a:spcBef>
                        <a:spcPct val="10000"/>
                      </a:spcBef>
                    </a:pPr>
                    <a:r>
                      <a:rPr lang="en-US" sz="1600">
                        <a:latin typeface="+mj-lt"/>
                      </a:rPr>
                      <a:t>exception</a:t>
                    </a:r>
                  </a:p>
                </p:txBody>
              </p:sp>
              <p:sp>
                <p:nvSpPr>
                  <p:cNvPr id="45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975556" y="5827655"/>
                    <a:ext cx="0" cy="126912"/>
                  </a:xfrm>
                  <a:prstGeom prst="line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5448302" y="5535466"/>
                    <a:ext cx="1066800" cy="30480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lIns="0" tIns="0" rIns="0" bIns="0" anchor="ctr" anchorCtr="0"/>
                  <a:lstStyle/>
                  <a:p>
                    <a:pPr marL="465138" indent="-465138" algn="ctr" defTabSz="3135313">
                      <a:lnSpc>
                        <a:spcPct val="125000"/>
                      </a:lnSpc>
                      <a:spcBef>
                        <a:spcPct val="0"/>
                      </a:spcBef>
                    </a:pPr>
                    <a:r>
                      <a:rPr lang="en-US" sz="120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DIV </a:t>
                    </a:r>
                    <a:r>
                      <a:rPr lang="en-US" sz="12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eax, 0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458884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analysis and instrumentation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  <a:p>
            <a:pPr lvl="1"/>
            <a:r>
              <a:rPr lang="en-US" smtClean="0"/>
              <a:t>Instrumentation augments the original code</a:t>
            </a:r>
          </a:p>
          <a:p>
            <a:pPr lvl="1"/>
            <a:r>
              <a:rPr lang="en-US" smtClean="0"/>
              <a:t>Instrumentation can affect program behavior and sometimes cause incorrect execution</a:t>
            </a:r>
          </a:p>
          <a:p>
            <a:r>
              <a:rPr lang="en-US" smtClean="0"/>
              <a:t>How Dyninst handles sensitivities</a:t>
            </a:r>
          </a:p>
          <a:p>
            <a:pPr lvl="1"/>
            <a:r>
              <a:rPr lang="en-US" smtClean="0"/>
              <a:t>Goal: preserve visible behavior</a:t>
            </a:r>
          </a:p>
          <a:p>
            <a:pPr lvl="1"/>
            <a:r>
              <a:rPr lang="en-US" smtClean="0"/>
              <a:t>Identify sensitive instructions</a:t>
            </a:r>
          </a:p>
          <a:p>
            <a:pPr lvl="1"/>
            <a:r>
              <a:rPr lang="en-US" smtClean="0"/>
              <a:t>Compensate for externally-sensitive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54161" y="5490085"/>
            <a:ext cx="1605116" cy="3588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call printf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2983" y="5324164"/>
            <a:ext cx="2885769" cy="6907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ush $(orig_ret_addr)</a:t>
            </a:r>
          </a:p>
          <a:p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jmp printf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82796" y="5587793"/>
            <a:ext cx="978408" cy="1634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9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modification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  <a:p>
            <a:pPr lvl="1"/>
            <a:r>
              <a:rPr lang="en-US" smtClean="0"/>
              <a:t>Changes become part of the original CFG</a:t>
            </a:r>
          </a:p>
          <a:p>
            <a:pPr lvl="1"/>
            <a:r>
              <a:rPr lang="en-US" smtClean="0"/>
              <a:t>May alter behavior of the original code</a:t>
            </a:r>
          </a:p>
          <a:p>
            <a:pPr lvl="1"/>
            <a:r>
              <a:rPr lang="en-US" smtClean="0"/>
              <a:t>Should not cause unexpected side effects</a:t>
            </a:r>
          </a:p>
          <a:p>
            <a:r>
              <a:rPr lang="en-US" smtClean="0"/>
              <a:t>How Dyninst handles modification</a:t>
            </a:r>
          </a:p>
          <a:p>
            <a:pPr lvl="1"/>
            <a:r>
              <a:rPr lang="en-US" smtClean="0"/>
              <a:t>Structured binary editing</a:t>
            </a:r>
          </a:p>
          <a:p>
            <a:pPr lvl="2"/>
            <a:r>
              <a:rPr lang="en-US" smtClean="0"/>
              <a:t>Modify binaries by transforming their CFGs</a:t>
            </a:r>
          </a:p>
          <a:p>
            <a:pPr lvl="2"/>
            <a:r>
              <a:rPr lang="en-US" smtClean="0"/>
              <a:t>Ensure validity of the resulting binary</a:t>
            </a:r>
          </a:p>
          <a:p>
            <a:pPr lvl="1"/>
            <a:r>
              <a:rPr lang="en-US" smtClean="0"/>
              <a:t>PatchAPI</a:t>
            </a:r>
          </a:p>
          <a:p>
            <a:pPr lvl="2"/>
            <a:r>
              <a:rPr lang="en-US" smtClean="0"/>
              <a:t>Interactive CFG modification</a:t>
            </a:r>
          </a:p>
          <a:p>
            <a:pPr lvl="2"/>
            <a:r>
              <a:rPr lang="en-US" smtClean="0"/>
              <a:t>Mix modification and instrumentation</a:t>
            </a:r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046D-284E-4B21-B3A2-0FCC221155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Evolution of Dyninst in Support of Cyber Security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402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13745</TotalTime>
  <Words>823</Words>
  <Application>Microsoft Office PowerPoint</Application>
  <PresentationFormat>On-screen Show (4:3)</PresentationFormat>
  <Paragraphs>241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Evolution of Dyninst  in Support of Cyber Security</vt:lpstr>
      <vt:lpstr>What’s interesting about the security context?</vt:lpstr>
      <vt:lpstr>Dyninst on the “offense”</vt:lpstr>
      <vt:lpstr>Dyninst on the “defense”</vt:lpstr>
      <vt:lpstr>How have we already adapated?</vt:lpstr>
      <vt:lpstr>Better parsing</vt:lpstr>
      <vt:lpstr>Hybrid static + dynamic analysis</vt:lpstr>
      <vt:lpstr>Sensitivity analysis and instrumentation</vt:lpstr>
      <vt:lpstr>Binary modification</vt:lpstr>
      <vt:lpstr>System call monitoring</vt:lpstr>
      <vt:lpstr>Where are we now?</vt:lpstr>
      <vt:lpstr>What we’re currently working on</vt:lpstr>
      <vt:lpstr>Stack frame modifications</vt:lpstr>
      <vt:lpstr>Stack frame modifications</vt:lpstr>
      <vt:lpstr>Stack frame sensitivity</vt:lpstr>
      <vt:lpstr>Stack frame sensitivity  </vt:lpstr>
      <vt:lpstr>Complete deployment</vt:lpstr>
      <vt:lpstr>Complete deployment</vt:lpstr>
      <vt:lpstr>Conclusion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Gember-Jacobson</dc:creator>
  <cp:lastModifiedBy>emily</cp:lastModifiedBy>
  <cp:revision>439</cp:revision>
  <dcterms:created xsi:type="dcterms:W3CDTF">2013-03-22T15:55:49Z</dcterms:created>
  <dcterms:modified xsi:type="dcterms:W3CDTF">2014-08-07T15:52:53Z</dcterms:modified>
</cp:coreProperties>
</file>