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374" r:id="rId3"/>
    <p:sldId id="461" r:id="rId4"/>
    <p:sldId id="428" r:id="rId5"/>
    <p:sldId id="418" r:id="rId6"/>
    <p:sldId id="419" r:id="rId7"/>
    <p:sldId id="420" r:id="rId8"/>
    <p:sldId id="421" r:id="rId9"/>
    <p:sldId id="463" r:id="rId10"/>
    <p:sldId id="369" r:id="rId11"/>
    <p:sldId id="422" r:id="rId12"/>
    <p:sldId id="423" r:id="rId13"/>
    <p:sldId id="424" r:id="rId14"/>
    <p:sldId id="425" r:id="rId15"/>
    <p:sldId id="426" r:id="rId16"/>
    <p:sldId id="427" r:id="rId17"/>
    <p:sldId id="464" r:id="rId18"/>
    <p:sldId id="465" r:id="rId19"/>
    <p:sldId id="466" r:id="rId20"/>
    <p:sldId id="467" r:id="rId21"/>
    <p:sldId id="451" r:id="rId22"/>
    <p:sldId id="454" r:id="rId23"/>
    <p:sldId id="456" r:id="rId24"/>
    <p:sldId id="457" r:id="rId25"/>
    <p:sldId id="441" r:id="rId2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050" autoAdjust="0"/>
    <p:restoredTop sz="55281" autoAdjust="0"/>
  </p:normalViewPr>
  <p:slideViewPr>
    <p:cSldViewPr>
      <p:cViewPr>
        <p:scale>
          <a:sx n="60" d="100"/>
          <a:sy n="60" d="100"/>
        </p:scale>
        <p:origin x="-804" y="-18"/>
      </p:cViewPr>
      <p:guideLst>
        <p:guide orient="horz" pos="2160"/>
        <p:guide pos="2880"/>
      </p:guideLst>
    </p:cSldViewPr>
  </p:slideViewPr>
  <p:notesTextViewPr>
    <p:cViewPr>
      <p:scale>
        <a:sx n="1" d="1"/>
        <a:sy n="1" d="1"/>
      </p:scale>
      <p:origin x="0" y="0"/>
    </p:cViewPr>
  </p:notesTextViewPr>
  <p:sorterViewPr>
    <p:cViewPr>
      <p:scale>
        <a:sx n="60" d="100"/>
        <a:sy n="60" d="100"/>
      </p:scale>
      <p:origin x="0" y="1008"/>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0813E9-13E3-43E8-B421-B20649DA59A0}" type="datetimeFigureOut">
              <a:rPr lang="es-ES"/>
              <a:pPr>
                <a:defRPr/>
              </a:pPr>
              <a:t>16/07/2013</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B5322F0-2DF4-406F-B67F-927053641E75}" type="slidenum">
              <a:rPr lang="es-ES"/>
              <a:pPr>
                <a:defRPr/>
              </a:pPr>
              <a:t>‹#›</a:t>
            </a:fld>
            <a:endParaRPr lang="es-ES"/>
          </a:p>
        </p:txBody>
      </p:sp>
    </p:spTree>
    <p:extLst>
      <p:ext uri="{BB962C8B-B14F-4D97-AF65-F5344CB8AC3E}">
        <p14:creationId xmlns:p14="http://schemas.microsoft.com/office/powerpoint/2010/main" val="2433969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A88553F-2ED5-4488-ACD3-15F4D65BECE7}" type="datetimeFigureOut">
              <a:rPr lang="es-ES"/>
              <a:pPr>
                <a:defRPr/>
              </a:pPr>
              <a:t>16/07/2013</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C0DDC8A-39AB-4AD9-9E09-BB98029C9571}" type="slidenum">
              <a:rPr lang="es-ES"/>
              <a:pPr>
                <a:defRPr/>
              </a:pPr>
              <a:t>‹#›</a:t>
            </a:fld>
            <a:endParaRPr lang="es-ES"/>
          </a:p>
        </p:txBody>
      </p:sp>
    </p:spTree>
    <p:extLst>
      <p:ext uri="{BB962C8B-B14F-4D97-AF65-F5344CB8AC3E}">
        <p14:creationId xmlns:p14="http://schemas.microsoft.com/office/powerpoint/2010/main" val="365362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TextEdit="1"/>
          </p:cNvSpPr>
          <p:nvPr>
            <p:ph type="sldImg"/>
          </p:nvPr>
        </p:nvSpPr>
        <p:spPr bwMode="auto">
          <a:noFill/>
          <a:ln>
            <a:solidFill>
              <a:srgbClr val="000000"/>
            </a:solidFill>
            <a:miter lim="800000"/>
            <a:headEnd/>
            <a:tailEnd/>
          </a:ln>
        </p:spPr>
      </p:sp>
      <p:sp>
        <p:nvSpPr>
          <p:cNvPr id="112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b="0" dirty="0"/>
          </a:p>
        </p:txBody>
      </p:sp>
      <p:sp>
        <p:nvSpPr>
          <p:cNvPr id="4" name="3 Marcador de número de diapositiva"/>
          <p:cNvSpPr>
            <a:spLocks noGrp="1"/>
          </p:cNvSpPr>
          <p:nvPr>
            <p:ph type="sldNum" sz="quarter" idx="10"/>
          </p:nvPr>
        </p:nvSpPr>
        <p:spPr/>
        <p:txBody>
          <a:bodyPr/>
          <a:lstStyle/>
          <a:p>
            <a:fld id="{90799E72-CB38-4F12-87EF-E621BD195274}" type="slidenum">
              <a:rPr lang="es-ES" smtClean="0"/>
              <a:t>21</a:t>
            </a:fld>
            <a:endParaRPr lang="es-ES"/>
          </a:p>
        </p:txBody>
      </p:sp>
    </p:spTree>
    <p:extLst>
      <p:ext uri="{BB962C8B-B14F-4D97-AF65-F5344CB8AC3E}">
        <p14:creationId xmlns:p14="http://schemas.microsoft.com/office/powerpoint/2010/main" val="2419775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baseline="0" dirty="0" smtClean="0"/>
          </a:p>
        </p:txBody>
      </p:sp>
      <p:sp>
        <p:nvSpPr>
          <p:cNvPr id="4" name="3 Marcador de número de diapositiva"/>
          <p:cNvSpPr>
            <a:spLocks noGrp="1"/>
          </p:cNvSpPr>
          <p:nvPr>
            <p:ph type="sldNum" sz="quarter" idx="10"/>
          </p:nvPr>
        </p:nvSpPr>
        <p:spPr/>
        <p:txBody>
          <a:bodyPr/>
          <a:lstStyle/>
          <a:p>
            <a:fld id="{90799E72-CB38-4F12-87EF-E621BD195274}" type="slidenum">
              <a:rPr lang="es-ES" smtClean="0"/>
              <a:t>22</a:t>
            </a:fld>
            <a:endParaRPr lang="es-ES"/>
          </a:p>
        </p:txBody>
      </p:sp>
    </p:spTree>
    <p:extLst>
      <p:ext uri="{BB962C8B-B14F-4D97-AF65-F5344CB8AC3E}">
        <p14:creationId xmlns:p14="http://schemas.microsoft.com/office/powerpoint/2010/main" val="2064079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baseline="0" dirty="0" smtClean="0"/>
          </a:p>
        </p:txBody>
      </p:sp>
      <p:sp>
        <p:nvSpPr>
          <p:cNvPr id="4" name="3 Marcador de número de diapositiva"/>
          <p:cNvSpPr>
            <a:spLocks noGrp="1"/>
          </p:cNvSpPr>
          <p:nvPr>
            <p:ph type="sldNum" sz="quarter" idx="10"/>
          </p:nvPr>
        </p:nvSpPr>
        <p:spPr/>
        <p:txBody>
          <a:bodyPr/>
          <a:lstStyle/>
          <a:p>
            <a:fld id="{90799E72-CB38-4F12-87EF-E621BD195274}" type="slidenum">
              <a:rPr lang="es-ES" smtClean="0"/>
              <a:t>23</a:t>
            </a:fld>
            <a:endParaRPr lang="es-ES"/>
          </a:p>
        </p:txBody>
      </p:sp>
    </p:spTree>
    <p:extLst>
      <p:ext uri="{BB962C8B-B14F-4D97-AF65-F5344CB8AC3E}">
        <p14:creationId xmlns:p14="http://schemas.microsoft.com/office/powerpoint/2010/main" val="2613105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90799E72-CB38-4F12-87EF-E621BD195274}" type="slidenum">
              <a:rPr lang="es-ES" smtClean="0"/>
              <a:t>24</a:t>
            </a:fld>
            <a:endParaRPr lang="es-ES"/>
          </a:p>
        </p:txBody>
      </p:sp>
    </p:spTree>
    <p:extLst>
      <p:ext uri="{BB962C8B-B14F-4D97-AF65-F5344CB8AC3E}">
        <p14:creationId xmlns:p14="http://schemas.microsoft.com/office/powerpoint/2010/main" val="3752913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7"/>
          <p:cNvSpPr txBox="1">
            <a:spLocks noGrp="1" noChangeArrowheads="1"/>
          </p:cNvSpPr>
          <p:nvPr/>
        </p:nvSpPr>
        <p:spPr bwMode="auto">
          <a:xfrm>
            <a:off x="3884259" y="8685878"/>
            <a:ext cx="2972209" cy="456704"/>
          </a:xfrm>
          <a:prstGeom prst="rect">
            <a:avLst/>
          </a:prstGeom>
          <a:noFill/>
          <a:ln w="9525">
            <a:noFill/>
            <a:miter lim="800000"/>
            <a:headEnd/>
            <a:tailEnd/>
          </a:ln>
        </p:spPr>
        <p:txBody>
          <a:bodyPr lIns="91428" tIns="45714" rIns="91428" bIns="45714" anchor="b"/>
          <a:lstStyle/>
          <a:p>
            <a:pPr algn="r" defTabSz="914225">
              <a:tabLst>
                <a:tab pos="691529" algn="l"/>
                <a:tab pos="1385988" algn="l"/>
                <a:tab pos="2077517" algn="l"/>
                <a:tab pos="2771976" algn="l"/>
              </a:tabLst>
            </a:pPr>
            <a:fld id="{F8994474-7511-480F-B686-09E3F0572F43}" type="slidenum">
              <a:rPr lang="en-GB" sz="1200">
                <a:solidFill>
                  <a:srgbClr val="000000"/>
                </a:solidFill>
                <a:latin typeface="Times New Roman" pitchFamily="18" charset="0"/>
                <a:cs typeface="Arial" charset="0"/>
              </a:rPr>
              <a:pPr algn="r" defTabSz="914225">
                <a:tabLst>
                  <a:tab pos="691529" algn="l"/>
                  <a:tab pos="1385988" algn="l"/>
                  <a:tab pos="2077517" algn="l"/>
                  <a:tab pos="2771976" algn="l"/>
                </a:tabLst>
              </a:pPr>
              <a:t>25</a:t>
            </a:fld>
            <a:endParaRPr lang="en-GB" sz="1200">
              <a:solidFill>
                <a:srgbClr val="000000"/>
              </a:solidFill>
              <a:latin typeface="Times New Roman" pitchFamily="18" charset="0"/>
              <a:cs typeface="Arial" charset="0"/>
            </a:endParaRPr>
          </a:p>
        </p:txBody>
      </p:sp>
      <p:sp>
        <p:nvSpPr>
          <p:cNvPr id="43011" name="Text Box 1"/>
          <p:cNvSpPr txBox="1">
            <a:spLocks noChangeArrowheads="1"/>
          </p:cNvSpPr>
          <p:nvPr/>
        </p:nvSpPr>
        <p:spPr bwMode="auto">
          <a:xfrm>
            <a:off x="973365" y="694984"/>
            <a:ext cx="4826965" cy="3350105"/>
          </a:xfrm>
          <a:prstGeom prst="rect">
            <a:avLst/>
          </a:prstGeom>
          <a:solidFill>
            <a:srgbClr val="FFFFFF"/>
          </a:solidFill>
          <a:ln w="9360">
            <a:solidFill>
              <a:srgbClr val="000000"/>
            </a:solidFill>
            <a:miter lim="800000"/>
            <a:headEnd/>
            <a:tailEnd/>
          </a:ln>
        </p:spPr>
        <p:txBody>
          <a:bodyPr wrap="none" lIns="87552" tIns="43775" rIns="87552" bIns="43775" anchor="ctr"/>
          <a:lstStyle/>
          <a:p>
            <a:pPr defTabSz="914225"/>
            <a:endParaRPr lang="en-US">
              <a:solidFill>
                <a:schemeClr val="bg1"/>
              </a:solidFill>
              <a:cs typeface="Arial" charset="0"/>
            </a:endParaRPr>
          </a:p>
        </p:txBody>
      </p:sp>
      <p:sp>
        <p:nvSpPr>
          <p:cNvPr id="43012" name="Rectangle 2"/>
          <p:cNvSpPr>
            <a:spLocks noGrp="1" noChangeArrowheads="1"/>
          </p:cNvSpPr>
          <p:nvPr>
            <p:ph type="body"/>
          </p:nvPr>
        </p:nvSpPr>
        <p:spPr>
          <a:xfrm>
            <a:off x="685188" y="4342939"/>
            <a:ext cx="5392589" cy="4029487"/>
          </a:xfrm>
          <a:noFill/>
          <a:ln/>
        </p:spPr>
        <p:txBody>
          <a:bodyPr wrap="none" anchor="ct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867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867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xfrm>
            <a:off x="959568" y="686474"/>
            <a:ext cx="4938864" cy="3428114"/>
          </a:xfrm>
          <a:noFill/>
          <a:ln>
            <a:solidFill>
              <a:srgbClr val="000000"/>
            </a:solidFill>
            <a:miter lim="800000"/>
            <a:headEnd/>
            <a:tailEnd/>
          </a:ln>
        </p:spPr>
      </p:sp>
      <p:sp>
        <p:nvSpPr>
          <p:cNvPr id="1331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noTextEdit="1"/>
          </p:cNvSpPr>
          <p:nvPr>
            <p:ph type="sldImg"/>
          </p:nvPr>
        </p:nvSpPr>
        <p:spPr bwMode="auto">
          <a:xfrm>
            <a:off x="1146175" y="693738"/>
            <a:ext cx="4543425" cy="3408362"/>
          </a:xfrm>
          <a:noFill/>
          <a:ln>
            <a:solidFill>
              <a:srgbClr val="000000"/>
            </a:solidFill>
            <a:miter lim="800000"/>
            <a:headEnd/>
            <a:tailEnd/>
          </a:ln>
        </p:spPr>
      </p:sp>
      <p:sp>
        <p:nvSpPr>
          <p:cNvPr id="16386" name="2 Marcador de notas"/>
          <p:cNvSpPr>
            <a:spLocks noGrp="1"/>
          </p:cNvSpPr>
          <p:nvPr>
            <p:ph type="body" idx="1"/>
          </p:nvPr>
        </p:nvSpPr>
        <p:spPr>
          <a:noFill/>
          <a:ln/>
        </p:spPr>
        <p:txBody>
          <a:bodyPr lIns="0" tIns="0" rIns="0" bIns="0"/>
          <a:lstStyle/>
          <a:p>
            <a:pPr marL="158231" indent="-158231" defTabSz="413159">
              <a:buFontTx/>
              <a:buChar char="-"/>
            </a:pPr>
            <a:r>
              <a:rPr lang="es-ES_tradnl" smtClean="0"/>
              <a:t>Explain folding results: crosses are folded samples, completed instruction from the begin of the region</a:t>
            </a:r>
          </a:p>
          <a:p>
            <a:pPr marL="158231" indent="-158231" defTabSz="413159">
              <a:buFontTx/>
              <a:buChar char="-"/>
            </a:pPr>
            <a:r>
              <a:rPr lang="es-ES_tradnl" smtClean="0"/>
              <a:t>Green line is interpolated and is reintroduced in the tracefile.</a:t>
            </a:r>
          </a:p>
          <a:p>
            <a:pPr marL="158231" indent="-158231" defTabSz="413159">
              <a:buFontTx/>
              <a:buChar char="-"/>
            </a:pPr>
            <a:r>
              <a:rPr lang="es-ES_tradnl" smtClean="0"/>
              <a:t>Blue line is the derivative to calculate the counter rate at a time.</a:t>
            </a:r>
          </a:p>
          <a:p>
            <a:pPr marL="158231" indent="-158231" defTabSz="413159"/>
            <a:endParaRPr lang="es-ES_tradnl" smtClean="0"/>
          </a:p>
          <a:p>
            <a:pPr marL="158231" indent="-158231" defTabSz="413159"/>
            <a:r>
              <a:rPr lang="es-ES_tradnl" smtClean="0"/>
              <a:t>The plot here shows the folding results in respect of the hardware counters when applying to the copy_faces routine of the BT benchmark. On the left Y axis there is the normalized value for the metric, whereas on the X axis there is the time. We are showing here the result of the folding mechanism. On the left Y axis there is the normalized value for the metric, whereas on the X axis there is the time.</a:t>
            </a:r>
          </a:p>
          <a:p>
            <a:pPr marL="158231" indent="-158231" defTabSz="413159"/>
            <a:endParaRPr lang="es-ES_tradnl" smtClean="0"/>
          </a:p>
          <a:p>
            <a:pPr marL="158231" indent="-158231" defTabSz="413159"/>
            <a:r>
              <a:rPr lang="es-ES_tradnl" smtClean="0"/>
              <a:t>The red crosses represent the folded samples of the 200 iterations that occurred within copy_faces. Each cross represents the completed instructions from the beginning of the routine but from many instances of the routine.</a:t>
            </a:r>
          </a:p>
          <a:p>
            <a:pPr marL="158231" indent="-158231" defTabSz="413159"/>
            <a:r>
              <a:rPr lang="es-ES_tradnl" smtClean="0"/>
              <a:t>(click)</a:t>
            </a:r>
          </a:p>
          <a:p>
            <a:pPr marL="158231" indent="-158231" defTabSz="413159"/>
            <a:r>
              <a:rPr lang="es-ES_tradnl" smtClean="0"/>
              <a:t>The green line shows the result of the interpolation of the cloud of points. The interpolation is used to feedback the tracefile with the folded results.</a:t>
            </a:r>
          </a:p>
          <a:p>
            <a:pPr marL="158231" indent="-158231" defTabSz="413159"/>
            <a:r>
              <a:rPr lang="es-ES_tradnl" smtClean="0"/>
              <a:t>(click)</a:t>
            </a:r>
          </a:p>
          <a:p>
            <a:pPr marL="158231" indent="-158231" defTabSz="413159"/>
            <a:r>
              <a:rPr lang="es-ES_tradnl" smtClean="0"/>
              <a:t>With all the metrics we have we can also compute the metrics rate (MIPS in the example) by calculating the derivative of the green line. The blue curve shows the MIPS rate helps finding different computation phases by their metrics rate (on the secondary Y axis).</a:t>
            </a:r>
          </a:p>
        </p:txBody>
      </p:sp>
      <p:sp>
        <p:nvSpPr>
          <p:cNvPr id="16387" name="3 Marcador de número de diapositiva"/>
          <p:cNvSpPr txBox="1">
            <a:spLocks noGrp="1"/>
          </p:cNvSpPr>
          <p:nvPr/>
        </p:nvSpPr>
        <p:spPr bwMode="auto">
          <a:xfrm>
            <a:off x="3881193" y="8687296"/>
            <a:ext cx="2956881" cy="435428"/>
          </a:xfrm>
          <a:prstGeom prst="rect">
            <a:avLst/>
          </a:prstGeom>
          <a:noFill/>
          <a:ln w="9525">
            <a:noFill/>
            <a:round/>
            <a:headEnd/>
            <a:tailEnd/>
          </a:ln>
        </p:spPr>
        <p:txBody>
          <a:bodyPr lIns="0" tIns="0" rIns="0" bIns="0" anchor="b"/>
          <a:lstStyle/>
          <a:p>
            <a:pPr algn="r" defTabSz="402904" hangingPunct="0">
              <a:lnSpc>
                <a:spcPct val="93000"/>
              </a:lnSpc>
              <a:buSzPct val="45000"/>
              <a:tabLst>
                <a:tab pos="0" algn="l"/>
                <a:tab pos="399974" algn="l"/>
                <a:tab pos="804342" algn="l"/>
                <a:tab pos="1207245" algn="l"/>
                <a:tab pos="1610149" algn="l"/>
                <a:tab pos="2014518" algn="l"/>
                <a:tab pos="2415957" algn="l"/>
                <a:tab pos="2820325" algn="l"/>
                <a:tab pos="3221764" algn="l"/>
                <a:tab pos="3626132" algn="l"/>
                <a:tab pos="4029035" algn="l"/>
                <a:tab pos="4431939" algn="l"/>
                <a:tab pos="4834842" algn="l"/>
                <a:tab pos="5237746" algn="l"/>
                <a:tab pos="5640649" algn="l"/>
                <a:tab pos="6045018" algn="l"/>
                <a:tab pos="6446457" algn="l"/>
                <a:tab pos="6850825" algn="l"/>
                <a:tab pos="7252264" algn="l"/>
                <a:tab pos="7656632" algn="l"/>
                <a:tab pos="8061001" algn="l"/>
              </a:tabLst>
            </a:pPr>
            <a:fld id="{1013D9C1-1F09-4452-8D42-713FFA205E09}" type="slidenum">
              <a:rPr lang="en-GB" sz="1300">
                <a:solidFill>
                  <a:srgbClr val="000000"/>
                </a:solidFill>
                <a:latin typeface="Times New Roman" pitchFamily="18" charset="0"/>
                <a:cs typeface="Arial" charset="0"/>
              </a:rPr>
              <a:pPr algn="r" defTabSz="402904" hangingPunct="0">
                <a:lnSpc>
                  <a:spcPct val="93000"/>
                </a:lnSpc>
                <a:buSzPct val="45000"/>
                <a:tabLst>
                  <a:tab pos="0" algn="l"/>
                  <a:tab pos="399974" algn="l"/>
                  <a:tab pos="804342" algn="l"/>
                  <a:tab pos="1207245" algn="l"/>
                  <a:tab pos="1610149" algn="l"/>
                  <a:tab pos="2014518" algn="l"/>
                  <a:tab pos="2415957" algn="l"/>
                  <a:tab pos="2820325" algn="l"/>
                  <a:tab pos="3221764" algn="l"/>
                  <a:tab pos="3626132" algn="l"/>
                  <a:tab pos="4029035" algn="l"/>
                  <a:tab pos="4431939" algn="l"/>
                  <a:tab pos="4834842" algn="l"/>
                  <a:tab pos="5237746" algn="l"/>
                  <a:tab pos="5640649" algn="l"/>
                  <a:tab pos="6045018" algn="l"/>
                  <a:tab pos="6446457" algn="l"/>
                  <a:tab pos="6850825" algn="l"/>
                  <a:tab pos="7252264" algn="l"/>
                  <a:tab pos="7656632" algn="l"/>
                  <a:tab pos="8061001" algn="l"/>
                </a:tabLst>
              </a:pPr>
              <a:t>7</a:t>
            </a:fld>
            <a:endParaRPr lang="en-GB" sz="1300">
              <a:solidFill>
                <a:srgbClr val="000000"/>
              </a:solidFill>
              <a:latin typeface="Times New Roman" pitchFamily="18"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smtClean="0">
                <a:latin typeface="Times New Roman" pitchFamily="18" charset="0"/>
              </a:rPr>
              <a:t>Computation bursts. Regions between calls to the parallel runtime.</a:t>
            </a:r>
          </a:p>
          <a:p>
            <a:r>
              <a:rPr lang="en-US" smtClean="0">
                <a:latin typeface="Times New Roman" pitchFamily="18" charset="0"/>
              </a:rPr>
              <a:t>For example, we can see multiple time-lines, different views.</a:t>
            </a:r>
          </a:p>
          <a:p>
            <a:r>
              <a:rPr lang="en-US" smtClean="0">
                <a:latin typeface="Times New Roman" pitchFamily="18" charset="0"/>
              </a:rPr>
              <a:t>We provide a different view. Erase the time and space component, and represent them using a scatter plot of performance counters.</a:t>
            </a:r>
          </a:p>
          <a:p>
            <a:r>
              <a:rPr lang="en-US" smtClean="0">
                <a:latin typeface="Times New Roman" pitchFamily="18" charset="0"/>
              </a:rPr>
              <a:t>Explain scatter.</a:t>
            </a:r>
          </a:p>
          <a:p>
            <a:endParaRPr lang="en-US" smtClean="0">
              <a:latin typeface="Times New Roman" pitchFamily="18" charset="0"/>
            </a:endParaRPr>
          </a:p>
          <a:p>
            <a:r>
              <a:rPr lang="en-US" smtClean="0">
                <a:latin typeface="Times New Roman" pitchFamily="18" charset="0"/>
              </a:rPr>
              <a:t>The we apply a cluster algorithm.</a:t>
            </a:r>
          </a:p>
        </p:txBody>
      </p:sp>
      <p:sp>
        <p:nvSpPr>
          <p:cNvPr id="83972" name="Slide Number Placeholder 3"/>
          <p:cNvSpPr>
            <a:spLocks noGrp="1"/>
          </p:cNvSpPr>
          <p:nvPr>
            <p:ph type="sldNum" sz="quarter"/>
          </p:nvPr>
        </p:nvSpPr>
        <p:spPr>
          <a:noFill/>
        </p:spPr>
        <p:txBody>
          <a:bodyPr/>
          <a:lstStyle>
            <a:lvl1pPr eaLnBrk="0" hangingPunct="0">
              <a:tabLst>
                <a:tab pos="723900" algn="l"/>
                <a:tab pos="1447800" algn="l"/>
                <a:tab pos="2171700" algn="l"/>
                <a:tab pos="2895600" algn="l"/>
              </a:tabLst>
              <a:defRPr sz="3200">
                <a:solidFill>
                  <a:schemeClr val="bg1"/>
                </a:solidFill>
                <a:latin typeface="Gill Sans" pitchFamily="32" charset="0"/>
                <a:ea typeface="DejaVu Sans" pitchFamily="34" charset="0"/>
                <a:cs typeface="DejaVu Sans" pitchFamily="34" charset="0"/>
              </a:defRPr>
            </a:lvl1pPr>
            <a:lvl2pPr eaLnBrk="0" hangingPunct="0">
              <a:tabLst>
                <a:tab pos="723900" algn="l"/>
                <a:tab pos="1447800" algn="l"/>
                <a:tab pos="2171700" algn="l"/>
                <a:tab pos="2895600" algn="l"/>
              </a:tabLst>
              <a:defRPr sz="3200">
                <a:solidFill>
                  <a:schemeClr val="bg1"/>
                </a:solidFill>
                <a:latin typeface="Gill Sans" pitchFamily="32" charset="0"/>
                <a:ea typeface="DejaVu Sans" pitchFamily="34" charset="0"/>
                <a:cs typeface="DejaVu Sans" pitchFamily="34" charset="0"/>
              </a:defRPr>
            </a:lvl2pPr>
            <a:lvl3pPr eaLnBrk="0" hangingPunct="0">
              <a:tabLst>
                <a:tab pos="723900" algn="l"/>
                <a:tab pos="1447800" algn="l"/>
                <a:tab pos="2171700" algn="l"/>
                <a:tab pos="2895600" algn="l"/>
              </a:tabLst>
              <a:defRPr sz="3200">
                <a:solidFill>
                  <a:schemeClr val="bg1"/>
                </a:solidFill>
                <a:latin typeface="Gill Sans" pitchFamily="32" charset="0"/>
                <a:ea typeface="DejaVu Sans" pitchFamily="34" charset="0"/>
                <a:cs typeface="DejaVu Sans" pitchFamily="34" charset="0"/>
              </a:defRPr>
            </a:lvl3pPr>
            <a:lvl4pPr eaLnBrk="0" hangingPunct="0">
              <a:tabLst>
                <a:tab pos="723900" algn="l"/>
                <a:tab pos="1447800" algn="l"/>
                <a:tab pos="2171700" algn="l"/>
                <a:tab pos="2895600" algn="l"/>
              </a:tabLst>
              <a:defRPr sz="3200">
                <a:solidFill>
                  <a:schemeClr val="bg1"/>
                </a:solidFill>
                <a:latin typeface="Gill Sans" pitchFamily="32" charset="0"/>
                <a:ea typeface="DejaVu Sans" pitchFamily="34" charset="0"/>
                <a:cs typeface="DejaVu Sans" pitchFamily="34" charset="0"/>
              </a:defRPr>
            </a:lvl4pPr>
            <a:lvl5pPr eaLnBrk="0" hangingPunct="0">
              <a:tabLst>
                <a:tab pos="723900" algn="l"/>
                <a:tab pos="1447800" algn="l"/>
                <a:tab pos="2171700" algn="l"/>
                <a:tab pos="2895600" algn="l"/>
              </a:tabLst>
              <a:defRPr sz="3200">
                <a:solidFill>
                  <a:schemeClr val="bg1"/>
                </a:solidFill>
                <a:latin typeface="Gill Sans" pitchFamily="32" charset="0"/>
                <a:ea typeface="DejaVu Sans" pitchFamily="34" charset="0"/>
                <a:cs typeface="DejaVu Sans"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3200">
                <a:solidFill>
                  <a:schemeClr val="bg1"/>
                </a:solidFill>
                <a:latin typeface="Gill Sans" pitchFamily="32" charset="0"/>
                <a:ea typeface="DejaVu Sans" pitchFamily="34" charset="0"/>
                <a:cs typeface="DejaVu Sans"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3200">
                <a:solidFill>
                  <a:schemeClr val="bg1"/>
                </a:solidFill>
                <a:latin typeface="Gill Sans" pitchFamily="32" charset="0"/>
                <a:ea typeface="DejaVu Sans" pitchFamily="34" charset="0"/>
                <a:cs typeface="DejaVu Sans"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3200">
                <a:solidFill>
                  <a:schemeClr val="bg1"/>
                </a:solidFill>
                <a:latin typeface="Gill Sans" pitchFamily="32" charset="0"/>
                <a:ea typeface="DejaVu Sans" pitchFamily="34" charset="0"/>
                <a:cs typeface="DejaVu Sans"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3200">
                <a:solidFill>
                  <a:schemeClr val="bg1"/>
                </a:solidFill>
                <a:latin typeface="Gill Sans" pitchFamily="32" charset="0"/>
                <a:ea typeface="DejaVu Sans" pitchFamily="34" charset="0"/>
                <a:cs typeface="DejaVu Sans" pitchFamily="34" charset="0"/>
              </a:defRPr>
            </a:lvl9pPr>
          </a:lstStyle>
          <a:p>
            <a:pPr eaLnBrk="1" hangingPunct="1"/>
            <a:fld id="{E6BC7448-5577-44EC-B68C-3278860C0923}" type="slidenum">
              <a:rPr lang="es-ES" sz="1300" smtClean="0">
                <a:solidFill>
                  <a:srgbClr val="000000"/>
                </a:solidFill>
                <a:latin typeface="Times New Roman" pitchFamily="18" charset="0"/>
              </a:rPr>
              <a:pPr eaLnBrk="1" hangingPunct="1"/>
              <a:t>10</a:t>
            </a:fld>
            <a:endParaRPr lang="es-ES" sz="1300" smtClean="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9"/>
          <p:cNvSpPr txBox="1">
            <a:spLocks noGrp="1" noChangeArrowheads="1"/>
          </p:cNvSpPr>
          <p:nvPr/>
        </p:nvSpPr>
        <p:spPr bwMode="auto">
          <a:xfrm>
            <a:off x="3881192" y="8685878"/>
            <a:ext cx="2883304" cy="368767"/>
          </a:xfrm>
          <a:prstGeom prst="rect">
            <a:avLst/>
          </a:prstGeom>
          <a:noFill/>
          <a:ln w="9525">
            <a:noFill/>
            <a:miter lim="800000"/>
            <a:headEnd/>
            <a:tailEnd/>
          </a:ln>
        </p:spPr>
        <p:txBody>
          <a:bodyPr lIns="0" tIns="0" rIns="0" bIns="0" anchor="b"/>
          <a:lstStyle/>
          <a:p>
            <a:pPr algn="r" defTabSz="401438" hangingPunct="0">
              <a:lnSpc>
                <a:spcPct val="74000"/>
              </a:lnSpc>
              <a:buClr>
                <a:srgbClr val="000000"/>
              </a:buClr>
              <a:buSzPct val="45000"/>
              <a:tabLst>
                <a:tab pos="0" algn="l"/>
                <a:tab pos="401438" algn="l"/>
                <a:tab pos="804342" algn="l"/>
                <a:tab pos="1205781" algn="l"/>
                <a:tab pos="1607219" algn="l"/>
                <a:tab pos="2013053" algn="l"/>
                <a:tab pos="2415957" algn="l"/>
                <a:tab pos="2818860" algn="l"/>
                <a:tab pos="3220298" algn="l"/>
                <a:tab pos="3624667" algn="l"/>
                <a:tab pos="4027571" algn="l"/>
                <a:tab pos="4431939" algn="l"/>
                <a:tab pos="4834842" algn="l"/>
                <a:tab pos="5236281" algn="l"/>
                <a:tab pos="5639185" algn="l"/>
                <a:tab pos="6045018" algn="l"/>
                <a:tab pos="6446457" algn="l"/>
                <a:tab pos="6849360" algn="l"/>
                <a:tab pos="7252264" algn="l"/>
                <a:tab pos="7655168" algn="l"/>
                <a:tab pos="8058071" algn="l"/>
              </a:tabLst>
            </a:pPr>
            <a:fld id="{44DFD925-44EE-4F5A-ADFC-4554FEFC38B5}" type="slidenum">
              <a:rPr lang="en-GB" sz="1200">
                <a:solidFill>
                  <a:srgbClr val="000000"/>
                </a:solidFill>
                <a:latin typeface="Times New Roman" pitchFamily="18" charset="0"/>
                <a:cs typeface="Arial" charset="0"/>
              </a:rPr>
              <a:pPr algn="r" defTabSz="401438" hangingPunct="0">
                <a:lnSpc>
                  <a:spcPct val="74000"/>
                </a:lnSpc>
                <a:buClr>
                  <a:srgbClr val="000000"/>
                </a:buClr>
                <a:buSzPct val="45000"/>
                <a:tabLst>
                  <a:tab pos="0" algn="l"/>
                  <a:tab pos="401438" algn="l"/>
                  <a:tab pos="804342" algn="l"/>
                  <a:tab pos="1205781" algn="l"/>
                  <a:tab pos="1607219" algn="l"/>
                  <a:tab pos="2013053" algn="l"/>
                  <a:tab pos="2415957" algn="l"/>
                  <a:tab pos="2818860" algn="l"/>
                  <a:tab pos="3220298" algn="l"/>
                  <a:tab pos="3624667" algn="l"/>
                  <a:tab pos="4027571" algn="l"/>
                  <a:tab pos="4431939" algn="l"/>
                  <a:tab pos="4834842" algn="l"/>
                  <a:tab pos="5236281" algn="l"/>
                  <a:tab pos="5639185" algn="l"/>
                  <a:tab pos="6045018" algn="l"/>
                  <a:tab pos="6446457" algn="l"/>
                  <a:tab pos="6849360" algn="l"/>
                  <a:tab pos="7252264" algn="l"/>
                  <a:tab pos="7655168" algn="l"/>
                  <a:tab pos="8058071" algn="l"/>
                </a:tabLst>
              </a:pPr>
              <a:t>11</a:t>
            </a:fld>
            <a:endParaRPr lang="en-GB" sz="1200">
              <a:solidFill>
                <a:srgbClr val="000000"/>
              </a:solidFill>
              <a:latin typeface="Times New Roman" pitchFamily="18" charset="0"/>
              <a:cs typeface="Arial" charset="0"/>
            </a:endParaRPr>
          </a:p>
        </p:txBody>
      </p:sp>
      <p:sp>
        <p:nvSpPr>
          <p:cNvPr id="19459" name="Text Box 1"/>
          <p:cNvSpPr txBox="1">
            <a:spLocks noChangeArrowheads="1"/>
          </p:cNvSpPr>
          <p:nvPr/>
        </p:nvSpPr>
        <p:spPr bwMode="auto">
          <a:xfrm>
            <a:off x="1210957" y="694984"/>
            <a:ext cx="4436087" cy="3428114"/>
          </a:xfrm>
          <a:prstGeom prst="rect">
            <a:avLst/>
          </a:prstGeom>
          <a:solidFill>
            <a:srgbClr val="FFFFFF"/>
          </a:solidFill>
          <a:ln w="9360">
            <a:solidFill>
              <a:srgbClr val="000000"/>
            </a:solidFill>
            <a:miter lim="800000"/>
            <a:headEnd/>
            <a:tailEnd/>
          </a:ln>
        </p:spPr>
        <p:txBody>
          <a:bodyPr wrap="none" lIns="82029" tIns="41014" rIns="82029" bIns="41014" anchor="ctr"/>
          <a:lstStyle/>
          <a:p>
            <a:pPr defTabSz="433671" hangingPunct="0">
              <a:lnSpc>
                <a:spcPct val="93000"/>
              </a:lnSpc>
              <a:buClr>
                <a:srgbClr val="000000"/>
              </a:buClr>
              <a:buSzPct val="45000"/>
            </a:pPr>
            <a:endParaRPr lang="en-US">
              <a:solidFill>
                <a:schemeClr val="bg1"/>
              </a:solidFill>
              <a:cs typeface="Arial" charset="0"/>
            </a:endParaRPr>
          </a:p>
        </p:txBody>
      </p:sp>
      <p:sp>
        <p:nvSpPr>
          <p:cNvPr id="19460" name="Rectangle 2"/>
          <p:cNvSpPr>
            <a:spLocks noGrp="1" noChangeArrowheads="1"/>
          </p:cNvSpPr>
          <p:nvPr>
            <p:ph type="body"/>
          </p:nvPr>
        </p:nvSpPr>
        <p:spPr>
          <a:xfrm>
            <a:off x="686720" y="4342939"/>
            <a:ext cx="5469232" cy="4096149"/>
          </a:xfrm>
          <a:noFill/>
          <a:ln/>
        </p:spPr>
        <p:txBody>
          <a:bodyPr wrap="none" lIns="0" tIns="0" rIns="0" bIns="0" anchor="ctr"/>
          <a:lstStyle/>
          <a:p>
            <a:pPr marL="146510" indent="-146510" defTabSz="414625">
              <a:buFontTx/>
              <a:buChar char="•"/>
            </a:pPr>
            <a:r>
              <a:rPr lang="es-ES_tradnl" smtClean="0"/>
              <a:t>Falladas de tlb/sec?</a:t>
            </a:r>
          </a:p>
          <a:p>
            <a:pPr marL="146510" indent="-146510" defTabSz="414625">
              <a:buFontTx/>
              <a:buChar char="•"/>
            </a:pPr>
            <a:endParaRPr lang="es-ES_tradnl" smtClean="0"/>
          </a:p>
          <a:p>
            <a:pPr marL="146510" indent="-146510" defTabSz="414625">
              <a:buFontTx/>
              <a:buChar char="•"/>
            </a:pPr>
            <a:r>
              <a:rPr lang="es-ES_tradnl" smtClean="0"/>
              <a:t>Posar en quina maquina sha executat cadascuna de les aplicaci</a:t>
            </a:r>
          </a:p>
          <a:p>
            <a:pPr marL="146510" indent="-146510" defTabSz="414625">
              <a:buFontTx/>
              <a:buChar char="•"/>
            </a:pPr>
            <a:endParaRPr lang="es-ES_tradnl" smtClean="0"/>
          </a:p>
          <a:p>
            <a:pPr marL="146510" indent="-146510" defTabSz="414625">
              <a:buFontTx/>
              <a:buChar char="•"/>
            </a:pPr>
            <a:r>
              <a:rPr lang="es-ES_tradnl" smtClean="0"/>
              <a:t>Marques mes petites</a:t>
            </a:r>
          </a:p>
          <a:p>
            <a:pPr marL="146510" indent="-146510" defTabSz="414625">
              <a:buFontTx/>
              <a:buChar char="•"/>
            </a:pPr>
            <a:r>
              <a:rPr lang="es-ES_tradnl" smtClean="0"/>
              <a:t>MIPS en rojo, otras metricas en sus colores</a:t>
            </a:r>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9"/>
          <p:cNvSpPr txBox="1">
            <a:spLocks noGrp="1" noChangeArrowheads="1"/>
          </p:cNvSpPr>
          <p:nvPr/>
        </p:nvSpPr>
        <p:spPr bwMode="auto">
          <a:xfrm>
            <a:off x="3881192" y="8685878"/>
            <a:ext cx="2883304" cy="368767"/>
          </a:xfrm>
          <a:prstGeom prst="rect">
            <a:avLst/>
          </a:prstGeom>
          <a:noFill/>
          <a:ln w="9525">
            <a:noFill/>
            <a:miter lim="800000"/>
            <a:headEnd/>
            <a:tailEnd/>
          </a:ln>
        </p:spPr>
        <p:txBody>
          <a:bodyPr lIns="0" tIns="0" rIns="0" bIns="0" anchor="b"/>
          <a:lstStyle/>
          <a:p>
            <a:pPr algn="r" defTabSz="401438" hangingPunct="0">
              <a:lnSpc>
                <a:spcPct val="74000"/>
              </a:lnSpc>
              <a:buClr>
                <a:srgbClr val="000000"/>
              </a:buClr>
              <a:buSzPct val="45000"/>
              <a:tabLst>
                <a:tab pos="0" algn="l"/>
                <a:tab pos="401438" algn="l"/>
                <a:tab pos="804342" algn="l"/>
                <a:tab pos="1205781" algn="l"/>
                <a:tab pos="1607219" algn="l"/>
                <a:tab pos="2013053" algn="l"/>
                <a:tab pos="2415957" algn="l"/>
                <a:tab pos="2818860" algn="l"/>
                <a:tab pos="3220298" algn="l"/>
                <a:tab pos="3624667" algn="l"/>
                <a:tab pos="4027571" algn="l"/>
                <a:tab pos="4431939" algn="l"/>
                <a:tab pos="4834842" algn="l"/>
                <a:tab pos="5236281" algn="l"/>
                <a:tab pos="5639185" algn="l"/>
                <a:tab pos="6045018" algn="l"/>
                <a:tab pos="6446457" algn="l"/>
                <a:tab pos="6849360" algn="l"/>
                <a:tab pos="7252264" algn="l"/>
                <a:tab pos="7655168" algn="l"/>
                <a:tab pos="8058071" algn="l"/>
              </a:tabLst>
            </a:pPr>
            <a:fld id="{B8CFF6E1-4017-48C3-8677-839AA197157C}" type="slidenum">
              <a:rPr lang="en-GB" sz="1200">
                <a:solidFill>
                  <a:srgbClr val="000000"/>
                </a:solidFill>
                <a:latin typeface="Times New Roman" pitchFamily="18" charset="0"/>
                <a:cs typeface="Arial" charset="0"/>
              </a:rPr>
              <a:pPr algn="r" defTabSz="401438" hangingPunct="0">
                <a:lnSpc>
                  <a:spcPct val="74000"/>
                </a:lnSpc>
                <a:buClr>
                  <a:srgbClr val="000000"/>
                </a:buClr>
                <a:buSzPct val="45000"/>
                <a:tabLst>
                  <a:tab pos="0" algn="l"/>
                  <a:tab pos="401438" algn="l"/>
                  <a:tab pos="804342" algn="l"/>
                  <a:tab pos="1205781" algn="l"/>
                  <a:tab pos="1607219" algn="l"/>
                  <a:tab pos="2013053" algn="l"/>
                  <a:tab pos="2415957" algn="l"/>
                  <a:tab pos="2818860" algn="l"/>
                  <a:tab pos="3220298" algn="l"/>
                  <a:tab pos="3624667" algn="l"/>
                  <a:tab pos="4027571" algn="l"/>
                  <a:tab pos="4431939" algn="l"/>
                  <a:tab pos="4834842" algn="l"/>
                  <a:tab pos="5236281" algn="l"/>
                  <a:tab pos="5639185" algn="l"/>
                  <a:tab pos="6045018" algn="l"/>
                  <a:tab pos="6446457" algn="l"/>
                  <a:tab pos="6849360" algn="l"/>
                  <a:tab pos="7252264" algn="l"/>
                  <a:tab pos="7655168" algn="l"/>
                  <a:tab pos="8058071" algn="l"/>
                </a:tabLst>
              </a:pPr>
              <a:t>12</a:t>
            </a:fld>
            <a:endParaRPr lang="en-GB" sz="1200">
              <a:solidFill>
                <a:srgbClr val="000000"/>
              </a:solidFill>
              <a:latin typeface="Times New Roman" pitchFamily="18" charset="0"/>
              <a:cs typeface="Arial" charset="0"/>
            </a:endParaRPr>
          </a:p>
        </p:txBody>
      </p:sp>
      <p:sp>
        <p:nvSpPr>
          <p:cNvPr id="21507" name="Text Box 1"/>
          <p:cNvSpPr txBox="1">
            <a:spLocks noChangeArrowheads="1"/>
          </p:cNvSpPr>
          <p:nvPr/>
        </p:nvSpPr>
        <p:spPr bwMode="auto">
          <a:xfrm>
            <a:off x="1210957" y="694984"/>
            <a:ext cx="4436087" cy="3428114"/>
          </a:xfrm>
          <a:prstGeom prst="rect">
            <a:avLst/>
          </a:prstGeom>
          <a:solidFill>
            <a:srgbClr val="FFFFFF"/>
          </a:solidFill>
          <a:ln w="9360">
            <a:solidFill>
              <a:srgbClr val="000000"/>
            </a:solidFill>
            <a:miter lim="800000"/>
            <a:headEnd/>
            <a:tailEnd/>
          </a:ln>
        </p:spPr>
        <p:txBody>
          <a:bodyPr wrap="none" lIns="82029" tIns="41014" rIns="82029" bIns="41014" anchor="ctr"/>
          <a:lstStyle/>
          <a:p>
            <a:pPr defTabSz="433671" hangingPunct="0">
              <a:lnSpc>
                <a:spcPct val="93000"/>
              </a:lnSpc>
              <a:buClr>
                <a:srgbClr val="000000"/>
              </a:buClr>
              <a:buSzPct val="45000"/>
            </a:pPr>
            <a:endParaRPr lang="en-US">
              <a:solidFill>
                <a:schemeClr val="bg1"/>
              </a:solidFill>
              <a:cs typeface="Arial" charset="0"/>
            </a:endParaRPr>
          </a:p>
        </p:txBody>
      </p:sp>
      <p:sp>
        <p:nvSpPr>
          <p:cNvPr id="21508" name="Rectangle 2"/>
          <p:cNvSpPr>
            <a:spLocks noGrp="1" noChangeArrowheads="1"/>
          </p:cNvSpPr>
          <p:nvPr>
            <p:ph type="body"/>
          </p:nvPr>
        </p:nvSpPr>
        <p:spPr>
          <a:xfrm>
            <a:off x="686720" y="4342939"/>
            <a:ext cx="5469232" cy="4096149"/>
          </a:xfrm>
          <a:noFill/>
          <a:ln/>
        </p:spPr>
        <p:txBody>
          <a:bodyPr wrap="none" lIns="0" tIns="0" rIns="0" bIns="0" anchor="ctr"/>
          <a:lstStyle/>
          <a:p>
            <a:pPr marL="146510" indent="-146510" defTabSz="414625">
              <a:buFontTx/>
              <a:buChar char="•"/>
            </a:pPr>
            <a:r>
              <a:rPr lang="es-ES_tradnl" smtClean="0"/>
              <a:t>Falladas de tlb/sec?</a:t>
            </a:r>
          </a:p>
          <a:p>
            <a:pPr marL="146510" indent="-146510" defTabSz="414625">
              <a:buFontTx/>
              <a:buChar char="•"/>
            </a:pPr>
            <a:endParaRPr lang="es-ES_tradnl" smtClean="0"/>
          </a:p>
          <a:p>
            <a:pPr marL="146510" indent="-146510" defTabSz="414625">
              <a:buFontTx/>
              <a:buChar char="•"/>
            </a:pPr>
            <a:r>
              <a:rPr lang="es-ES_tradnl" smtClean="0"/>
              <a:t>Posar en quina maquina sha executat cadascuna de les aplicaci</a:t>
            </a:r>
          </a:p>
          <a:p>
            <a:pPr marL="146510" indent="-146510" defTabSz="414625">
              <a:buFontTx/>
              <a:buChar char="•"/>
            </a:pPr>
            <a:endParaRPr lang="es-ES_tradnl" smtClean="0"/>
          </a:p>
          <a:p>
            <a:pPr marL="146510" indent="-146510" defTabSz="414625">
              <a:buFontTx/>
              <a:buChar char="•"/>
            </a:pPr>
            <a:r>
              <a:rPr lang="es-ES_tradnl" smtClean="0"/>
              <a:t>Marques mes petites</a:t>
            </a:r>
          </a:p>
          <a:p>
            <a:pPr marL="146510" indent="-146510" defTabSz="414625">
              <a:buFontTx/>
              <a:buChar char="•"/>
            </a:pPr>
            <a:r>
              <a:rPr lang="es-ES_tradnl" smtClean="0"/>
              <a:t>MIPS en rojo, otras metricas en sus colores</a:t>
            </a:r>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9"/>
          <p:cNvSpPr txBox="1">
            <a:spLocks noGrp="1" noChangeArrowheads="1"/>
          </p:cNvSpPr>
          <p:nvPr/>
        </p:nvSpPr>
        <p:spPr bwMode="auto">
          <a:xfrm>
            <a:off x="3881192" y="8685878"/>
            <a:ext cx="2883304" cy="368767"/>
          </a:xfrm>
          <a:prstGeom prst="rect">
            <a:avLst/>
          </a:prstGeom>
          <a:noFill/>
          <a:ln w="9525">
            <a:noFill/>
            <a:miter lim="800000"/>
            <a:headEnd/>
            <a:tailEnd/>
          </a:ln>
        </p:spPr>
        <p:txBody>
          <a:bodyPr lIns="0" tIns="0" rIns="0" bIns="0" anchor="b"/>
          <a:lstStyle/>
          <a:p>
            <a:pPr algn="r" defTabSz="401438" hangingPunct="0">
              <a:lnSpc>
                <a:spcPct val="74000"/>
              </a:lnSpc>
              <a:buClr>
                <a:srgbClr val="000000"/>
              </a:buClr>
              <a:buSzPct val="45000"/>
              <a:tabLst>
                <a:tab pos="0" algn="l"/>
                <a:tab pos="401438" algn="l"/>
                <a:tab pos="804342" algn="l"/>
                <a:tab pos="1205781" algn="l"/>
                <a:tab pos="1607219" algn="l"/>
                <a:tab pos="2013053" algn="l"/>
                <a:tab pos="2415957" algn="l"/>
                <a:tab pos="2818860" algn="l"/>
                <a:tab pos="3220298" algn="l"/>
                <a:tab pos="3624667" algn="l"/>
                <a:tab pos="4027571" algn="l"/>
                <a:tab pos="4431939" algn="l"/>
                <a:tab pos="4834842" algn="l"/>
                <a:tab pos="5236281" algn="l"/>
                <a:tab pos="5639185" algn="l"/>
                <a:tab pos="6045018" algn="l"/>
                <a:tab pos="6446457" algn="l"/>
                <a:tab pos="6849360" algn="l"/>
                <a:tab pos="7252264" algn="l"/>
                <a:tab pos="7655168" algn="l"/>
                <a:tab pos="8058071" algn="l"/>
              </a:tabLst>
            </a:pPr>
            <a:fld id="{6741AF35-010F-4AA4-B20A-FF5E7E3B5D9F}" type="slidenum">
              <a:rPr lang="en-GB" sz="1200">
                <a:solidFill>
                  <a:srgbClr val="000000"/>
                </a:solidFill>
                <a:latin typeface="Times New Roman" pitchFamily="18" charset="0"/>
                <a:cs typeface="Arial" charset="0"/>
              </a:rPr>
              <a:pPr algn="r" defTabSz="401438" hangingPunct="0">
                <a:lnSpc>
                  <a:spcPct val="74000"/>
                </a:lnSpc>
                <a:buClr>
                  <a:srgbClr val="000000"/>
                </a:buClr>
                <a:buSzPct val="45000"/>
                <a:tabLst>
                  <a:tab pos="0" algn="l"/>
                  <a:tab pos="401438" algn="l"/>
                  <a:tab pos="804342" algn="l"/>
                  <a:tab pos="1205781" algn="l"/>
                  <a:tab pos="1607219" algn="l"/>
                  <a:tab pos="2013053" algn="l"/>
                  <a:tab pos="2415957" algn="l"/>
                  <a:tab pos="2818860" algn="l"/>
                  <a:tab pos="3220298" algn="l"/>
                  <a:tab pos="3624667" algn="l"/>
                  <a:tab pos="4027571" algn="l"/>
                  <a:tab pos="4431939" algn="l"/>
                  <a:tab pos="4834842" algn="l"/>
                  <a:tab pos="5236281" algn="l"/>
                  <a:tab pos="5639185" algn="l"/>
                  <a:tab pos="6045018" algn="l"/>
                  <a:tab pos="6446457" algn="l"/>
                  <a:tab pos="6849360" algn="l"/>
                  <a:tab pos="7252264" algn="l"/>
                  <a:tab pos="7655168" algn="l"/>
                  <a:tab pos="8058071" algn="l"/>
                </a:tabLst>
              </a:pPr>
              <a:t>13</a:t>
            </a:fld>
            <a:endParaRPr lang="en-GB" sz="1200">
              <a:solidFill>
                <a:srgbClr val="000000"/>
              </a:solidFill>
              <a:latin typeface="Times New Roman" pitchFamily="18" charset="0"/>
              <a:cs typeface="Arial" charset="0"/>
            </a:endParaRPr>
          </a:p>
        </p:txBody>
      </p:sp>
      <p:sp>
        <p:nvSpPr>
          <p:cNvPr id="23555" name="Text Box 1"/>
          <p:cNvSpPr txBox="1">
            <a:spLocks noChangeArrowheads="1"/>
          </p:cNvSpPr>
          <p:nvPr/>
        </p:nvSpPr>
        <p:spPr bwMode="auto">
          <a:xfrm>
            <a:off x="1210957" y="694984"/>
            <a:ext cx="4436087" cy="3428114"/>
          </a:xfrm>
          <a:prstGeom prst="rect">
            <a:avLst/>
          </a:prstGeom>
          <a:solidFill>
            <a:srgbClr val="FFFFFF"/>
          </a:solidFill>
          <a:ln w="9360">
            <a:solidFill>
              <a:srgbClr val="000000"/>
            </a:solidFill>
            <a:miter lim="800000"/>
            <a:headEnd/>
            <a:tailEnd/>
          </a:ln>
        </p:spPr>
        <p:txBody>
          <a:bodyPr wrap="none" lIns="82029" tIns="41014" rIns="82029" bIns="41014" anchor="ctr"/>
          <a:lstStyle/>
          <a:p>
            <a:pPr defTabSz="433671" hangingPunct="0">
              <a:lnSpc>
                <a:spcPct val="93000"/>
              </a:lnSpc>
              <a:buClr>
                <a:srgbClr val="000000"/>
              </a:buClr>
              <a:buSzPct val="45000"/>
            </a:pPr>
            <a:endParaRPr lang="en-US">
              <a:solidFill>
                <a:schemeClr val="bg1"/>
              </a:solidFill>
              <a:cs typeface="Arial" charset="0"/>
            </a:endParaRPr>
          </a:p>
        </p:txBody>
      </p:sp>
      <p:sp>
        <p:nvSpPr>
          <p:cNvPr id="23556" name="Rectangle 2"/>
          <p:cNvSpPr>
            <a:spLocks noGrp="1" noChangeArrowheads="1"/>
          </p:cNvSpPr>
          <p:nvPr>
            <p:ph type="body"/>
          </p:nvPr>
        </p:nvSpPr>
        <p:spPr>
          <a:xfrm>
            <a:off x="686720" y="4342939"/>
            <a:ext cx="5469232" cy="4096149"/>
          </a:xfrm>
          <a:noFill/>
          <a:ln/>
        </p:spPr>
        <p:txBody>
          <a:bodyPr wrap="none" lIns="0" tIns="0" rIns="0" bIns="0" anchor="ctr"/>
          <a:lstStyle/>
          <a:p>
            <a:r>
              <a:rPr lang="es-ES_tradnl" smtClean="0"/>
              <a:t>Marcas para comparar valores absolutos?</a:t>
            </a:r>
          </a:p>
          <a:p>
            <a:r>
              <a:rPr lang="es-ES_tradnl" smtClean="0"/>
              <a:t> -&gt; falladas de tlb/sec?</a:t>
            </a: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1984375" y="1196975"/>
            <a:ext cx="4972050" cy="1223963"/>
          </a:xfrm>
          <a:prstGeom prst="rect">
            <a:avLst/>
          </a:prstGeom>
          <a:noFill/>
          <a:ln w="9525">
            <a:noFill/>
            <a:miter lim="800000"/>
            <a:headEnd/>
            <a:tailEnd/>
          </a:ln>
        </p:spPr>
      </p:pic>
      <p:sp>
        <p:nvSpPr>
          <p:cNvPr id="6" name="TextBox 4"/>
          <p:cNvSpPr txBox="1"/>
          <p:nvPr userDrawn="1"/>
        </p:nvSpPr>
        <p:spPr>
          <a:xfrm>
            <a:off x="250825" y="188913"/>
            <a:ext cx="3894138" cy="400050"/>
          </a:xfrm>
          <a:prstGeom prst="rect">
            <a:avLst/>
          </a:prstGeom>
          <a:noFill/>
        </p:spPr>
        <p:txBody>
          <a:bodyPr>
            <a:spAutoFit/>
          </a:bodyPr>
          <a:lstStyle/>
          <a:p>
            <a:pPr fontAlgn="auto">
              <a:spcBef>
                <a:spcPts val="0"/>
              </a:spcBef>
              <a:spcAft>
                <a:spcPts val="0"/>
              </a:spcAft>
              <a:defRPr/>
            </a:pPr>
            <a:r>
              <a:rPr lang="es-ES" sz="2000" dirty="0">
                <a:solidFill>
                  <a:schemeClr val="bg1"/>
                </a:solidFill>
                <a:latin typeface="+mn-lt"/>
              </a:rPr>
              <a:t>www.bsc.es</a:t>
            </a:r>
          </a:p>
        </p:txBody>
      </p:sp>
      <p:sp>
        <p:nvSpPr>
          <p:cNvPr id="2" name="Title 1"/>
          <p:cNvSpPr>
            <a:spLocks noGrp="1"/>
          </p:cNvSpPr>
          <p:nvPr>
            <p:ph type="ctrTitle"/>
          </p:nvPr>
        </p:nvSpPr>
        <p:spPr>
          <a:xfrm>
            <a:off x="685800" y="3068960"/>
            <a:ext cx="7772400" cy="747514"/>
          </a:xfrm>
        </p:spPr>
        <p:txBody>
          <a:bodyPr>
            <a:normAutofit/>
          </a:bodyPr>
          <a:lstStyle>
            <a:lvl1pPr algn="ctr">
              <a:defRPr sz="3200" b="1">
                <a:solidFill>
                  <a:schemeClr val="bg1"/>
                </a:solidFill>
                <a:latin typeface="Arial" pitchFamily="34" charset="0"/>
                <a:cs typeface="Arial" pitchFamily="34" charset="0"/>
              </a:defRPr>
            </a:lvl1pPr>
          </a:lstStyle>
          <a:p>
            <a:r>
              <a:rPr lang="en-US" dirty="0" smtClean="0"/>
              <a:t>Click to edit Master title style</a:t>
            </a:r>
            <a:endParaRPr lang="es-ES" dirty="0"/>
          </a:p>
        </p:txBody>
      </p:sp>
      <p:sp>
        <p:nvSpPr>
          <p:cNvPr id="3" name="Subtitle 2"/>
          <p:cNvSpPr>
            <a:spLocks noGrp="1"/>
          </p:cNvSpPr>
          <p:nvPr>
            <p:ph type="subTitle" idx="1"/>
          </p:nvPr>
        </p:nvSpPr>
        <p:spPr>
          <a:xfrm>
            <a:off x="1371600" y="3861048"/>
            <a:ext cx="6400800" cy="864096"/>
          </a:xfrm>
        </p:spPr>
        <p:txBody>
          <a:bodyPr>
            <a:normAutofit/>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07504" y="44624"/>
            <a:ext cx="8928992" cy="792088"/>
          </a:xfrm>
          <a:prstGeom prst="rect">
            <a:avLst/>
          </a:prstGeom>
        </p:spPr>
        <p:txBody>
          <a:bodyPr rtlCol="0">
            <a:noAutofit/>
          </a:bodyPr>
          <a:lstStyle>
            <a:lvl1pPr>
              <a:lnSpc>
                <a:spcPts val="3000"/>
              </a:lnSpc>
              <a:defRPr/>
            </a:lvl1pPr>
          </a:lstStyle>
          <a:p>
            <a:r>
              <a:rPr lang="en-US" smtClean="0"/>
              <a:t>Click to edit Master title style</a:t>
            </a:r>
            <a:endParaRPr lang="es-ES" dirty="0"/>
          </a:p>
        </p:txBody>
      </p:sp>
      <p:sp>
        <p:nvSpPr>
          <p:cNvPr id="10" name="Text Placeholder 2"/>
          <p:cNvSpPr>
            <a:spLocks noGrp="1"/>
          </p:cNvSpPr>
          <p:nvPr>
            <p:ph idx="1"/>
          </p:nvPr>
        </p:nvSpPr>
        <p:spPr>
          <a:xfrm>
            <a:off x="107504" y="980728"/>
            <a:ext cx="8928992" cy="5184576"/>
          </a:xfrm>
          <a:prstGeom prst="rect">
            <a:avLst/>
          </a:prstGeom>
        </p:spPr>
        <p:txBody>
          <a:bodyPr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6E13FEEA-2940-45A5-A581-C335A8B0D558}" type="slidenum">
              <a:rPr lang="es-ES"/>
              <a:pPr>
                <a:defRPr/>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052736"/>
            <a:ext cx="4388296" cy="5112568"/>
          </a:xfrm>
        </p:spPr>
        <p:txBody>
          <a:bodyPr>
            <a:normAutofit/>
          </a:bodyPr>
          <a:lstStyle>
            <a:lvl1pPr marL="342900" indent="-342900">
              <a:buFontTx/>
              <a:buBlip>
                <a:blip r:embed="rId2"/>
              </a:buBlip>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4" name="Content Placeholder 3"/>
          <p:cNvSpPr>
            <a:spLocks noGrp="1"/>
          </p:cNvSpPr>
          <p:nvPr>
            <p:ph sz="half" idx="2"/>
          </p:nvPr>
        </p:nvSpPr>
        <p:spPr>
          <a:xfrm>
            <a:off x="4648200" y="1052736"/>
            <a:ext cx="4388296" cy="5112568"/>
          </a:xfrm>
        </p:spPr>
        <p:txBody>
          <a:bodyPr>
            <a:normAutofit/>
          </a:bodyPr>
          <a:lstStyle>
            <a:lvl1pPr marL="342900" indent="-342900">
              <a:buFontTx/>
              <a:buBlip>
                <a:blip r:embed="rId2"/>
              </a:buBlip>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11" name="Title Placeholder 1"/>
          <p:cNvSpPr>
            <a:spLocks noGrp="1"/>
          </p:cNvSpPr>
          <p:nvPr>
            <p:ph type="title"/>
          </p:nvPr>
        </p:nvSpPr>
        <p:spPr>
          <a:xfrm>
            <a:off x="107504" y="44624"/>
            <a:ext cx="8928992" cy="792088"/>
          </a:xfrm>
          <a:prstGeom prst="rect">
            <a:avLst/>
          </a:prstGeom>
        </p:spPr>
        <p:txBody>
          <a:bodyPr rtlCol="0">
            <a:noAutofit/>
          </a:bodyPr>
          <a:lstStyle/>
          <a:p>
            <a:r>
              <a:rPr lang="en-US" smtClean="0"/>
              <a:t>Click to edit Master title style</a:t>
            </a:r>
            <a:endParaRPr lang="es-ES" dirty="0"/>
          </a:p>
        </p:txBody>
      </p:sp>
      <p:sp>
        <p:nvSpPr>
          <p:cNvPr id="5" name="Footer Placeholder 4"/>
          <p:cNvSpPr>
            <a:spLocks noGrp="1"/>
          </p:cNvSpPr>
          <p:nvPr>
            <p:ph type="ftr" sz="quarter" idx="10"/>
          </p:nvPr>
        </p:nvSpPr>
        <p:spPr/>
        <p:txBody>
          <a:bodyPr/>
          <a:lstStyle>
            <a:lvl1pPr>
              <a:defRPr/>
            </a:lvl1pPr>
          </a:lstStyle>
          <a:p>
            <a:pPr>
              <a:defRPr/>
            </a:pPr>
            <a:endParaRPr lang="es-ES"/>
          </a:p>
        </p:txBody>
      </p:sp>
      <p:sp>
        <p:nvSpPr>
          <p:cNvPr id="6" name="Slide Number Placeholder 5"/>
          <p:cNvSpPr>
            <a:spLocks noGrp="1"/>
          </p:cNvSpPr>
          <p:nvPr>
            <p:ph type="sldNum" sz="quarter" idx="11"/>
          </p:nvPr>
        </p:nvSpPr>
        <p:spPr/>
        <p:txBody>
          <a:bodyPr/>
          <a:lstStyle>
            <a:lvl1pPr>
              <a:defRPr/>
            </a:lvl1pPr>
          </a:lstStyle>
          <a:p>
            <a:pPr>
              <a:defRPr/>
            </a:pPr>
            <a:fld id="{35AE6F4A-B5F5-4AA2-B9C3-A3108C7C2EBE}" type="slidenum">
              <a:rPr lang="es-ES"/>
              <a:pPr>
                <a:defRPr/>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s-ES"/>
          </a:p>
        </p:txBody>
      </p:sp>
      <p:sp>
        <p:nvSpPr>
          <p:cNvPr id="4" name="Slide Number Placeholder 5"/>
          <p:cNvSpPr>
            <a:spLocks noGrp="1"/>
          </p:cNvSpPr>
          <p:nvPr>
            <p:ph type="sldNum" sz="quarter" idx="11"/>
          </p:nvPr>
        </p:nvSpPr>
        <p:spPr/>
        <p:txBody>
          <a:bodyPr/>
          <a:lstStyle>
            <a:lvl1pPr>
              <a:defRPr/>
            </a:lvl1pPr>
          </a:lstStyle>
          <a:p>
            <a:pPr>
              <a:defRPr/>
            </a:pPr>
            <a:fld id="{56C8F122-345D-495A-A41D-F8DE86CF1EB5}" type="slidenum">
              <a:rPr lang="es-ES"/>
              <a:pPr>
                <a:defRPr/>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s-ES"/>
          </a:p>
        </p:txBody>
      </p:sp>
      <p:sp>
        <p:nvSpPr>
          <p:cNvPr id="3" name="Slide Number Placeholder 5"/>
          <p:cNvSpPr>
            <a:spLocks noGrp="1"/>
          </p:cNvSpPr>
          <p:nvPr>
            <p:ph type="sldNum" sz="quarter" idx="11"/>
          </p:nvPr>
        </p:nvSpPr>
        <p:spPr/>
        <p:txBody>
          <a:bodyPr/>
          <a:lstStyle>
            <a:lvl1pPr>
              <a:defRPr/>
            </a:lvl1pPr>
          </a:lstStyle>
          <a:p>
            <a:pPr>
              <a:defRPr/>
            </a:pPr>
            <a:fld id="{06711129-A7DC-4F5A-B630-A1FB94095ED2}" type="slidenum">
              <a:rPr lang="es-ES"/>
              <a:pPr>
                <a:defRPr/>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950" y="44450"/>
            <a:ext cx="8928100" cy="792163"/>
          </a:xfrm>
        </p:spPr>
        <p:txBody>
          <a:bodyPr/>
          <a:lstStyle/>
          <a:p>
            <a:r>
              <a:rPr lang="en-US"/>
              <a:t>Click to edit Master title style</a:t>
            </a:r>
            <a:endParaRPr lang="es-ES"/>
          </a:p>
        </p:txBody>
      </p:sp>
      <p:sp>
        <p:nvSpPr>
          <p:cNvPr id="3" name="Content Placeholder 2"/>
          <p:cNvSpPr>
            <a:spLocks noGrp="1"/>
          </p:cNvSpPr>
          <p:nvPr>
            <p:ph idx="1"/>
          </p:nvPr>
        </p:nvSpPr>
        <p:spPr>
          <a:xfrm>
            <a:off x="107950" y="981075"/>
            <a:ext cx="8928100" cy="5184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DBB92715-7E29-4CA5-A003-F2E4CD4CA71E}" type="slidenum">
              <a:rPr lang="es-ES"/>
              <a:pPr>
                <a:defRPr/>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ERC - RoMoL</a:t>
            </a:r>
            <a:endParaRPr lang="es-ES"/>
          </a:p>
        </p:txBody>
      </p:sp>
      <p:sp>
        <p:nvSpPr>
          <p:cNvPr id="8"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a:t>
            </a:fld>
            <a:endParaRPr lang="es-ES"/>
          </a:p>
        </p:txBody>
      </p:sp>
      <p:sp>
        <p:nvSpPr>
          <p:cNvPr id="9" name="Title Placeholder 1"/>
          <p:cNvSpPr>
            <a:spLocks noGrp="1"/>
          </p:cNvSpPr>
          <p:nvPr>
            <p:ph type="title"/>
          </p:nvPr>
        </p:nvSpPr>
        <p:spPr>
          <a:xfrm>
            <a:off x="107504" y="44624"/>
            <a:ext cx="8928992" cy="792088"/>
          </a:xfrm>
          <a:prstGeom prst="rect">
            <a:avLst/>
          </a:prstGeom>
        </p:spPr>
        <p:txBody>
          <a:bodyPr vert="horz" lIns="91440" tIns="45720" rIns="91440" bIns="45720" rtlCol="0" anchor="ctr" anchorCtr="0">
            <a:noAutofit/>
          </a:bodyPr>
          <a:lstStyle>
            <a:lvl1pPr>
              <a:lnSpc>
                <a:spcPts val="3000"/>
              </a:lnSpc>
              <a:defRPr sz="3200"/>
            </a:lvl1pPr>
          </a:lstStyle>
          <a:p>
            <a:r>
              <a:rPr lang="es-ES" smtClean="0"/>
              <a:t>Haga clic para modificar el estilo de título del patrón</a:t>
            </a:r>
            <a:endParaRPr lang="es-ES" dirty="0"/>
          </a:p>
        </p:txBody>
      </p:sp>
      <p:sp>
        <p:nvSpPr>
          <p:cNvPr id="10" name="Text Placeholder 2"/>
          <p:cNvSpPr>
            <a:spLocks noGrp="1"/>
          </p:cNvSpPr>
          <p:nvPr>
            <p:ph idx="1"/>
          </p:nvPr>
        </p:nvSpPr>
        <p:spPr>
          <a:xfrm>
            <a:off x="107504" y="980728"/>
            <a:ext cx="8928992" cy="5184576"/>
          </a:xfrm>
          <a:prstGeom prst="rect">
            <a:avLst/>
          </a:prstGeom>
        </p:spPr>
        <p:txBody>
          <a:bodyPr vert="horz" lIns="91440" tIns="45720" rIns="91440" bIns="45720" rtlCol="0">
            <a:normAutofit/>
          </a:bodyPr>
          <a:lstStyle>
            <a:lvl1pPr>
              <a:defRPr sz="2800" b="0"/>
            </a:lvl1pPr>
            <a:lvl2pPr>
              <a:defRPr sz="2400">
                <a:solidFill>
                  <a:srgbClr val="000000"/>
                </a:solidFill>
              </a:defRPr>
            </a:lvl2pPr>
            <a:lvl3pPr>
              <a:defRPr sz="2000">
                <a:solidFill>
                  <a:srgbClr val="605C5C"/>
                </a:solidFill>
              </a:defRPr>
            </a:lvl3pPr>
            <a:lvl4pPr>
              <a:defRPr sz="1800">
                <a:solidFill>
                  <a:schemeClr val="bg1">
                    <a:lumMod val="50000"/>
                  </a:schemeClr>
                </a:solidFill>
              </a:defRPr>
            </a:lvl4pPr>
            <a:lvl5pPr>
              <a:defRPr>
                <a:solidFill>
                  <a:schemeClr val="bg1">
                    <a:lumMod val="50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40327358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p:cNvPicPr>
            <a:picLocks noChangeAspect="1"/>
          </p:cNvPicPr>
          <p:nvPr userDrawn="1"/>
        </p:nvPicPr>
        <p:blipFill>
          <a:blip r:embed="rId9"/>
          <a:srcRect/>
          <a:stretch>
            <a:fillRect/>
          </a:stretch>
        </p:blipFill>
        <p:spPr bwMode="auto">
          <a:xfrm>
            <a:off x="0" y="0"/>
            <a:ext cx="9144000" cy="828675"/>
          </a:xfrm>
          <a:prstGeom prst="rect">
            <a:avLst/>
          </a:prstGeom>
          <a:noFill/>
          <a:ln w="9525">
            <a:noFill/>
            <a:miter lim="800000"/>
            <a:headEnd/>
            <a:tailEnd/>
          </a:ln>
        </p:spPr>
      </p:pic>
      <p:sp>
        <p:nvSpPr>
          <p:cNvPr id="1027" name="Title Placeholder 1"/>
          <p:cNvSpPr>
            <a:spLocks noGrp="1"/>
          </p:cNvSpPr>
          <p:nvPr>
            <p:ph type="title"/>
          </p:nvPr>
        </p:nvSpPr>
        <p:spPr bwMode="auto">
          <a:xfrm>
            <a:off x="107950" y="44450"/>
            <a:ext cx="8928100" cy="7921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s-ES" smtClean="0"/>
          </a:p>
        </p:txBody>
      </p:sp>
      <p:sp>
        <p:nvSpPr>
          <p:cNvPr id="1028" name="Text Placeholder 2"/>
          <p:cNvSpPr>
            <a:spLocks noGrp="1"/>
          </p:cNvSpPr>
          <p:nvPr>
            <p:ph type="body" idx="1"/>
          </p:nvPr>
        </p:nvSpPr>
        <p:spPr bwMode="auto">
          <a:xfrm>
            <a:off x="107950" y="981075"/>
            <a:ext cx="8928100"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smtClean="0"/>
          </a:p>
        </p:txBody>
      </p:sp>
      <p:sp>
        <p:nvSpPr>
          <p:cNvPr id="5" name="Footer Placeholder 4"/>
          <p:cNvSpPr>
            <a:spLocks noGrp="1"/>
          </p:cNvSpPr>
          <p:nvPr>
            <p:ph type="ftr" sz="quarter" idx="3"/>
          </p:nvPr>
        </p:nvSpPr>
        <p:spPr>
          <a:xfrm>
            <a:off x="2195513" y="6356350"/>
            <a:ext cx="6337300" cy="414338"/>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Slide Number Placeholder 5"/>
          <p:cNvSpPr>
            <a:spLocks noGrp="1"/>
          </p:cNvSpPr>
          <p:nvPr>
            <p:ph type="sldNum" sz="quarter" idx="4"/>
          </p:nvPr>
        </p:nvSpPr>
        <p:spPr>
          <a:xfrm>
            <a:off x="8604250" y="6357938"/>
            <a:ext cx="442913" cy="412750"/>
          </a:xfrm>
          <a:prstGeom prst="rect">
            <a:avLst/>
          </a:prstGeom>
        </p:spPr>
        <p:txBody>
          <a:bodyPr anchor="b"/>
          <a:lstStyle>
            <a:lvl1pPr algn="r" fontAlgn="auto">
              <a:spcBef>
                <a:spcPts val="0"/>
              </a:spcBef>
              <a:spcAft>
                <a:spcPts val="0"/>
              </a:spcAft>
              <a:defRPr sz="1100">
                <a:solidFill>
                  <a:srgbClr val="004990"/>
                </a:solidFill>
                <a:latin typeface="+mn-lt"/>
              </a:defRPr>
            </a:lvl1pPr>
          </a:lstStyle>
          <a:p>
            <a:pPr>
              <a:defRPr/>
            </a:pPr>
            <a:fld id="{6904EB7C-8EA7-4EFB-BF8F-D5B062B12298}" type="slidenum">
              <a:rPr lang="es-ES"/>
              <a:pPr>
                <a:defRPr/>
              </a:pPr>
              <a:t>‹#›</a:t>
            </a:fld>
            <a:endParaRPr lang="es-ES" dirty="0"/>
          </a:p>
        </p:txBody>
      </p:sp>
      <p:pic>
        <p:nvPicPr>
          <p:cNvPr id="1031" name="Picture 3"/>
          <p:cNvPicPr>
            <a:picLocks noChangeAspect="1" noChangeArrowheads="1"/>
          </p:cNvPicPr>
          <p:nvPr/>
        </p:nvPicPr>
        <p:blipFill>
          <a:blip r:embed="rId10"/>
          <a:srcRect/>
          <a:stretch>
            <a:fillRect/>
          </a:stretch>
        </p:blipFill>
        <p:spPr bwMode="auto">
          <a:xfrm>
            <a:off x="228600" y="6308725"/>
            <a:ext cx="1879600" cy="461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4" r:id="rId2"/>
    <p:sldLayoutId id="2147483653" r:id="rId3"/>
    <p:sldLayoutId id="2147483652" r:id="rId4"/>
    <p:sldLayoutId id="2147483651" r:id="rId5"/>
    <p:sldLayoutId id="2147483650" r:id="rId6"/>
    <p:sldLayoutId id="2147483656"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700" kern="1200">
          <a:solidFill>
            <a:schemeClr val="bg1"/>
          </a:solidFill>
          <a:latin typeface="+mj-lt"/>
          <a:ea typeface="+mj-ea"/>
          <a:cs typeface="+mj-cs"/>
        </a:defRPr>
      </a:lvl1pPr>
      <a:lvl2pPr algn="l" rtl="0" eaLnBrk="0" fontAlgn="base" hangingPunct="0">
        <a:spcBef>
          <a:spcPct val="0"/>
        </a:spcBef>
        <a:spcAft>
          <a:spcPct val="0"/>
        </a:spcAft>
        <a:defRPr sz="2700">
          <a:solidFill>
            <a:schemeClr val="bg1"/>
          </a:solidFill>
          <a:latin typeface="Arial" charset="0"/>
        </a:defRPr>
      </a:lvl2pPr>
      <a:lvl3pPr algn="l" rtl="0" eaLnBrk="0" fontAlgn="base" hangingPunct="0">
        <a:spcBef>
          <a:spcPct val="0"/>
        </a:spcBef>
        <a:spcAft>
          <a:spcPct val="0"/>
        </a:spcAft>
        <a:defRPr sz="2700">
          <a:solidFill>
            <a:schemeClr val="bg1"/>
          </a:solidFill>
          <a:latin typeface="Arial" charset="0"/>
        </a:defRPr>
      </a:lvl3pPr>
      <a:lvl4pPr algn="l" rtl="0" eaLnBrk="0" fontAlgn="base" hangingPunct="0">
        <a:spcBef>
          <a:spcPct val="0"/>
        </a:spcBef>
        <a:spcAft>
          <a:spcPct val="0"/>
        </a:spcAft>
        <a:defRPr sz="2700">
          <a:solidFill>
            <a:schemeClr val="bg1"/>
          </a:solidFill>
          <a:latin typeface="Arial" charset="0"/>
        </a:defRPr>
      </a:lvl4pPr>
      <a:lvl5pPr algn="l" rtl="0" eaLnBrk="0" fontAlgn="base" hangingPunct="0">
        <a:spcBef>
          <a:spcPct val="0"/>
        </a:spcBef>
        <a:spcAft>
          <a:spcPct val="0"/>
        </a:spcAft>
        <a:defRPr sz="2700">
          <a:solidFill>
            <a:schemeClr val="bg1"/>
          </a:solidFill>
          <a:latin typeface="Arial" charset="0"/>
        </a:defRPr>
      </a:lvl5pPr>
      <a:lvl6pPr marL="457200" algn="l" rtl="0" fontAlgn="base">
        <a:spcBef>
          <a:spcPct val="0"/>
        </a:spcBef>
        <a:spcAft>
          <a:spcPct val="0"/>
        </a:spcAft>
        <a:defRPr sz="2700">
          <a:solidFill>
            <a:schemeClr val="bg1"/>
          </a:solidFill>
          <a:latin typeface="Arial" charset="0"/>
        </a:defRPr>
      </a:lvl6pPr>
      <a:lvl7pPr marL="914400" algn="l" rtl="0" fontAlgn="base">
        <a:spcBef>
          <a:spcPct val="0"/>
        </a:spcBef>
        <a:spcAft>
          <a:spcPct val="0"/>
        </a:spcAft>
        <a:defRPr sz="2700">
          <a:solidFill>
            <a:schemeClr val="bg1"/>
          </a:solidFill>
          <a:latin typeface="Arial" charset="0"/>
        </a:defRPr>
      </a:lvl7pPr>
      <a:lvl8pPr marL="1371600" algn="l" rtl="0" fontAlgn="base">
        <a:spcBef>
          <a:spcPct val="0"/>
        </a:spcBef>
        <a:spcAft>
          <a:spcPct val="0"/>
        </a:spcAft>
        <a:defRPr sz="2700">
          <a:solidFill>
            <a:schemeClr val="bg1"/>
          </a:solidFill>
          <a:latin typeface="Arial" charset="0"/>
        </a:defRPr>
      </a:lvl8pPr>
      <a:lvl9pPr marL="1828800" algn="l" rtl="0" fontAlgn="base">
        <a:spcBef>
          <a:spcPct val="0"/>
        </a:spcBef>
        <a:spcAft>
          <a:spcPct val="0"/>
        </a:spcAft>
        <a:defRPr sz="2700">
          <a:solidFill>
            <a:schemeClr val="bg1"/>
          </a:solidFill>
          <a:latin typeface="Arial" charset="0"/>
        </a:defRPr>
      </a:lvl9pPr>
    </p:titleStyle>
    <p:bodyStyle>
      <a:lvl1pPr marL="342900" indent="-342900" algn="l" rtl="0" eaLnBrk="0" fontAlgn="base" hangingPunct="0">
        <a:spcBef>
          <a:spcPct val="20000"/>
        </a:spcBef>
        <a:spcAft>
          <a:spcPct val="0"/>
        </a:spcAft>
        <a:buBlip>
          <a:blip r:embed="rId11"/>
        </a:buBlip>
        <a:defRPr sz="2400" kern="1200">
          <a:solidFill>
            <a:srgbClr val="00499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004990"/>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rgbClr val="00499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00499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00499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df"/><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5"/>
          <p:cNvSpPr txBox="1">
            <a:spLocks noChangeArrowheads="1"/>
          </p:cNvSpPr>
          <p:nvPr/>
        </p:nvSpPr>
        <p:spPr bwMode="auto">
          <a:xfrm>
            <a:off x="6084888" y="5969000"/>
            <a:ext cx="2808287" cy="307777"/>
          </a:xfrm>
          <a:prstGeom prst="rect">
            <a:avLst/>
          </a:prstGeom>
          <a:noFill/>
          <a:ln w="9525">
            <a:noFill/>
            <a:miter lim="800000"/>
            <a:headEnd/>
            <a:tailEnd/>
          </a:ln>
        </p:spPr>
        <p:txBody>
          <a:bodyPr>
            <a:spAutoFit/>
          </a:bodyPr>
          <a:lstStyle/>
          <a:p>
            <a:pPr algn="r"/>
            <a:r>
              <a:rPr lang="es-ES" sz="1400" dirty="0" err="1" smtClean="0">
                <a:solidFill>
                  <a:schemeClr val="bg1"/>
                </a:solidFill>
              </a:rPr>
              <a:t>Petascale</a:t>
            </a:r>
            <a:r>
              <a:rPr lang="es-ES" sz="1400" dirty="0" smtClean="0">
                <a:solidFill>
                  <a:schemeClr val="bg1"/>
                </a:solidFill>
              </a:rPr>
              <a:t> </a:t>
            </a:r>
            <a:r>
              <a:rPr lang="es-ES" sz="1400" dirty="0" err="1" smtClean="0">
                <a:solidFill>
                  <a:schemeClr val="bg1"/>
                </a:solidFill>
              </a:rPr>
              <a:t>workshop</a:t>
            </a:r>
            <a:r>
              <a:rPr lang="es-ES" sz="1400" dirty="0" smtClean="0">
                <a:solidFill>
                  <a:schemeClr val="bg1"/>
                </a:solidFill>
              </a:rPr>
              <a:t>  2013</a:t>
            </a:r>
            <a:endParaRPr lang="es-ES" sz="1400" dirty="0">
              <a:solidFill>
                <a:schemeClr val="bg1"/>
              </a:solidFill>
            </a:endParaRPr>
          </a:p>
        </p:txBody>
      </p:sp>
      <p:sp>
        <p:nvSpPr>
          <p:cNvPr id="10242" name="TextBox 6"/>
          <p:cNvSpPr txBox="1">
            <a:spLocks noChangeArrowheads="1"/>
          </p:cNvSpPr>
          <p:nvPr/>
        </p:nvSpPr>
        <p:spPr bwMode="auto">
          <a:xfrm>
            <a:off x="1403350" y="4691857"/>
            <a:ext cx="6481763" cy="366712"/>
          </a:xfrm>
          <a:prstGeom prst="rect">
            <a:avLst/>
          </a:prstGeom>
          <a:noFill/>
          <a:ln w="9525">
            <a:noFill/>
            <a:miter lim="800000"/>
            <a:headEnd/>
            <a:tailEnd/>
          </a:ln>
        </p:spPr>
        <p:txBody>
          <a:bodyPr>
            <a:spAutoFit/>
          </a:bodyPr>
          <a:lstStyle/>
          <a:p>
            <a:pPr algn="ctr"/>
            <a:r>
              <a:rPr lang="es-ES" dirty="0" smtClean="0">
                <a:solidFill>
                  <a:schemeClr val="bg1"/>
                </a:solidFill>
                <a:cs typeface="Arial" charset="0"/>
              </a:rPr>
              <a:t>Judit </a:t>
            </a:r>
            <a:r>
              <a:rPr lang="es-ES" dirty="0" err="1" smtClean="0">
                <a:solidFill>
                  <a:schemeClr val="bg1"/>
                </a:solidFill>
                <a:cs typeface="Arial" charset="0"/>
              </a:rPr>
              <a:t>Gimenez</a:t>
            </a:r>
            <a:r>
              <a:rPr lang="es-ES" dirty="0" smtClean="0">
                <a:solidFill>
                  <a:schemeClr val="bg1"/>
                </a:solidFill>
                <a:cs typeface="Arial" charset="0"/>
              </a:rPr>
              <a:t> (judit@bsc.es</a:t>
            </a:r>
            <a:r>
              <a:rPr lang="es-ES" dirty="0">
                <a:solidFill>
                  <a:schemeClr val="bg1"/>
                </a:solidFill>
                <a:cs typeface="Arial" charset="0"/>
              </a:rPr>
              <a:t>)</a:t>
            </a:r>
          </a:p>
        </p:txBody>
      </p:sp>
      <p:sp>
        <p:nvSpPr>
          <p:cNvPr id="10243" name="Title 11"/>
          <p:cNvSpPr>
            <a:spLocks noGrp="1"/>
          </p:cNvSpPr>
          <p:nvPr>
            <p:ph type="ctrTitle"/>
          </p:nvPr>
        </p:nvSpPr>
        <p:spPr>
          <a:xfrm>
            <a:off x="685800" y="3068638"/>
            <a:ext cx="7772400" cy="747712"/>
          </a:xfrm>
        </p:spPr>
        <p:txBody>
          <a:bodyPr>
            <a:normAutofit fontScale="90000"/>
          </a:bodyPr>
          <a:lstStyle/>
          <a:p>
            <a:pPr eaLnBrk="1" hangingPunct="1"/>
            <a:r>
              <a:rPr lang="en-US" dirty="0" smtClean="0">
                <a:latin typeface="Arial" charset="0"/>
                <a:cs typeface="Arial" charset="0"/>
              </a:rPr>
              <a:t>Detailed evolution of performance metrics</a:t>
            </a:r>
          </a:p>
        </p:txBody>
      </p:sp>
      <p:sp>
        <p:nvSpPr>
          <p:cNvPr id="10244" name="Subtitle 12"/>
          <p:cNvSpPr>
            <a:spLocks noGrp="1"/>
          </p:cNvSpPr>
          <p:nvPr>
            <p:ph type="subTitle" idx="1"/>
          </p:nvPr>
        </p:nvSpPr>
        <p:spPr>
          <a:xfrm>
            <a:off x="1371600" y="3860800"/>
            <a:ext cx="6400800" cy="863600"/>
          </a:xfrm>
        </p:spPr>
        <p:txBody>
          <a:bodyPr/>
          <a:lstStyle/>
          <a:p>
            <a:pPr eaLnBrk="1" hangingPunct="1"/>
            <a:r>
              <a:rPr lang="en-US" dirty="0" smtClean="0">
                <a:latin typeface="Arial" charset="0"/>
                <a:cs typeface="Arial" charset="0"/>
              </a:rPr>
              <a:t>Folding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21" y="1051311"/>
            <a:ext cx="3816000" cy="139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640" y="1008107"/>
            <a:ext cx="3925440" cy="143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840" y="3689668"/>
            <a:ext cx="3398400" cy="254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366B9166-21C8-4366-9C81-EB9667AA70D8}" type="slidenum">
              <a:rPr lang="en-GB"/>
              <a:pPr>
                <a:defRPr/>
              </a:pPr>
              <a:t>10</a:t>
            </a:fld>
            <a:endParaRPr lang="en-GB" dirty="0"/>
          </a:p>
        </p:txBody>
      </p:sp>
      <p:sp>
        <p:nvSpPr>
          <p:cNvPr id="11" name="Down Arrow 10"/>
          <p:cNvSpPr>
            <a:spLocks noChangeArrowheads="1"/>
          </p:cNvSpPr>
          <p:nvPr/>
        </p:nvSpPr>
        <p:spPr bwMode="auto">
          <a:xfrm>
            <a:off x="1956960" y="2636917"/>
            <a:ext cx="522720" cy="875612"/>
          </a:xfrm>
          <a:prstGeom prst="downArrow">
            <a:avLst>
              <a:gd name="adj1" fmla="val 50000"/>
              <a:gd name="adj2" fmla="val 49953"/>
            </a:avLst>
          </a:prstGeom>
          <a:solidFill>
            <a:srgbClr val="0065B3"/>
          </a:solidFill>
          <a:ln w="25400" algn="ctr">
            <a:solidFill>
              <a:schemeClr val="tx1"/>
            </a:solidFill>
            <a:round/>
            <a:headEnd/>
            <a:tailEnd/>
          </a:ln>
        </p:spPr>
        <p:txBody>
          <a:bodyPr lIns="82945" tIns="41473" rIns="82945" bIns="41473"/>
          <a:lstStyle/>
          <a:p>
            <a:pPr algn="ctr" eaLnBrk="0" hangingPunct="0">
              <a:buClr>
                <a:srgbClr val="000000"/>
              </a:buClr>
              <a:buSzPct val="100000"/>
              <a:buFont typeface="Times New Roman" pitchFamily="18" charset="0"/>
              <a:buNone/>
            </a:pPr>
            <a:endParaRPr lang="en-US"/>
          </a:p>
        </p:txBody>
      </p:sp>
      <p:pic>
        <p:nvPicPr>
          <p:cNvPr id="1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3760" y="3689668"/>
            <a:ext cx="3398400" cy="254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own Arrow 13"/>
          <p:cNvSpPr>
            <a:spLocks noChangeArrowheads="1"/>
          </p:cNvSpPr>
          <p:nvPr/>
        </p:nvSpPr>
        <p:spPr bwMode="auto">
          <a:xfrm rot="-5400000">
            <a:off x="4268133" y="4493325"/>
            <a:ext cx="522775" cy="1006560"/>
          </a:xfrm>
          <a:prstGeom prst="downArrow">
            <a:avLst>
              <a:gd name="adj1" fmla="val 50000"/>
              <a:gd name="adj2" fmla="val 49977"/>
            </a:avLst>
          </a:prstGeom>
          <a:solidFill>
            <a:srgbClr val="0065B3"/>
          </a:solidFill>
          <a:ln w="25400" algn="ctr">
            <a:solidFill>
              <a:schemeClr val="tx1"/>
            </a:solidFill>
            <a:round/>
            <a:headEnd/>
            <a:tailEnd/>
          </a:ln>
        </p:spPr>
        <p:txBody>
          <a:bodyPr lIns="82945" tIns="41473" rIns="82945" bIns="41473"/>
          <a:lstStyle/>
          <a:p>
            <a:pPr algn="ctr" eaLnBrk="0" hangingPunct="0">
              <a:buClr>
                <a:srgbClr val="000000"/>
              </a:buClr>
              <a:buSzPct val="100000"/>
              <a:buFont typeface="Times New Roman" pitchFamily="18" charset="0"/>
              <a:buNone/>
            </a:pPr>
            <a:endParaRPr lang="en-US"/>
          </a:p>
        </p:txBody>
      </p:sp>
      <p:sp>
        <p:nvSpPr>
          <p:cNvPr id="17" name="Down Arrow 16"/>
          <p:cNvSpPr>
            <a:spLocks noChangeArrowheads="1"/>
          </p:cNvSpPr>
          <p:nvPr/>
        </p:nvSpPr>
        <p:spPr bwMode="auto">
          <a:xfrm rot="10800000">
            <a:off x="6772321" y="2636917"/>
            <a:ext cx="521280" cy="875612"/>
          </a:xfrm>
          <a:prstGeom prst="downArrow">
            <a:avLst>
              <a:gd name="adj1" fmla="val 50000"/>
              <a:gd name="adj2" fmla="val 50091"/>
            </a:avLst>
          </a:prstGeom>
          <a:solidFill>
            <a:srgbClr val="0065B3"/>
          </a:solidFill>
          <a:ln w="25400" algn="ctr">
            <a:solidFill>
              <a:schemeClr val="tx1"/>
            </a:solidFill>
            <a:round/>
            <a:headEnd/>
            <a:tailEnd/>
          </a:ln>
        </p:spPr>
        <p:txBody>
          <a:bodyPr lIns="82945" tIns="41473" rIns="82945" bIns="41473"/>
          <a:lstStyle/>
          <a:p>
            <a:pPr algn="ctr" eaLnBrk="0" hangingPunct="0">
              <a:buClr>
                <a:srgbClr val="000000"/>
              </a:buClr>
              <a:buSzPct val="100000"/>
              <a:buFont typeface="Times New Roman" pitchFamily="18" charset="0"/>
              <a:buNone/>
            </a:pPr>
            <a:endParaRPr lang="en-US"/>
          </a:p>
        </p:txBody>
      </p:sp>
      <p:sp>
        <p:nvSpPr>
          <p:cNvPr id="15" name="TextBox 14"/>
          <p:cNvSpPr txBox="1"/>
          <p:nvPr/>
        </p:nvSpPr>
        <p:spPr>
          <a:xfrm>
            <a:off x="208800" y="2121344"/>
            <a:ext cx="1621434" cy="314588"/>
          </a:xfrm>
          <a:prstGeom prst="rect">
            <a:avLst/>
          </a:prstGeom>
        </p:spPr>
        <p:style>
          <a:lnRef idx="2">
            <a:schemeClr val="dk1"/>
          </a:lnRef>
          <a:fillRef idx="1">
            <a:schemeClr val="lt1"/>
          </a:fillRef>
          <a:effectRef idx="0">
            <a:schemeClr val="dk1"/>
          </a:effectRef>
          <a:fontRef idx="minor">
            <a:schemeClr val="dk1"/>
          </a:fontRef>
        </p:style>
        <p:txBody>
          <a:bodyPr wrap="none" lIns="82945" tIns="41473" rIns="82945" bIns="41473">
            <a:spAutoFit/>
          </a:bodyPr>
          <a:lstStyle/>
          <a:p>
            <a:pPr>
              <a:defRPr/>
            </a:pPr>
            <a:r>
              <a:rPr lang="en-GB" sz="1500" b="1" dirty="0">
                <a:solidFill>
                  <a:schemeClr val="tx1"/>
                </a:solidFill>
                <a:latin typeface="+mj-lt"/>
              </a:rPr>
              <a:t>Bursts Duration</a:t>
            </a:r>
          </a:p>
        </p:txBody>
      </p:sp>
      <p:sp>
        <p:nvSpPr>
          <p:cNvPr id="18" name="Title 2"/>
          <p:cNvSpPr>
            <a:spLocks noGrp="1"/>
          </p:cNvSpPr>
          <p:nvPr>
            <p:ph type="title" idx="4294967295"/>
          </p:nvPr>
        </p:nvSpPr>
        <p:spPr>
          <a:xfrm>
            <a:off x="107950" y="44450"/>
            <a:ext cx="8863013" cy="792163"/>
          </a:xfrm>
        </p:spPr>
        <p:txBody>
          <a:bodyPr lIns="82800" tIns="41400" rIns="82800" bIns="41400" anchor="ctr"/>
          <a:lstStyle/>
          <a:p>
            <a:pPr eaLnBrk="1" hangingPunct="1"/>
            <a:r>
              <a:rPr lang="en-GB" dirty="0" smtClean="0"/>
              <a:t>Using Clustering to identify structure</a:t>
            </a:r>
          </a:p>
        </p:txBody>
      </p:sp>
      <p:sp>
        <p:nvSpPr>
          <p:cNvPr id="20" name="Rectangle 11"/>
          <p:cNvSpPr>
            <a:spLocks noChangeArrowheads="1"/>
          </p:cNvSpPr>
          <p:nvPr/>
        </p:nvSpPr>
        <p:spPr bwMode="auto">
          <a:xfrm>
            <a:off x="2520950" y="6508750"/>
            <a:ext cx="6505575" cy="304800"/>
          </a:xfrm>
          <a:prstGeom prst="rect">
            <a:avLst/>
          </a:prstGeom>
          <a:noFill/>
          <a:ln w="9525">
            <a:noFill/>
            <a:miter lim="800000"/>
            <a:headEnd/>
            <a:tailEnd/>
          </a:ln>
        </p:spPr>
        <p:txBody>
          <a:bodyPr wrap="none">
            <a:spAutoFit/>
          </a:bodyPr>
          <a:lstStyle/>
          <a:p>
            <a:pPr algn="r" eaLnBrk="0" hangingPunct="0">
              <a:spcBef>
                <a:spcPct val="20000"/>
              </a:spcBef>
            </a:pPr>
            <a:r>
              <a:rPr lang="en-US" sz="1400" i="1" dirty="0">
                <a:solidFill>
                  <a:srgbClr val="004990"/>
                </a:solidFill>
              </a:rPr>
              <a:t>Automatic Detection of Parallel Applications Computation Phases. (IPDPS 2009)</a:t>
            </a:r>
            <a:endParaRPr lang="en-GB" sz="1400" i="1" dirty="0">
              <a:solidFill>
                <a:srgbClr val="004990"/>
              </a:solidFill>
            </a:endParaRPr>
          </a:p>
        </p:txBody>
      </p:sp>
    </p:spTree>
    <p:custDataLst>
      <p:tags r:id="rId1"/>
    </p:custDataLst>
    <p:extLst>
      <p:ext uri="{BB962C8B-B14F-4D97-AF65-F5344CB8AC3E}">
        <p14:creationId xmlns:p14="http://schemas.microsoft.com/office/powerpoint/2010/main" val="2846584345"/>
      </p:ext>
    </p:extLst>
  </p:cSld>
  <p:clrMapOvr>
    <a:masterClrMapping/>
  </p:clrMapOvr>
  <p:transition spd="slow" advTm="17727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95263" y="0"/>
            <a:ext cx="8721725" cy="830263"/>
          </a:xfrm>
        </p:spPr>
        <p:txBody>
          <a:bodyPr lIns="0" tIns="0" rIns="0" bIns="0" anchor="ctr"/>
          <a:lstStyle/>
          <a:p>
            <a:pPr defTabSz="449263" eaLnBrk="1">
              <a:buSzPct val="450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1963" algn="l"/>
                <a:tab pos="8531225" algn="l"/>
                <a:tab pos="8980488" algn="l"/>
                <a:tab pos="9407525" algn="l"/>
              </a:tabLst>
            </a:pPr>
            <a:r>
              <a:rPr lang="es-ES" smtClean="0"/>
              <a:t>Example 1: PEPC</a:t>
            </a:r>
          </a:p>
        </p:txBody>
      </p:sp>
      <p:pic>
        <p:nvPicPr>
          <p:cNvPr id="18434" name="2 Imagen"/>
          <p:cNvPicPr>
            <a:picLocks noChangeAspect="1"/>
          </p:cNvPicPr>
          <p:nvPr/>
        </p:nvPicPr>
        <p:blipFill>
          <a:blip r:embed="rId3"/>
          <a:srcRect/>
          <a:stretch>
            <a:fillRect/>
          </a:stretch>
        </p:blipFill>
        <p:spPr bwMode="auto">
          <a:xfrm>
            <a:off x="141288" y="3649663"/>
            <a:ext cx="3538537" cy="2654300"/>
          </a:xfrm>
          <a:prstGeom prst="rect">
            <a:avLst/>
          </a:prstGeom>
          <a:noFill/>
          <a:ln w="9525">
            <a:noFill/>
            <a:miter lim="800000"/>
            <a:headEnd/>
            <a:tailEnd/>
          </a:ln>
        </p:spPr>
      </p:pic>
      <p:sp>
        <p:nvSpPr>
          <p:cNvPr id="18435" name="7 Rectángulo"/>
          <p:cNvSpPr>
            <a:spLocks noChangeArrowheads="1"/>
          </p:cNvSpPr>
          <p:nvPr/>
        </p:nvSpPr>
        <p:spPr bwMode="auto">
          <a:xfrm>
            <a:off x="827088" y="3846513"/>
            <a:ext cx="2060575" cy="2138362"/>
          </a:xfrm>
          <a:prstGeom prst="rect">
            <a:avLst/>
          </a:prstGeom>
          <a:solidFill>
            <a:srgbClr val="414141">
              <a:alpha val="39999"/>
            </a:srgbClr>
          </a:solidFill>
          <a:ln w="9525" algn="ctr">
            <a:solidFill>
              <a:schemeClr val="tx1"/>
            </a:solidFill>
            <a:round/>
            <a:headEnd/>
            <a:tailEnd/>
          </a:ln>
        </p:spPr>
        <p:txBody>
          <a:bodyPr lIns="82927" tIns="41464" rIns="82927" bIns="41464"/>
          <a:lstStyle/>
          <a:p>
            <a:pPr defTabSz="407988" hangingPunct="0">
              <a:lnSpc>
                <a:spcPct val="93000"/>
              </a:lnSpc>
              <a:buClr>
                <a:srgbClr val="000000"/>
              </a:buClr>
              <a:buSzPct val="45000"/>
              <a:buFont typeface="Wingdings" pitchFamily="2" charset="2"/>
              <a:buNone/>
            </a:pPr>
            <a:r>
              <a:rPr lang="en-US" sz="1600" baseline="-25000" dirty="0" smtClean="0">
                <a:solidFill>
                  <a:schemeClr val="bg1"/>
                </a:solidFill>
                <a:cs typeface="Arial" charset="0"/>
              </a:rPr>
              <a:t>A</a:t>
            </a:r>
            <a:endParaRPr lang="en-US" sz="1600" baseline="-25000" dirty="0">
              <a:solidFill>
                <a:schemeClr val="bg1"/>
              </a:solidFill>
              <a:cs typeface="Arial" charset="0"/>
            </a:endParaRPr>
          </a:p>
        </p:txBody>
      </p:sp>
      <p:pic>
        <p:nvPicPr>
          <p:cNvPr id="18436" name="2 Imagen"/>
          <p:cNvPicPr>
            <a:picLocks noChangeAspect="1"/>
          </p:cNvPicPr>
          <p:nvPr/>
        </p:nvPicPr>
        <p:blipFill>
          <a:blip r:embed="rId4"/>
          <a:srcRect/>
          <a:stretch>
            <a:fillRect/>
          </a:stretch>
        </p:blipFill>
        <p:spPr bwMode="auto">
          <a:xfrm>
            <a:off x="4294188" y="946150"/>
            <a:ext cx="4146550" cy="927100"/>
          </a:xfrm>
          <a:prstGeom prst="rect">
            <a:avLst/>
          </a:prstGeom>
          <a:noFill/>
          <a:ln w="9525">
            <a:noFill/>
            <a:miter lim="800000"/>
            <a:headEnd/>
            <a:tailEnd/>
          </a:ln>
        </p:spPr>
      </p:pic>
      <p:sp>
        <p:nvSpPr>
          <p:cNvPr id="18437" name="20 Rectángulo"/>
          <p:cNvSpPr>
            <a:spLocks noChangeArrowheads="1"/>
          </p:cNvSpPr>
          <p:nvPr/>
        </p:nvSpPr>
        <p:spPr bwMode="auto">
          <a:xfrm>
            <a:off x="6610350" y="1077913"/>
            <a:ext cx="268288" cy="714375"/>
          </a:xfrm>
          <a:prstGeom prst="rect">
            <a:avLst/>
          </a:prstGeom>
          <a:solidFill>
            <a:srgbClr val="7030A0">
              <a:alpha val="39999"/>
            </a:srgbClr>
          </a:solidFill>
          <a:ln w="9525" algn="ctr">
            <a:solidFill>
              <a:srgbClr val="7030A0"/>
            </a:solidFill>
            <a:round/>
            <a:headEnd/>
            <a:tailEnd/>
          </a:ln>
        </p:spPr>
        <p:txBody>
          <a:bodyPr lIns="82945" tIns="41473" rIns="82945" bIns="41473"/>
          <a:lstStyle/>
          <a:p>
            <a:pPr defTabSz="407988" hangingPunct="0">
              <a:lnSpc>
                <a:spcPct val="93000"/>
              </a:lnSpc>
              <a:buClr>
                <a:srgbClr val="000000"/>
              </a:buClr>
              <a:buSzPct val="100000"/>
              <a:buFont typeface="Times New Roman" pitchFamily="18" charset="0"/>
              <a:buNone/>
            </a:pPr>
            <a:endParaRPr lang="en-US" sz="1600">
              <a:solidFill>
                <a:schemeClr val="bg1"/>
              </a:solidFill>
              <a:cs typeface="Arial" charset="0"/>
            </a:endParaRPr>
          </a:p>
        </p:txBody>
      </p:sp>
      <p:pic>
        <p:nvPicPr>
          <p:cNvPr id="18438" name="5 Imagen"/>
          <p:cNvPicPr>
            <a:picLocks noChangeAspect="1"/>
          </p:cNvPicPr>
          <p:nvPr/>
        </p:nvPicPr>
        <p:blipFill>
          <a:blip r:embed="rId5"/>
          <a:srcRect/>
          <a:stretch>
            <a:fillRect/>
          </a:stretch>
        </p:blipFill>
        <p:spPr bwMode="auto">
          <a:xfrm>
            <a:off x="139700" y="881063"/>
            <a:ext cx="3524250" cy="2643187"/>
          </a:xfrm>
          <a:prstGeom prst="rect">
            <a:avLst/>
          </a:prstGeom>
          <a:noFill/>
          <a:ln w="9525">
            <a:noFill/>
            <a:miter lim="800000"/>
            <a:headEnd/>
            <a:tailEnd/>
          </a:ln>
        </p:spPr>
      </p:pic>
      <p:grpSp>
        <p:nvGrpSpPr>
          <p:cNvPr id="18439" name="11 Grupo"/>
          <p:cNvGrpSpPr>
            <a:grpSpLocks/>
          </p:cNvGrpSpPr>
          <p:nvPr/>
        </p:nvGrpSpPr>
        <p:grpSpPr bwMode="auto">
          <a:xfrm>
            <a:off x="1231900" y="2576513"/>
            <a:ext cx="1249363" cy="323850"/>
            <a:chOff x="7044022" y="6386694"/>
            <a:chExt cx="1378780" cy="356798"/>
          </a:xfrm>
        </p:grpSpPr>
        <p:sp>
          <p:nvSpPr>
            <p:cNvPr id="18472" name="22 Rectángulo"/>
            <p:cNvSpPr>
              <a:spLocks noChangeArrowheads="1"/>
            </p:cNvSpPr>
            <p:nvPr/>
          </p:nvSpPr>
          <p:spPr bwMode="auto">
            <a:xfrm>
              <a:off x="8134770" y="6386694"/>
              <a:ext cx="288032" cy="356798"/>
            </a:xfrm>
            <a:prstGeom prst="rect">
              <a:avLst/>
            </a:prstGeom>
            <a:solidFill>
              <a:srgbClr val="7030A0">
                <a:alpha val="39999"/>
              </a:srgbClr>
            </a:solidFill>
            <a:ln w="9525" algn="ctr">
              <a:solidFill>
                <a:srgbClr val="7030A0"/>
              </a:solidFill>
              <a:round/>
              <a:headEnd/>
              <a:tailEnd/>
            </a:ln>
          </p:spPr>
          <p:txBody>
            <a:bodyPr lIns="82945" tIns="41473" rIns="82945" bIns="41473"/>
            <a:lstStyle/>
            <a:p>
              <a:pPr defTabSz="407988" hangingPunct="0">
                <a:lnSpc>
                  <a:spcPct val="93000"/>
                </a:lnSpc>
                <a:buClr>
                  <a:srgbClr val="000000"/>
                </a:buClr>
                <a:buSzPct val="100000"/>
                <a:buFont typeface="Times New Roman" pitchFamily="18" charset="0"/>
                <a:buNone/>
              </a:pPr>
              <a:endParaRPr lang="en-US" sz="1600">
                <a:solidFill>
                  <a:schemeClr val="bg1"/>
                </a:solidFill>
                <a:cs typeface="Arial" charset="0"/>
              </a:endParaRPr>
            </a:p>
          </p:txBody>
        </p:sp>
        <p:sp>
          <p:nvSpPr>
            <p:cNvPr id="18473" name="6 CuadroTexto"/>
            <p:cNvSpPr txBox="1">
              <a:spLocks noChangeArrowheads="1"/>
            </p:cNvSpPr>
            <p:nvPr/>
          </p:nvSpPr>
          <p:spPr bwMode="auto">
            <a:xfrm>
              <a:off x="7044022" y="6386694"/>
              <a:ext cx="1069524" cy="349968"/>
            </a:xfrm>
            <a:prstGeom prst="rect">
              <a:avLst/>
            </a:prstGeom>
            <a:noFill/>
            <a:ln w="9525">
              <a:noFill/>
              <a:miter lim="800000"/>
              <a:headEnd/>
              <a:tailEnd/>
            </a:ln>
          </p:spPr>
          <p:txBody>
            <a:bodyPr wrap="none" lIns="82945" tIns="41473" rIns="82945" bIns="41473">
              <a:spAutoFit/>
            </a:bodyPr>
            <a:lstStyle/>
            <a:p>
              <a:pPr defTabSz="407988" hangingPunct="0">
                <a:lnSpc>
                  <a:spcPct val="93000"/>
                </a:lnSpc>
                <a:buClr>
                  <a:srgbClr val="000000"/>
                </a:buClr>
                <a:buSzPct val="45000"/>
                <a:buFont typeface="Wingdings" pitchFamily="2" charset="2"/>
                <a:buNone/>
              </a:pPr>
              <a:r>
                <a:rPr lang="es-ES_tradnl" sz="1600">
                  <a:solidFill>
                    <a:srgbClr val="7030A0"/>
                  </a:solidFill>
                  <a:cs typeface="Arial" charset="0"/>
                </a:rPr>
                <a:t>96 MIPS</a:t>
              </a:r>
              <a:endParaRPr lang="es-ES" sz="1600">
                <a:solidFill>
                  <a:srgbClr val="7030A0"/>
                </a:solidFill>
                <a:cs typeface="Arial" charset="0"/>
              </a:endParaRPr>
            </a:p>
          </p:txBody>
        </p:sp>
      </p:grpSp>
      <p:graphicFrame>
        <p:nvGraphicFramePr>
          <p:cNvPr id="13" name="12 Tabla"/>
          <p:cNvGraphicFramePr>
            <a:graphicFrameLocks noGrp="1"/>
          </p:cNvGraphicFramePr>
          <p:nvPr>
            <p:extLst>
              <p:ext uri="{D42A27DB-BD31-4B8C-83A1-F6EECF244321}">
                <p14:modId xmlns:p14="http://schemas.microsoft.com/office/powerpoint/2010/main" val="3130965488"/>
              </p:ext>
            </p:extLst>
          </p:nvPr>
        </p:nvGraphicFramePr>
        <p:xfrm>
          <a:off x="4355976" y="4077072"/>
          <a:ext cx="2028825" cy="1480646"/>
        </p:xfrm>
        <a:graphic>
          <a:graphicData uri="http://schemas.openxmlformats.org/drawingml/2006/table">
            <a:tbl>
              <a:tblPr/>
              <a:tblGrid>
                <a:gridCol w="2028825"/>
              </a:tblGrid>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rgbClr val="FFFFFF"/>
                          </a:solidFill>
                          <a:effectLst/>
                          <a:latin typeface="Arial" charset="0"/>
                        </a:rPr>
                        <a:t>Performance </a:t>
                      </a:r>
                      <a:r>
                        <a:rPr kumimoji="0" lang="es-ES" sz="1200" b="1" i="0" u="none" strike="noStrike" cap="none" normalizeH="0" baseline="0" dirty="0" err="1" smtClean="0">
                          <a:ln>
                            <a:noFill/>
                          </a:ln>
                          <a:solidFill>
                            <a:srgbClr val="FFFFFF"/>
                          </a:solidFill>
                          <a:effectLst/>
                          <a:latin typeface="Arial" charset="0"/>
                        </a:rPr>
                        <a:t>metrics</a:t>
                      </a:r>
                      <a:endParaRPr kumimoji="0" lang="es-ES" sz="1200" b="1" i="0" u="none" strike="noStrike" cap="none" normalizeH="0" baseline="0" dirty="0" smtClean="0">
                        <a:ln>
                          <a:noFill/>
                        </a:ln>
                        <a:solidFill>
                          <a:srgbClr val="FF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rgbClr val="FFFFFF"/>
                          </a:solidFill>
                          <a:effectLst/>
                          <a:latin typeface="Arial" charset="0"/>
                        </a:rPr>
                        <a:t>(</a:t>
                      </a:r>
                      <a:r>
                        <a:rPr kumimoji="0" lang="es-ES" sz="1200" b="1" i="0" u="none" strike="noStrike" cap="none" normalizeH="0" baseline="0" dirty="0" err="1" smtClean="0">
                          <a:ln>
                            <a:noFill/>
                          </a:ln>
                          <a:solidFill>
                            <a:srgbClr val="FFFFFF"/>
                          </a:solidFill>
                          <a:effectLst/>
                          <a:latin typeface="Arial" charset="0"/>
                        </a:rPr>
                        <a:t>Region</a:t>
                      </a:r>
                      <a:r>
                        <a:rPr kumimoji="0" lang="es-ES" sz="1200" b="1" i="0" u="none" strike="noStrike" cap="none" normalizeH="0" baseline="0" dirty="0" smtClean="0">
                          <a:ln>
                            <a:noFill/>
                          </a:ln>
                          <a:solidFill>
                            <a:srgbClr val="FFFFFF"/>
                          </a:solidFill>
                          <a:effectLst/>
                          <a:latin typeface="Arial" charset="0"/>
                        </a:rPr>
                        <a:t> A)</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FF0000"/>
                          </a:solidFill>
                          <a:effectLst/>
                          <a:latin typeface="Arial" charset="0"/>
                        </a:rPr>
                        <a:t>16 MIPS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B050"/>
                          </a:solidFill>
                          <a:effectLst/>
                          <a:latin typeface="Arial" charset="0"/>
                        </a:rPr>
                        <a:t>2.3 M L2 misses/s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rgbClr val="0070C0"/>
                          </a:solidFill>
                          <a:effectLst/>
                          <a:latin typeface="Arial" charset="0"/>
                        </a:rPr>
                        <a:t>0.1 M TLB </a:t>
                      </a:r>
                      <a:r>
                        <a:rPr kumimoji="0" lang="es-ES" sz="1200" b="0" i="0" u="none" strike="noStrike" cap="none" normalizeH="0" baseline="0" dirty="0" err="1" smtClean="0">
                          <a:ln>
                            <a:noFill/>
                          </a:ln>
                          <a:solidFill>
                            <a:srgbClr val="0070C0"/>
                          </a:solidFill>
                          <a:effectLst/>
                          <a:latin typeface="Arial" charset="0"/>
                        </a:rPr>
                        <a:t>misses</a:t>
                      </a:r>
                      <a:r>
                        <a:rPr kumimoji="0" lang="es-ES" sz="1200" b="0" i="0" u="none" strike="noStrike" cap="none" normalizeH="0" baseline="0" dirty="0" smtClean="0">
                          <a:ln>
                            <a:noFill/>
                          </a:ln>
                          <a:solidFill>
                            <a:srgbClr val="0070C0"/>
                          </a:solidFill>
                          <a:effectLst/>
                          <a:latin typeface="Arial" charset="0"/>
                        </a:rPr>
                        <a:t>/s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grpSp>
        <p:nvGrpSpPr>
          <p:cNvPr id="18452" name="3 Grupo"/>
          <p:cNvGrpSpPr>
            <a:grpSpLocks/>
          </p:cNvGrpSpPr>
          <p:nvPr/>
        </p:nvGrpSpPr>
        <p:grpSpPr bwMode="auto">
          <a:xfrm>
            <a:off x="4156075" y="2708920"/>
            <a:ext cx="4381500" cy="1081088"/>
            <a:chOff x="1162903" y="3328854"/>
            <a:chExt cx="4830619" cy="1063906"/>
          </a:xfrm>
        </p:grpSpPr>
        <p:sp>
          <p:nvSpPr>
            <p:cNvPr id="18469" name="7 CuadroTexto"/>
            <p:cNvSpPr txBox="1">
              <a:spLocks noChangeArrowheads="1"/>
            </p:cNvSpPr>
            <p:nvPr/>
          </p:nvSpPr>
          <p:spPr bwMode="auto">
            <a:xfrm>
              <a:off x="1162903" y="3521479"/>
              <a:ext cx="1950980" cy="783247"/>
            </a:xfrm>
            <a:prstGeom prst="rect">
              <a:avLst/>
            </a:prstGeom>
            <a:noFill/>
            <a:ln w="9525">
              <a:noFill/>
              <a:miter lim="800000"/>
              <a:headEnd/>
              <a:tailEnd/>
            </a:ln>
          </p:spPr>
          <p:txBody>
            <a:bodyPr wrap="none" lIns="82945" tIns="41473" rIns="82945" bIns="41473">
              <a:spAutoFit/>
            </a:bodyPr>
            <a:lstStyle/>
            <a:p>
              <a:pPr defTabSz="407988" hangingPunct="0">
                <a:lnSpc>
                  <a:spcPct val="93000"/>
                </a:lnSpc>
                <a:buClr>
                  <a:srgbClr val="000000"/>
                </a:buClr>
                <a:buSzPct val="45000"/>
                <a:buFont typeface="Wingdings" pitchFamily="2" charset="2"/>
                <a:buNone/>
              </a:pPr>
              <a:r>
                <a:rPr lang="es-ES_tradnl" sz="1000">
                  <a:latin typeface="Courier New" pitchFamily="49" charset="0"/>
                  <a:cs typeface="Courier New" pitchFamily="49" charset="0"/>
                </a:rPr>
                <a:t> htable%node = 0</a:t>
              </a:r>
            </a:p>
            <a:p>
              <a:pPr defTabSz="407988" hangingPunct="0">
                <a:lnSpc>
                  <a:spcPct val="93000"/>
                </a:lnSpc>
                <a:buClr>
                  <a:srgbClr val="000000"/>
                </a:buClr>
                <a:buSzPct val="45000"/>
                <a:buFont typeface="Wingdings" pitchFamily="2" charset="2"/>
                <a:buNone/>
              </a:pPr>
              <a:r>
                <a:rPr lang="es-ES_tradnl" sz="1000">
                  <a:latin typeface="Courier New" pitchFamily="49" charset="0"/>
                  <a:cs typeface="Courier New" pitchFamily="49" charset="0"/>
                </a:rPr>
                <a:t> htable%key = 0</a:t>
              </a:r>
            </a:p>
            <a:p>
              <a:pPr defTabSz="407988" hangingPunct="0">
                <a:lnSpc>
                  <a:spcPct val="93000"/>
                </a:lnSpc>
                <a:buClr>
                  <a:srgbClr val="000000"/>
                </a:buClr>
                <a:buSzPct val="45000"/>
                <a:buFont typeface="Wingdings" pitchFamily="2" charset="2"/>
                <a:buNone/>
              </a:pPr>
              <a:r>
                <a:rPr lang="es-ES_tradnl" sz="1000">
                  <a:latin typeface="Courier New" pitchFamily="49" charset="0"/>
                  <a:cs typeface="Courier New" pitchFamily="49" charset="0"/>
                </a:rPr>
                <a:t> htable%link = -1</a:t>
              </a:r>
            </a:p>
            <a:p>
              <a:pPr defTabSz="407988" hangingPunct="0">
                <a:lnSpc>
                  <a:spcPct val="93000"/>
                </a:lnSpc>
                <a:buClr>
                  <a:srgbClr val="000000"/>
                </a:buClr>
                <a:buSzPct val="45000"/>
                <a:buFont typeface="Wingdings" pitchFamily="2" charset="2"/>
                <a:buNone/>
              </a:pPr>
              <a:r>
                <a:rPr lang="es-ES_tradnl" sz="1000">
                  <a:latin typeface="Courier New" pitchFamily="49" charset="0"/>
                  <a:cs typeface="Courier New" pitchFamily="49" charset="0"/>
                </a:rPr>
                <a:t> htable%leaves = 0</a:t>
              </a:r>
            </a:p>
            <a:p>
              <a:pPr defTabSz="407988" hangingPunct="0">
                <a:lnSpc>
                  <a:spcPct val="93000"/>
                </a:lnSpc>
                <a:buClr>
                  <a:srgbClr val="000000"/>
                </a:buClr>
                <a:buSzPct val="45000"/>
                <a:buFont typeface="Wingdings" pitchFamily="2" charset="2"/>
                <a:buNone/>
              </a:pPr>
              <a:r>
                <a:rPr lang="es-ES_tradnl" sz="1000">
                  <a:latin typeface="Courier New" pitchFamily="49" charset="0"/>
                  <a:cs typeface="Courier New" pitchFamily="49" charset="0"/>
                </a:rPr>
                <a:t> htable%childcode = 0</a:t>
              </a:r>
              <a:endParaRPr lang="es-ES" sz="1000">
                <a:latin typeface="Courier New" pitchFamily="49" charset="0"/>
                <a:cs typeface="Courier New" pitchFamily="49" charset="0"/>
              </a:endParaRPr>
            </a:p>
          </p:txBody>
        </p:sp>
        <p:sp>
          <p:nvSpPr>
            <p:cNvPr id="18470" name="8 CuadroTexto"/>
            <p:cNvSpPr txBox="1">
              <a:spLocks noChangeArrowheads="1"/>
            </p:cNvSpPr>
            <p:nvPr/>
          </p:nvSpPr>
          <p:spPr bwMode="auto">
            <a:xfrm>
              <a:off x="3790138" y="3328854"/>
              <a:ext cx="2203384" cy="1063906"/>
            </a:xfrm>
            <a:prstGeom prst="rect">
              <a:avLst/>
            </a:prstGeom>
            <a:noFill/>
            <a:ln w="9525">
              <a:noFill/>
              <a:miter lim="800000"/>
              <a:headEnd/>
              <a:tailEnd/>
            </a:ln>
          </p:spPr>
          <p:txBody>
            <a:bodyPr wrap="none" lIns="82945" tIns="41473" rIns="82945" bIns="41473">
              <a:spAutoFit/>
            </a:bodyPr>
            <a:lstStyle/>
            <a:p>
              <a:pPr defTabSz="407988" hangingPunct="0">
                <a:lnSpc>
                  <a:spcPct val="93000"/>
                </a:lnSpc>
                <a:buClr>
                  <a:srgbClr val="000000"/>
                </a:buClr>
                <a:buSzPct val="45000"/>
                <a:buFont typeface="Wingdings" pitchFamily="2" charset="2"/>
                <a:buNone/>
              </a:pPr>
              <a:r>
                <a:rPr lang="es-ES_tradnl" sz="1000">
                  <a:latin typeface="Courier New" pitchFamily="49" charset="0"/>
                  <a:cs typeface="Courier New" pitchFamily="49" charset="0"/>
                </a:rPr>
                <a:t>do i = 1, n</a:t>
              </a:r>
            </a:p>
            <a:p>
              <a:pPr defTabSz="407988" hangingPunct="0">
                <a:lnSpc>
                  <a:spcPct val="93000"/>
                </a:lnSpc>
                <a:buClr>
                  <a:srgbClr val="000000"/>
                </a:buClr>
                <a:buSzPct val="45000"/>
                <a:buFont typeface="Wingdings" pitchFamily="2" charset="2"/>
                <a:buNone/>
              </a:pPr>
              <a:r>
                <a:rPr lang="es-ES_tradnl" sz="1000">
                  <a:latin typeface="Courier New" pitchFamily="49" charset="0"/>
                  <a:cs typeface="Courier New" pitchFamily="49" charset="0"/>
                </a:rPr>
                <a:t> htable(i)%node = 0</a:t>
              </a:r>
            </a:p>
            <a:p>
              <a:pPr defTabSz="407988" hangingPunct="0">
                <a:lnSpc>
                  <a:spcPct val="93000"/>
                </a:lnSpc>
                <a:buClr>
                  <a:srgbClr val="000000"/>
                </a:buClr>
                <a:buSzPct val="45000"/>
                <a:buFont typeface="Wingdings" pitchFamily="2" charset="2"/>
                <a:buNone/>
              </a:pPr>
              <a:r>
                <a:rPr lang="es-ES_tradnl" sz="1000">
                  <a:latin typeface="Courier New" pitchFamily="49" charset="0"/>
                  <a:cs typeface="Courier New" pitchFamily="49" charset="0"/>
                </a:rPr>
                <a:t> htable(i)%key = 0</a:t>
              </a:r>
            </a:p>
            <a:p>
              <a:pPr defTabSz="407988" hangingPunct="0">
                <a:lnSpc>
                  <a:spcPct val="93000"/>
                </a:lnSpc>
                <a:buClr>
                  <a:srgbClr val="000000"/>
                </a:buClr>
                <a:buSzPct val="45000"/>
                <a:buFont typeface="Wingdings" pitchFamily="2" charset="2"/>
                <a:buNone/>
              </a:pPr>
              <a:r>
                <a:rPr lang="es-ES_tradnl" sz="1000">
                  <a:latin typeface="Courier New" pitchFamily="49" charset="0"/>
                  <a:cs typeface="Courier New" pitchFamily="49" charset="0"/>
                </a:rPr>
                <a:t> htable(i)%link = -1</a:t>
              </a:r>
            </a:p>
            <a:p>
              <a:pPr defTabSz="407988" hangingPunct="0">
                <a:lnSpc>
                  <a:spcPct val="93000"/>
                </a:lnSpc>
                <a:buClr>
                  <a:srgbClr val="000000"/>
                </a:buClr>
                <a:buSzPct val="45000"/>
                <a:buFont typeface="Wingdings" pitchFamily="2" charset="2"/>
                <a:buNone/>
              </a:pPr>
              <a:r>
                <a:rPr lang="es-ES_tradnl" sz="1000">
                  <a:latin typeface="Courier New" pitchFamily="49" charset="0"/>
                  <a:cs typeface="Courier New" pitchFamily="49" charset="0"/>
                </a:rPr>
                <a:t> htable(i)%leaves = 0</a:t>
              </a:r>
            </a:p>
            <a:p>
              <a:pPr defTabSz="407988" hangingPunct="0">
                <a:lnSpc>
                  <a:spcPct val="93000"/>
                </a:lnSpc>
                <a:buClr>
                  <a:srgbClr val="000000"/>
                </a:buClr>
                <a:buSzPct val="45000"/>
                <a:buFont typeface="Wingdings" pitchFamily="2" charset="2"/>
                <a:buNone/>
              </a:pPr>
              <a:r>
                <a:rPr lang="es-ES_tradnl" sz="1000">
                  <a:latin typeface="Courier New" pitchFamily="49" charset="0"/>
                  <a:cs typeface="Courier New" pitchFamily="49" charset="0"/>
                </a:rPr>
                <a:t> htable(i)%childcode = 0</a:t>
              </a:r>
            </a:p>
            <a:p>
              <a:pPr defTabSz="407988" hangingPunct="0">
                <a:lnSpc>
                  <a:spcPct val="93000"/>
                </a:lnSpc>
                <a:buClr>
                  <a:srgbClr val="000000"/>
                </a:buClr>
                <a:buSzPct val="45000"/>
                <a:buFont typeface="Wingdings" pitchFamily="2" charset="2"/>
                <a:buNone/>
              </a:pPr>
              <a:r>
                <a:rPr lang="es-ES_tradnl" sz="1000">
                  <a:latin typeface="Courier New" pitchFamily="49" charset="0"/>
                  <a:cs typeface="Courier New" pitchFamily="49" charset="0"/>
                </a:rPr>
                <a:t>End do</a:t>
              </a:r>
              <a:endParaRPr lang="es-ES" sz="1000">
                <a:latin typeface="Courier New" pitchFamily="49" charset="0"/>
                <a:cs typeface="Courier New" pitchFamily="49" charset="0"/>
              </a:endParaRPr>
            </a:p>
          </p:txBody>
        </p:sp>
        <p:sp>
          <p:nvSpPr>
            <p:cNvPr id="18471" name="2 Flecha derecha"/>
            <p:cNvSpPr>
              <a:spLocks noChangeArrowheads="1"/>
            </p:cNvSpPr>
            <p:nvPr/>
          </p:nvSpPr>
          <p:spPr bwMode="auto">
            <a:xfrm>
              <a:off x="3061831" y="3783371"/>
              <a:ext cx="489204" cy="242316"/>
            </a:xfrm>
            <a:prstGeom prst="rightArrow">
              <a:avLst>
                <a:gd name="adj1" fmla="val 50000"/>
                <a:gd name="adj2" fmla="val 50004"/>
              </a:avLst>
            </a:prstGeom>
            <a:solidFill>
              <a:srgbClr val="00B8FF"/>
            </a:solidFill>
            <a:ln w="9525" algn="ctr">
              <a:solidFill>
                <a:schemeClr val="tx1"/>
              </a:solidFill>
              <a:round/>
              <a:headEnd/>
              <a:tailEnd/>
            </a:ln>
          </p:spPr>
          <p:txBody>
            <a:bodyPr lIns="82945" tIns="41473" rIns="82945" bIns="41473"/>
            <a:lstStyle/>
            <a:p>
              <a:pPr defTabSz="407988" hangingPunct="0">
                <a:lnSpc>
                  <a:spcPct val="93000"/>
                </a:lnSpc>
                <a:buClr>
                  <a:srgbClr val="000000"/>
                </a:buClr>
                <a:buSzPct val="100000"/>
                <a:buFont typeface="Times New Roman" pitchFamily="18" charset="0"/>
                <a:buNone/>
              </a:pPr>
              <a:endParaRPr lang="en-US" sz="1000">
                <a:solidFill>
                  <a:schemeClr val="bg1"/>
                </a:solidFill>
                <a:cs typeface="Arial" charset="0"/>
              </a:endParaRPr>
            </a:p>
          </p:txBody>
        </p:sp>
      </p:grpSp>
      <p:graphicFrame>
        <p:nvGraphicFramePr>
          <p:cNvPr id="18" name="3 Tabla"/>
          <p:cNvGraphicFramePr>
            <a:graphicFrameLocks noGrp="1"/>
          </p:cNvGraphicFramePr>
          <p:nvPr/>
        </p:nvGraphicFramePr>
        <p:xfrm>
          <a:off x="7510463" y="4603750"/>
          <a:ext cx="1397000" cy="2020890"/>
        </p:xfrm>
        <a:graphic>
          <a:graphicData uri="http://schemas.openxmlformats.org/drawingml/2006/table">
            <a:tbl>
              <a:tblPr/>
              <a:tblGrid>
                <a:gridCol w="1397000"/>
              </a:tblGrid>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FFFF"/>
                          </a:solidFill>
                          <a:effectLst/>
                          <a:latin typeface="Arial" charset="0"/>
                        </a:rPr>
                        <a:t>Changes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rPr>
                        <a:t>-70% time</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-18% instructions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B050"/>
                          </a:solidFill>
                          <a:effectLst/>
                          <a:latin typeface="Arial" charset="0"/>
                        </a:rPr>
                        <a:t>-63% L2 misses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70C0"/>
                          </a:solidFill>
                          <a:effectLst/>
                          <a:latin typeface="Arial" charset="0"/>
                        </a:rPr>
                        <a:t>-78% TLB misses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rPr>
                        <a:t>253 MIPS (+163%)</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extLst>
      <p:ext uri="{BB962C8B-B14F-4D97-AF65-F5344CB8AC3E}">
        <p14:creationId xmlns:p14="http://schemas.microsoft.com/office/powerpoint/2010/main" val="153192047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195263" y="0"/>
            <a:ext cx="8721725" cy="830263"/>
          </a:xfrm>
        </p:spPr>
        <p:txBody>
          <a:bodyPr lIns="0" tIns="0" rIns="0" bIns="0" anchor="ctr"/>
          <a:lstStyle/>
          <a:p>
            <a:pPr defTabSz="449263" eaLnBrk="1">
              <a:buSzPct val="450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1963" algn="l"/>
                <a:tab pos="8531225" algn="l"/>
                <a:tab pos="8980488" algn="l"/>
                <a:tab pos="9407525" algn="l"/>
              </a:tabLst>
            </a:pPr>
            <a:r>
              <a:rPr lang="es-ES" smtClean="0"/>
              <a:t>Example 1: PEPC</a:t>
            </a:r>
          </a:p>
        </p:txBody>
      </p:sp>
      <p:pic>
        <p:nvPicPr>
          <p:cNvPr id="20482" name="2 Imagen"/>
          <p:cNvPicPr>
            <a:picLocks noChangeAspect="1"/>
          </p:cNvPicPr>
          <p:nvPr/>
        </p:nvPicPr>
        <p:blipFill>
          <a:blip r:embed="rId3"/>
          <a:srcRect/>
          <a:stretch>
            <a:fillRect/>
          </a:stretch>
        </p:blipFill>
        <p:spPr bwMode="auto">
          <a:xfrm>
            <a:off x="4294188" y="1377950"/>
            <a:ext cx="4146550" cy="925513"/>
          </a:xfrm>
          <a:prstGeom prst="rect">
            <a:avLst/>
          </a:prstGeom>
          <a:noFill/>
          <a:ln w="9525">
            <a:noFill/>
            <a:miter lim="800000"/>
            <a:headEnd/>
            <a:tailEnd/>
          </a:ln>
        </p:spPr>
      </p:pic>
      <p:sp>
        <p:nvSpPr>
          <p:cNvPr id="20483" name="19 Rectángulo"/>
          <p:cNvSpPr>
            <a:spLocks noChangeArrowheads="1"/>
          </p:cNvSpPr>
          <p:nvPr/>
        </p:nvSpPr>
        <p:spPr bwMode="auto">
          <a:xfrm>
            <a:off x="6777038" y="1535113"/>
            <a:ext cx="282575" cy="715962"/>
          </a:xfrm>
          <a:prstGeom prst="rect">
            <a:avLst/>
          </a:prstGeom>
          <a:solidFill>
            <a:srgbClr val="92D050">
              <a:alpha val="39999"/>
            </a:srgbClr>
          </a:solidFill>
          <a:ln w="9525" algn="ctr">
            <a:solidFill>
              <a:srgbClr val="92D050"/>
            </a:solidFill>
            <a:round/>
            <a:headEnd/>
            <a:tailEnd/>
          </a:ln>
        </p:spPr>
        <p:txBody>
          <a:bodyPr lIns="82945" tIns="41473" rIns="82945" bIns="41473"/>
          <a:lstStyle/>
          <a:p>
            <a:pPr defTabSz="407988" hangingPunct="0">
              <a:lnSpc>
                <a:spcPct val="93000"/>
              </a:lnSpc>
              <a:buClr>
                <a:srgbClr val="000000"/>
              </a:buClr>
              <a:buSzPct val="100000"/>
              <a:buFont typeface="Times New Roman" pitchFamily="18" charset="0"/>
              <a:buNone/>
            </a:pPr>
            <a:endParaRPr lang="en-US" sz="1600">
              <a:solidFill>
                <a:schemeClr val="bg1"/>
              </a:solidFill>
              <a:cs typeface="Arial" charset="0"/>
            </a:endParaRPr>
          </a:p>
        </p:txBody>
      </p:sp>
      <p:pic>
        <p:nvPicPr>
          <p:cNvPr id="2" name="1 Imagen"/>
          <p:cNvPicPr>
            <a:picLocks noChangeAspect="1"/>
          </p:cNvPicPr>
          <p:nvPr/>
        </p:nvPicPr>
        <p:blipFill>
          <a:blip r:embed="rId4" cstate="print">
            <a:extLst/>
          </a:blip>
          <a:stretch>
            <a:fillRect/>
          </a:stretch>
        </p:blipFill>
        <p:spPr>
          <a:xfrm>
            <a:off x="140108" y="3648244"/>
            <a:ext cx="3539175" cy="2654215"/>
          </a:xfrm>
          <a:prstGeom prst="rect">
            <a:avLst/>
          </a:prstGeom>
          <a:scene3d>
            <a:camera prst="orthographicFront">
              <a:rot lat="0" lon="0" rev="0"/>
            </a:camera>
            <a:lightRig rig="threePt" dir="t"/>
          </a:scene3d>
        </p:spPr>
      </p:pic>
      <p:sp>
        <p:nvSpPr>
          <p:cNvPr id="20485" name="7 Rectángulo"/>
          <p:cNvSpPr>
            <a:spLocks noChangeArrowheads="1"/>
          </p:cNvSpPr>
          <p:nvPr/>
        </p:nvSpPr>
        <p:spPr bwMode="auto">
          <a:xfrm>
            <a:off x="2024063" y="3840163"/>
            <a:ext cx="1055687" cy="2160587"/>
          </a:xfrm>
          <a:prstGeom prst="rect">
            <a:avLst/>
          </a:prstGeom>
          <a:solidFill>
            <a:srgbClr val="414141">
              <a:alpha val="39999"/>
            </a:srgbClr>
          </a:solidFill>
          <a:ln w="9525" algn="ctr">
            <a:solidFill>
              <a:schemeClr val="tx1"/>
            </a:solidFill>
            <a:round/>
            <a:headEnd/>
            <a:tailEnd/>
          </a:ln>
        </p:spPr>
        <p:txBody>
          <a:bodyPr lIns="82927" tIns="41464" rIns="82927" bIns="41464"/>
          <a:lstStyle/>
          <a:p>
            <a:pPr defTabSz="407988" hangingPunct="0">
              <a:lnSpc>
                <a:spcPct val="93000"/>
              </a:lnSpc>
              <a:buClr>
                <a:srgbClr val="000000"/>
              </a:buClr>
              <a:buSzPct val="45000"/>
              <a:buFont typeface="Wingdings" pitchFamily="2" charset="2"/>
              <a:buNone/>
            </a:pPr>
            <a:r>
              <a:rPr lang="es-ES" sz="1500" baseline="-25000">
                <a:solidFill>
                  <a:schemeClr val="bg1"/>
                </a:solidFill>
                <a:cs typeface="Arial" charset="0"/>
              </a:rPr>
              <a:t>B</a:t>
            </a:r>
          </a:p>
        </p:txBody>
      </p:sp>
      <p:pic>
        <p:nvPicPr>
          <p:cNvPr id="20486" name="5 Imagen"/>
          <p:cNvPicPr>
            <a:picLocks noChangeAspect="1"/>
          </p:cNvPicPr>
          <p:nvPr/>
        </p:nvPicPr>
        <p:blipFill>
          <a:blip r:embed="rId5"/>
          <a:srcRect/>
          <a:stretch>
            <a:fillRect/>
          </a:stretch>
        </p:blipFill>
        <p:spPr bwMode="auto">
          <a:xfrm>
            <a:off x="141288" y="881063"/>
            <a:ext cx="3522662" cy="2643187"/>
          </a:xfrm>
          <a:prstGeom prst="rect">
            <a:avLst/>
          </a:prstGeom>
          <a:noFill/>
          <a:ln w="9525">
            <a:noFill/>
            <a:miter lim="800000"/>
            <a:headEnd/>
            <a:tailEnd/>
          </a:ln>
        </p:spPr>
      </p:pic>
      <p:grpSp>
        <p:nvGrpSpPr>
          <p:cNvPr id="20487" name="10 Grupo"/>
          <p:cNvGrpSpPr>
            <a:grpSpLocks/>
          </p:cNvGrpSpPr>
          <p:nvPr/>
        </p:nvGrpSpPr>
        <p:grpSpPr bwMode="auto">
          <a:xfrm>
            <a:off x="1000125" y="1265238"/>
            <a:ext cx="1350963" cy="323850"/>
            <a:chOff x="6573918" y="4939884"/>
            <a:chExt cx="1490376" cy="356798"/>
          </a:xfrm>
        </p:grpSpPr>
        <p:sp>
          <p:nvSpPr>
            <p:cNvPr id="20508" name="21 Rectángulo"/>
            <p:cNvSpPr>
              <a:spLocks noChangeArrowheads="1"/>
            </p:cNvSpPr>
            <p:nvPr/>
          </p:nvSpPr>
          <p:spPr bwMode="auto">
            <a:xfrm>
              <a:off x="7776262" y="4939884"/>
              <a:ext cx="288032" cy="356798"/>
            </a:xfrm>
            <a:prstGeom prst="rect">
              <a:avLst/>
            </a:prstGeom>
            <a:solidFill>
              <a:srgbClr val="92D050">
                <a:alpha val="39999"/>
              </a:srgbClr>
            </a:solidFill>
            <a:ln w="9525" algn="ctr">
              <a:solidFill>
                <a:srgbClr val="92D050"/>
              </a:solidFill>
              <a:round/>
              <a:headEnd/>
              <a:tailEnd/>
            </a:ln>
          </p:spPr>
          <p:txBody>
            <a:bodyPr lIns="82945" tIns="41473" rIns="82945" bIns="41473"/>
            <a:lstStyle/>
            <a:p>
              <a:pPr defTabSz="407988" hangingPunct="0">
                <a:lnSpc>
                  <a:spcPct val="93000"/>
                </a:lnSpc>
                <a:buClr>
                  <a:srgbClr val="000000"/>
                </a:buClr>
                <a:buSzPct val="100000"/>
                <a:buFont typeface="Times New Roman" pitchFamily="18" charset="0"/>
                <a:buNone/>
              </a:pPr>
              <a:endParaRPr lang="en-US" sz="1600">
                <a:solidFill>
                  <a:schemeClr val="bg1"/>
                </a:solidFill>
                <a:cs typeface="Arial" charset="0"/>
              </a:endParaRPr>
            </a:p>
          </p:txBody>
        </p:sp>
        <p:sp>
          <p:nvSpPr>
            <p:cNvPr id="20509" name="29 CuadroTexto"/>
            <p:cNvSpPr txBox="1">
              <a:spLocks noChangeArrowheads="1"/>
            </p:cNvSpPr>
            <p:nvPr/>
          </p:nvSpPr>
          <p:spPr bwMode="auto">
            <a:xfrm>
              <a:off x="6573918" y="4939884"/>
              <a:ext cx="1197764" cy="349968"/>
            </a:xfrm>
            <a:prstGeom prst="rect">
              <a:avLst/>
            </a:prstGeom>
            <a:noFill/>
            <a:ln w="9525">
              <a:noFill/>
              <a:miter lim="800000"/>
              <a:headEnd/>
              <a:tailEnd/>
            </a:ln>
          </p:spPr>
          <p:txBody>
            <a:bodyPr wrap="none" lIns="82945" tIns="41473" rIns="82945" bIns="41473">
              <a:spAutoFit/>
            </a:bodyPr>
            <a:lstStyle/>
            <a:p>
              <a:pPr defTabSz="407988" hangingPunct="0">
                <a:lnSpc>
                  <a:spcPct val="93000"/>
                </a:lnSpc>
                <a:buClr>
                  <a:srgbClr val="000000"/>
                </a:buClr>
                <a:buSzPct val="45000"/>
                <a:buFont typeface="Wingdings" pitchFamily="2" charset="2"/>
                <a:buNone/>
              </a:pPr>
              <a:r>
                <a:rPr lang="es-ES_tradnl" sz="1600">
                  <a:solidFill>
                    <a:srgbClr val="00B050"/>
                  </a:solidFill>
                  <a:cs typeface="Arial" charset="0"/>
                </a:rPr>
                <a:t>403 MIPS</a:t>
              </a:r>
              <a:endParaRPr lang="es-ES" sz="1600">
                <a:solidFill>
                  <a:srgbClr val="00B050"/>
                </a:solidFill>
                <a:cs typeface="Arial" charset="0"/>
              </a:endParaRPr>
            </a:p>
          </p:txBody>
        </p:sp>
      </p:grpSp>
      <p:graphicFrame>
        <p:nvGraphicFramePr>
          <p:cNvPr id="4" name="3 Tabla"/>
          <p:cNvGraphicFramePr>
            <a:graphicFrameLocks noGrp="1"/>
          </p:cNvGraphicFramePr>
          <p:nvPr/>
        </p:nvGraphicFramePr>
        <p:xfrm>
          <a:off x="4083050" y="3756025"/>
          <a:ext cx="4429125" cy="1831736"/>
        </p:xfrm>
        <a:graphic>
          <a:graphicData uri="http://schemas.openxmlformats.org/drawingml/2006/table">
            <a:tbl>
              <a:tblPr/>
              <a:tblGrid>
                <a:gridCol w="2214563"/>
                <a:gridCol w="2214562"/>
              </a:tblGrid>
              <a:tr h="3206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rgbClr val="FFFFFF"/>
                          </a:solidFill>
                          <a:effectLst/>
                          <a:latin typeface="Arial" charset="0"/>
                        </a:rPr>
                        <a:t>Performance metrics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hMerge="1">
                  <a:txBody>
                    <a:bodyPr/>
                    <a:lstStyle/>
                    <a:p>
                      <a:endParaRPr lang="es-ES"/>
                    </a:p>
                  </a:txBody>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Region A</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Region B</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rgbClr val="FF0000"/>
                          </a:solidFill>
                          <a:effectLst/>
                          <a:latin typeface="Arial" charset="0"/>
                        </a:rPr>
                        <a:t>100 MIPS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rgbClr val="FF0000"/>
                          </a:solidFill>
                          <a:effectLst/>
                          <a:latin typeface="Arial" charset="0"/>
                        </a:rPr>
                        <a:t>80 MIPS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rgbClr val="00B050"/>
                          </a:solidFill>
                          <a:effectLst/>
                          <a:latin typeface="Arial" charset="0"/>
                        </a:rPr>
                        <a:t>4 M L2 misses/s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rgbClr val="00B050"/>
                          </a:solidFill>
                          <a:effectLst/>
                          <a:latin typeface="Arial" charset="0"/>
                        </a:rPr>
                        <a:t>2 M L2 misses/s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rgbClr val="0070C0"/>
                          </a:solidFill>
                          <a:effectLst/>
                          <a:latin typeface="Arial" charset="0"/>
                        </a:rPr>
                        <a:t>0.4 M TLB misses/s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rgbClr val="0070C0"/>
                          </a:solidFill>
                          <a:effectLst/>
                          <a:latin typeface="Arial" charset="0"/>
                        </a:rPr>
                        <a:t>1 M TLB </a:t>
                      </a:r>
                      <a:r>
                        <a:rPr kumimoji="0" lang="es-ES" sz="1600" b="0" i="0" u="none" strike="noStrike" cap="none" normalizeH="0" baseline="0" dirty="0" err="1" smtClean="0">
                          <a:ln>
                            <a:noFill/>
                          </a:ln>
                          <a:solidFill>
                            <a:srgbClr val="0070C0"/>
                          </a:solidFill>
                          <a:effectLst/>
                          <a:latin typeface="Arial" charset="0"/>
                        </a:rPr>
                        <a:t>misses</a:t>
                      </a:r>
                      <a:r>
                        <a:rPr kumimoji="0" lang="es-ES" sz="1600" b="0" i="0" u="none" strike="noStrike" cap="none" normalizeH="0" baseline="0" dirty="0" smtClean="0">
                          <a:ln>
                            <a:noFill/>
                          </a:ln>
                          <a:solidFill>
                            <a:srgbClr val="0070C0"/>
                          </a:solidFill>
                          <a:effectLst/>
                          <a:latin typeface="Arial" charset="0"/>
                        </a:rPr>
                        <a:t>/s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20507" name="7 Rectángulo"/>
          <p:cNvSpPr>
            <a:spLocks noChangeArrowheads="1"/>
          </p:cNvSpPr>
          <p:nvPr/>
        </p:nvSpPr>
        <p:spPr bwMode="auto">
          <a:xfrm>
            <a:off x="592138" y="3835400"/>
            <a:ext cx="1154112" cy="2162175"/>
          </a:xfrm>
          <a:prstGeom prst="rect">
            <a:avLst/>
          </a:prstGeom>
          <a:solidFill>
            <a:srgbClr val="414141">
              <a:alpha val="39999"/>
            </a:srgbClr>
          </a:solidFill>
          <a:ln w="9525" algn="ctr">
            <a:solidFill>
              <a:schemeClr val="tx1"/>
            </a:solidFill>
            <a:round/>
            <a:headEnd/>
            <a:tailEnd/>
          </a:ln>
        </p:spPr>
        <p:txBody>
          <a:bodyPr lIns="82927" tIns="41464" rIns="82927" bIns="41464"/>
          <a:lstStyle/>
          <a:p>
            <a:pPr defTabSz="407988" hangingPunct="0">
              <a:lnSpc>
                <a:spcPct val="93000"/>
              </a:lnSpc>
              <a:buClr>
                <a:srgbClr val="000000"/>
              </a:buClr>
              <a:buSzPct val="45000"/>
              <a:buFont typeface="Wingdings" pitchFamily="2" charset="2"/>
              <a:buNone/>
            </a:pPr>
            <a:r>
              <a:rPr lang="es-ES" sz="1600" baseline="-25000" dirty="0">
                <a:solidFill>
                  <a:schemeClr val="bg1"/>
                </a:solidFill>
                <a:cs typeface="Arial" charset="0"/>
              </a:rPr>
              <a:t>A</a:t>
            </a:r>
          </a:p>
        </p:txBody>
      </p:sp>
    </p:spTree>
    <p:extLst>
      <p:ext uri="{BB962C8B-B14F-4D97-AF65-F5344CB8AC3E}">
        <p14:creationId xmlns:p14="http://schemas.microsoft.com/office/powerpoint/2010/main" val="8532930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2 Imagen"/>
          <p:cNvPicPr>
            <a:picLocks noChangeAspect="1"/>
          </p:cNvPicPr>
          <p:nvPr/>
        </p:nvPicPr>
        <p:blipFill>
          <a:blip r:embed="rId3"/>
          <a:srcRect/>
          <a:stretch>
            <a:fillRect/>
          </a:stretch>
        </p:blipFill>
        <p:spPr bwMode="auto">
          <a:xfrm>
            <a:off x="4062413" y="974725"/>
            <a:ext cx="3097212" cy="2322513"/>
          </a:xfrm>
          <a:prstGeom prst="rect">
            <a:avLst/>
          </a:prstGeom>
          <a:noFill/>
          <a:ln w="9525">
            <a:noFill/>
            <a:miter lim="800000"/>
            <a:headEnd/>
            <a:tailEnd/>
          </a:ln>
        </p:spPr>
      </p:pic>
      <p:pic>
        <p:nvPicPr>
          <p:cNvPr id="10" name="9 Imagen"/>
          <p:cNvPicPr>
            <a:picLocks noChangeAspect="1"/>
          </p:cNvPicPr>
          <p:nvPr/>
        </p:nvPicPr>
        <p:blipFill>
          <a:blip r:embed="rId4" cstate="print">
            <a:extLst/>
          </a:blip>
          <a:stretch>
            <a:fillRect/>
          </a:stretch>
        </p:blipFill>
        <p:spPr>
          <a:xfrm>
            <a:off x="65489" y="3755557"/>
            <a:ext cx="3095835" cy="2323427"/>
          </a:xfrm>
          <a:prstGeom prst="rect">
            <a:avLst/>
          </a:prstGeom>
          <a:scene3d>
            <a:camera prst="orthographicFront">
              <a:rot lat="0" lon="0" rev="0"/>
            </a:camera>
            <a:lightRig rig="threePt" dir="t"/>
          </a:scene3d>
        </p:spPr>
      </p:pic>
      <p:sp>
        <p:nvSpPr>
          <p:cNvPr id="22531" name="Rectangle 1"/>
          <p:cNvSpPr>
            <a:spLocks noGrp="1" noChangeArrowheads="1"/>
          </p:cNvSpPr>
          <p:nvPr>
            <p:ph type="title" idx="4294967295"/>
          </p:nvPr>
        </p:nvSpPr>
        <p:spPr>
          <a:xfrm>
            <a:off x="195263" y="0"/>
            <a:ext cx="8721725" cy="830263"/>
          </a:xfrm>
        </p:spPr>
        <p:txBody>
          <a:bodyPr lIns="0" tIns="0" rIns="0" bIns="0" anchor="ctr"/>
          <a:lstStyle/>
          <a:p>
            <a:pPr defTabSz="449263" eaLnBrk="1">
              <a:buSzPct val="450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1963" algn="l"/>
                <a:tab pos="8531225" algn="l"/>
                <a:tab pos="8980488" algn="l"/>
                <a:tab pos="9407525" algn="l"/>
              </a:tabLst>
            </a:pPr>
            <a:r>
              <a:rPr lang="es-ES" smtClean="0"/>
              <a:t>Example 1: PEPC</a:t>
            </a:r>
          </a:p>
        </p:txBody>
      </p:sp>
      <p:pic>
        <p:nvPicPr>
          <p:cNvPr id="2" name="1 Imagen"/>
          <p:cNvPicPr>
            <a:picLocks noChangeAspect="1"/>
          </p:cNvPicPr>
          <p:nvPr/>
        </p:nvPicPr>
        <p:blipFill>
          <a:blip r:embed="rId5" cstate="print">
            <a:extLst/>
          </a:blip>
          <a:stretch>
            <a:fillRect/>
          </a:stretch>
        </p:blipFill>
        <p:spPr>
          <a:xfrm>
            <a:off x="4063213" y="3755557"/>
            <a:ext cx="3095835" cy="2323427"/>
          </a:xfrm>
          <a:prstGeom prst="rect">
            <a:avLst/>
          </a:prstGeom>
          <a:scene3d>
            <a:camera prst="orthographicFront">
              <a:rot lat="0" lon="0" rev="0"/>
            </a:camera>
            <a:lightRig rig="threePt" dir="t"/>
          </a:scene3d>
        </p:spPr>
      </p:pic>
      <p:pic>
        <p:nvPicPr>
          <p:cNvPr id="22533" name="2 Imagen"/>
          <p:cNvPicPr>
            <a:picLocks noChangeAspect="1"/>
          </p:cNvPicPr>
          <p:nvPr/>
        </p:nvPicPr>
        <p:blipFill>
          <a:blip r:embed="rId6"/>
          <a:srcRect/>
          <a:stretch>
            <a:fillRect/>
          </a:stretch>
        </p:blipFill>
        <p:spPr bwMode="auto">
          <a:xfrm>
            <a:off x="65088" y="974725"/>
            <a:ext cx="3097212" cy="2322513"/>
          </a:xfrm>
          <a:prstGeom prst="rect">
            <a:avLst/>
          </a:prstGeom>
          <a:noFill/>
          <a:ln w="9525">
            <a:noFill/>
            <a:miter lim="800000"/>
            <a:headEnd/>
            <a:tailEnd/>
          </a:ln>
        </p:spPr>
      </p:pic>
      <p:sp>
        <p:nvSpPr>
          <p:cNvPr id="22534" name="5 Flecha derecha"/>
          <p:cNvSpPr>
            <a:spLocks noChangeArrowheads="1"/>
          </p:cNvSpPr>
          <p:nvPr/>
        </p:nvSpPr>
        <p:spPr bwMode="auto">
          <a:xfrm>
            <a:off x="3138488" y="1917700"/>
            <a:ext cx="889000" cy="439738"/>
          </a:xfrm>
          <a:prstGeom prst="rightArrow">
            <a:avLst>
              <a:gd name="adj1" fmla="val 50000"/>
              <a:gd name="adj2" fmla="val 50073"/>
            </a:avLst>
          </a:prstGeom>
          <a:solidFill>
            <a:srgbClr val="00B8FF"/>
          </a:solidFill>
          <a:ln w="9525" algn="ctr">
            <a:solidFill>
              <a:schemeClr val="tx1"/>
            </a:solidFill>
            <a:round/>
            <a:headEnd/>
            <a:tailEnd/>
          </a:ln>
        </p:spPr>
        <p:txBody>
          <a:bodyPr lIns="82945" tIns="41473" rIns="82945" bIns="41473"/>
          <a:lstStyle/>
          <a:p>
            <a:pPr defTabSz="407988" hangingPunct="0">
              <a:lnSpc>
                <a:spcPct val="93000"/>
              </a:lnSpc>
              <a:buClr>
                <a:srgbClr val="000000"/>
              </a:buClr>
              <a:buSzPct val="100000"/>
              <a:buFont typeface="Times New Roman" pitchFamily="18" charset="0"/>
              <a:buNone/>
            </a:pPr>
            <a:endParaRPr lang="en-US" sz="1600">
              <a:solidFill>
                <a:schemeClr val="bg1"/>
              </a:solidFill>
              <a:cs typeface="Arial" charset="0"/>
            </a:endParaRPr>
          </a:p>
        </p:txBody>
      </p:sp>
      <p:sp>
        <p:nvSpPr>
          <p:cNvPr id="22535" name="15 Flecha derecha"/>
          <p:cNvSpPr>
            <a:spLocks noChangeArrowheads="1"/>
          </p:cNvSpPr>
          <p:nvPr/>
        </p:nvSpPr>
        <p:spPr bwMode="auto">
          <a:xfrm>
            <a:off x="3138488" y="4697413"/>
            <a:ext cx="889000" cy="439737"/>
          </a:xfrm>
          <a:prstGeom prst="rightArrow">
            <a:avLst>
              <a:gd name="adj1" fmla="val 50000"/>
              <a:gd name="adj2" fmla="val 50074"/>
            </a:avLst>
          </a:prstGeom>
          <a:solidFill>
            <a:srgbClr val="00B8FF"/>
          </a:solidFill>
          <a:ln w="9525" algn="ctr">
            <a:solidFill>
              <a:schemeClr val="tx1"/>
            </a:solidFill>
            <a:round/>
            <a:headEnd/>
            <a:tailEnd/>
          </a:ln>
        </p:spPr>
        <p:txBody>
          <a:bodyPr lIns="82945" tIns="41473" rIns="82945" bIns="41473"/>
          <a:lstStyle/>
          <a:p>
            <a:pPr defTabSz="407988" hangingPunct="0">
              <a:lnSpc>
                <a:spcPct val="93000"/>
              </a:lnSpc>
              <a:buClr>
                <a:srgbClr val="000000"/>
              </a:buClr>
              <a:buSzPct val="100000"/>
              <a:buFont typeface="Times New Roman" pitchFamily="18" charset="0"/>
              <a:buNone/>
            </a:pPr>
            <a:endParaRPr lang="en-US" sz="1600">
              <a:solidFill>
                <a:schemeClr val="bg1"/>
              </a:solidFill>
              <a:cs typeface="Arial" charset="0"/>
            </a:endParaRPr>
          </a:p>
        </p:txBody>
      </p:sp>
      <p:graphicFrame>
        <p:nvGraphicFramePr>
          <p:cNvPr id="4" name="3 Tabla"/>
          <p:cNvGraphicFramePr>
            <a:graphicFrameLocks noGrp="1"/>
          </p:cNvGraphicFramePr>
          <p:nvPr/>
        </p:nvGraphicFramePr>
        <p:xfrm>
          <a:off x="7159625" y="1060450"/>
          <a:ext cx="1863725" cy="2373313"/>
        </p:xfrm>
        <a:graphic>
          <a:graphicData uri="http://schemas.openxmlformats.org/drawingml/2006/table">
            <a:tbl>
              <a:tblPr/>
              <a:tblGrid>
                <a:gridCol w="1863725"/>
              </a:tblGrid>
              <a:tr h="388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rgbClr val="FFFFFF"/>
                          </a:solidFill>
                          <a:effectLst/>
                          <a:latin typeface="Arial" charset="0"/>
                        </a:rPr>
                        <a:t>Changes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rPr>
                        <a:t>-70% time</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rgbClr val="FF0000"/>
                          </a:solidFill>
                          <a:effectLst/>
                          <a:latin typeface="Arial" charset="0"/>
                        </a:rPr>
                        <a:t>-18% instructions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rgbClr val="00B050"/>
                          </a:solidFill>
                          <a:effectLst/>
                          <a:latin typeface="Arial" charset="0"/>
                        </a:rPr>
                        <a:t>-63% L2 misses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rgbClr val="0070C0"/>
                          </a:solidFill>
                          <a:effectLst/>
                          <a:latin typeface="Arial" charset="0"/>
                        </a:rPr>
                        <a:t>-78% TLB misses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rgbClr val="000000"/>
                          </a:solidFill>
                          <a:effectLst/>
                          <a:latin typeface="Arial" charset="0"/>
                        </a:rPr>
                        <a:t>253 MIPS (+163%)</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graphicFrame>
        <p:nvGraphicFramePr>
          <p:cNvPr id="17" name="16 Tabla"/>
          <p:cNvGraphicFramePr>
            <a:graphicFrameLocks noGrp="1"/>
          </p:cNvGraphicFramePr>
          <p:nvPr/>
        </p:nvGraphicFramePr>
        <p:xfrm>
          <a:off x="7159625" y="3756025"/>
          <a:ext cx="1863725" cy="2311161"/>
        </p:xfrm>
        <a:graphic>
          <a:graphicData uri="http://schemas.openxmlformats.org/drawingml/2006/table">
            <a:tbl>
              <a:tblPr/>
              <a:tblGrid>
                <a:gridCol w="1863725"/>
              </a:tblGrid>
              <a:tr h="130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rgbClr val="FFFFFF"/>
                          </a:solidFill>
                          <a:effectLst/>
                          <a:latin typeface="Arial" charset="0"/>
                        </a:rPr>
                        <a:t>Changes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rPr>
                        <a:t>-30% time</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rgbClr val="FF0000"/>
                          </a:solidFill>
                          <a:effectLst/>
                          <a:latin typeface="Arial" charset="0"/>
                        </a:rPr>
                        <a:t>-1% instructions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rgbClr val="00B050"/>
                          </a:solidFill>
                          <a:effectLst/>
                          <a:latin typeface="Arial" charset="0"/>
                        </a:rPr>
                        <a:t>-10% L2 misses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rgbClr val="0070C0"/>
                          </a:solidFill>
                          <a:effectLst/>
                          <a:latin typeface="Arial" charset="0"/>
                        </a:rPr>
                        <a:t>-32% TLB misses</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rgbClr val="000000"/>
                          </a:solidFill>
                          <a:effectLst/>
                          <a:latin typeface="Arial" charset="0"/>
                        </a:rPr>
                        <a:t>544MIPS (+34%)</a:t>
                      </a:r>
                    </a:p>
                  </a:txBody>
                  <a:tcPr marL="82945" marR="82945" marT="41473" marB="414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extLst>
      <p:ext uri="{BB962C8B-B14F-4D97-AF65-F5344CB8AC3E}">
        <p14:creationId xmlns:p14="http://schemas.microsoft.com/office/powerpoint/2010/main" val="24404503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idx="4294967295"/>
          </p:nvPr>
        </p:nvSpPr>
        <p:spPr/>
        <p:txBody>
          <a:bodyPr lIns="64301" tIns="32150" rIns="64301" bIns="32150" anchor="ctr"/>
          <a:lstStyle/>
          <a:p>
            <a:pPr eaLnBrk="1" hangingPunct="1"/>
            <a:r>
              <a:rPr lang="en-US" smtClean="0"/>
              <a:t>Example 2: CG-POP				with CPI-Stack</a:t>
            </a:r>
          </a:p>
        </p:txBody>
      </p:sp>
      <p:sp>
        <p:nvSpPr>
          <p:cNvPr id="24578" name="Content Placeholder 2"/>
          <p:cNvSpPr>
            <a:spLocks noGrp="1"/>
          </p:cNvSpPr>
          <p:nvPr>
            <p:ph idx="4294967295"/>
          </p:nvPr>
        </p:nvSpPr>
        <p:spPr>
          <a:xfrm>
            <a:off x="-295239" y="782763"/>
            <a:ext cx="8928100" cy="5184775"/>
          </a:xfrm>
        </p:spPr>
        <p:txBody>
          <a:bodyPr lIns="64301" tIns="32150" rIns="64301" bIns="32150"/>
          <a:lstStyle/>
          <a:p>
            <a:pPr marL="741363" indent="-425450" defTabSz="449263" eaLnBrk="1" hangingPunct="1"/>
            <a:r>
              <a:rPr lang="en-US" smtClean="0"/>
              <a:t>Folded lines</a:t>
            </a:r>
          </a:p>
          <a:p>
            <a:pPr marL="1196975" lvl="1" indent="-425450" defTabSz="449263" eaLnBrk="1" hangingPunct="1"/>
            <a:r>
              <a:rPr lang="en-US" smtClean="0"/>
              <a:t>Interpolation </a:t>
            </a:r>
            <a:r>
              <a:rPr lang="en-US" smtClean="0">
                <a:sym typeface="Wingdings" pitchFamily="2" charset="2"/>
              </a:rPr>
              <a:t> statistic profile</a:t>
            </a:r>
            <a:endParaRPr lang="en-US" smtClean="0"/>
          </a:p>
          <a:p>
            <a:pPr marL="741363" indent="-425450" defTabSz="449263" eaLnBrk="1" hangingPunct="1"/>
            <a:r>
              <a:rPr lang="en-US" smtClean="0"/>
              <a:t>Points to “small” regions</a:t>
            </a:r>
          </a:p>
          <a:p>
            <a:pPr marL="741363" indent="-425450" defTabSz="449263" eaLnBrk="1" hangingPunct="1"/>
            <a:endParaRPr lang="en-US" smtClean="0"/>
          </a:p>
        </p:txBody>
      </p:sp>
      <p:sp>
        <p:nvSpPr>
          <p:cNvPr id="24579" name="Rectangle 8"/>
          <p:cNvSpPr>
            <a:spLocks noChangeArrowheads="1"/>
          </p:cNvSpPr>
          <p:nvPr/>
        </p:nvSpPr>
        <p:spPr bwMode="auto">
          <a:xfrm>
            <a:off x="5684838" y="1268413"/>
            <a:ext cx="2989262" cy="4583112"/>
          </a:xfrm>
          <a:prstGeom prst="rect">
            <a:avLst/>
          </a:prstGeom>
          <a:solidFill>
            <a:schemeClr val="bg1"/>
          </a:solidFill>
          <a:ln w="9525" algn="ctr">
            <a:solidFill>
              <a:schemeClr val="tx1"/>
            </a:solidFill>
            <a:round/>
            <a:headEnd/>
            <a:tailEnd/>
          </a:ln>
        </p:spPr>
        <p:txBody>
          <a:bodyPr lIns="64301" tIns="32150" rIns="64301" bIns="32150"/>
          <a:lstStyle/>
          <a:p>
            <a:pPr defTabSz="642938" eaLnBrk="0" hangingPunct="0"/>
            <a:r>
              <a:rPr lang="en-US" sz="1100">
                <a:latin typeface="Courier New" pitchFamily="49" charset="0"/>
                <a:cs typeface="Courier New" pitchFamily="49" charset="0"/>
              </a:rPr>
              <a:t>iter_loop: do m = 1, solv_max_iters</a:t>
            </a:r>
          </a:p>
          <a:p>
            <a:pPr defTabSz="642938" eaLnBrk="0" hangingPunct="0"/>
            <a:r>
              <a:rPr lang="en-US" sz="1100">
                <a:latin typeface="Courier New" pitchFamily="49" charset="0"/>
                <a:cs typeface="Courier New" pitchFamily="49" charset="0"/>
              </a:rPr>
              <a:t>  sumN1=c0</a:t>
            </a:r>
          </a:p>
          <a:p>
            <a:pPr defTabSz="642938" eaLnBrk="0" hangingPunct="0"/>
            <a:r>
              <a:rPr lang="en-US" sz="1100">
                <a:latin typeface="Courier New" pitchFamily="49" charset="0"/>
                <a:cs typeface="Courier New" pitchFamily="49" charset="0"/>
              </a:rPr>
              <a:t>  sumN3=c0</a:t>
            </a:r>
          </a:p>
          <a:p>
            <a:pPr defTabSz="642938" eaLnBrk="0" hangingPunct="0"/>
            <a:r>
              <a:rPr lang="en-US" sz="1100">
                <a:latin typeface="Courier New" pitchFamily="49" charset="0"/>
                <a:cs typeface="Courier New" pitchFamily="49" charset="0"/>
              </a:rPr>
              <a:t>  do i=1,nActive</a:t>
            </a:r>
          </a:p>
          <a:p>
            <a:pPr defTabSz="642938" eaLnBrk="0" hangingPunct="0"/>
            <a:r>
              <a:rPr lang="en-US" sz="1100">
                <a:latin typeface="Courier New" pitchFamily="49" charset="0"/>
                <a:cs typeface="Courier New" pitchFamily="49" charset="0"/>
              </a:rPr>
              <a:t>    Z(i) = Minv2(i)*R(i)</a:t>
            </a:r>
          </a:p>
          <a:p>
            <a:pPr defTabSz="642938" eaLnBrk="0" hangingPunct="0"/>
            <a:r>
              <a:rPr lang="en-US" sz="1100">
                <a:latin typeface="Courier New" pitchFamily="49" charset="0"/>
                <a:cs typeface="Courier New" pitchFamily="49" charset="0"/>
              </a:rPr>
              <a:t>    sumN1 = sumN1 + R(i)*Z(i)</a:t>
            </a:r>
          </a:p>
          <a:p>
            <a:pPr defTabSz="642938" eaLnBrk="0" hangingPunct="0"/>
            <a:r>
              <a:rPr lang="en-US" sz="1100">
                <a:latin typeface="Courier New" pitchFamily="49" charset="0"/>
                <a:cs typeface="Courier New" pitchFamily="49" charset="0"/>
              </a:rPr>
              <a:t>    sumN3 = sumN3 + R(i)*R(i)</a:t>
            </a:r>
          </a:p>
          <a:p>
            <a:pPr defTabSz="642938" eaLnBrk="0" hangingPunct="0"/>
            <a:r>
              <a:rPr lang="en-US" sz="1100">
                <a:latin typeface="Courier New" pitchFamily="49" charset="0"/>
                <a:cs typeface="Courier New" pitchFamily="49" charset="0"/>
              </a:rPr>
              <a:t>  enddo</a:t>
            </a:r>
          </a:p>
          <a:p>
            <a:pPr defTabSz="642938" eaLnBrk="0" hangingPunct="0"/>
            <a:r>
              <a:rPr lang="en-US" sz="1100">
                <a:latin typeface="Courier New" pitchFamily="49" charset="0"/>
                <a:cs typeface="Courier New" pitchFamily="49" charset="0"/>
              </a:rPr>
              <a:t>  do i=iptrHalo,n</a:t>
            </a:r>
          </a:p>
          <a:p>
            <a:pPr defTabSz="642938" eaLnBrk="0" hangingPunct="0"/>
            <a:r>
              <a:rPr lang="en-US" sz="1100">
                <a:latin typeface="Courier New" pitchFamily="49" charset="0"/>
                <a:cs typeface="Courier New" pitchFamily="49" charset="0"/>
              </a:rPr>
              <a:t>    Z(i) = Minv2(i)*R(i)</a:t>
            </a:r>
          </a:p>
          <a:p>
            <a:pPr defTabSz="642938" eaLnBrk="0" hangingPunct="0"/>
            <a:r>
              <a:rPr lang="en-US" sz="1100">
                <a:latin typeface="Courier New" pitchFamily="49" charset="0"/>
                <a:cs typeface="Courier New" pitchFamily="49" charset="0"/>
              </a:rPr>
              <a:t>  enddo</a:t>
            </a:r>
          </a:p>
          <a:p>
            <a:pPr defTabSz="642938" eaLnBrk="0" hangingPunct="0"/>
            <a:r>
              <a:rPr lang="en-US" sz="1100">
                <a:latin typeface="Courier New" pitchFamily="49" charset="0"/>
                <a:cs typeface="Courier New" pitchFamily="49" charset="0"/>
              </a:rPr>
              <a:t>  call matvec(n,A,AZ,Z)</a:t>
            </a:r>
          </a:p>
          <a:p>
            <a:pPr defTabSz="642938" eaLnBrk="0" hangingPunct="0"/>
            <a:r>
              <a:rPr lang="en-US" sz="1100">
                <a:latin typeface="Courier New" pitchFamily="49" charset="0"/>
                <a:cs typeface="Courier New" pitchFamily="49" charset="0"/>
              </a:rPr>
              <a:t>  sumN2=c0</a:t>
            </a:r>
          </a:p>
          <a:p>
            <a:pPr defTabSz="642938" eaLnBrk="0" hangingPunct="0"/>
            <a:r>
              <a:rPr lang="en-US" sz="1100">
                <a:latin typeface="Courier New" pitchFamily="49" charset="0"/>
                <a:cs typeface="Courier New" pitchFamily="49" charset="0"/>
              </a:rPr>
              <a:t>  do i=1,nActive</a:t>
            </a:r>
          </a:p>
          <a:p>
            <a:pPr defTabSz="642938" eaLnBrk="0" hangingPunct="0"/>
            <a:r>
              <a:rPr lang="en-US" sz="1100">
                <a:latin typeface="Courier New" pitchFamily="49" charset="0"/>
                <a:cs typeface="Courier New" pitchFamily="49" charset="0"/>
              </a:rPr>
              <a:t>    sumN2 = sumN2 + AZ(i)*Z(i)</a:t>
            </a:r>
          </a:p>
          <a:p>
            <a:pPr defTabSz="642938" eaLnBrk="0" hangingPunct="0"/>
            <a:r>
              <a:rPr lang="en-US" sz="1100">
                <a:latin typeface="Courier New" pitchFamily="49" charset="0"/>
                <a:cs typeface="Courier New" pitchFamily="49" charset="0"/>
              </a:rPr>
              <a:t>  enddo</a:t>
            </a:r>
          </a:p>
          <a:p>
            <a:pPr defTabSz="642938" eaLnBrk="0" hangingPunct="0"/>
            <a:r>
              <a:rPr lang="en-US" sz="1100">
                <a:latin typeface="Courier New" pitchFamily="49" charset="0"/>
                <a:cs typeface="Courier New" pitchFamily="49" charset="0"/>
              </a:rPr>
              <a:t>  call update_halo(AZ)</a:t>
            </a:r>
          </a:p>
          <a:p>
            <a:pPr defTabSz="642938" eaLnBrk="0" hangingPunct="0"/>
            <a:r>
              <a:rPr lang="en-US" sz="1100">
                <a:latin typeface="Courier New" pitchFamily="49" charset="0"/>
                <a:cs typeface="Courier New" pitchFamily="49" charset="0"/>
              </a:rPr>
              <a:t>  ...</a:t>
            </a:r>
          </a:p>
          <a:p>
            <a:pPr defTabSz="642938" eaLnBrk="0" hangingPunct="0"/>
            <a:r>
              <a:rPr lang="en-US" sz="1100">
                <a:latin typeface="Courier New" pitchFamily="49" charset="0"/>
                <a:cs typeface="Courier New" pitchFamily="49" charset="0"/>
              </a:rPr>
              <a:t>  do i=1,n</a:t>
            </a:r>
          </a:p>
          <a:p>
            <a:pPr defTabSz="642938" eaLnBrk="0" hangingPunct="0"/>
            <a:r>
              <a:rPr lang="en-US" sz="1100">
                <a:latin typeface="Courier New" pitchFamily="49" charset="0"/>
                <a:cs typeface="Courier New" pitchFamily="49" charset="0"/>
              </a:rPr>
              <a:t>    stmp = Z(i) + cg_beta*S(i)</a:t>
            </a:r>
          </a:p>
          <a:p>
            <a:pPr defTabSz="642938" eaLnBrk="0" hangingPunct="0"/>
            <a:r>
              <a:rPr lang="en-US" sz="1100">
                <a:latin typeface="Courier New" pitchFamily="49" charset="0"/>
                <a:cs typeface="Courier New" pitchFamily="49" charset="0"/>
              </a:rPr>
              <a:t>    qtmp = AZ(i) + cg_beta*Q(i)</a:t>
            </a:r>
          </a:p>
          <a:p>
            <a:pPr defTabSz="642938" eaLnBrk="0" hangingPunct="0"/>
            <a:r>
              <a:rPr lang="en-US" sz="1100">
                <a:latin typeface="Courier New" pitchFamily="49" charset="0"/>
                <a:cs typeface="Courier New" pitchFamily="49" charset="0"/>
              </a:rPr>
              <a:t>    X(i) = X(i) + cg_alpha*stmp</a:t>
            </a:r>
          </a:p>
          <a:p>
            <a:pPr defTabSz="642938" eaLnBrk="0" hangingPunct="0"/>
            <a:r>
              <a:rPr lang="en-US" sz="1100">
                <a:latin typeface="Courier New" pitchFamily="49" charset="0"/>
                <a:cs typeface="Courier New" pitchFamily="49" charset="0"/>
              </a:rPr>
              <a:t>    R(i) = R(i) - cg_alpha*qtmp</a:t>
            </a:r>
          </a:p>
          <a:p>
            <a:pPr defTabSz="642938" eaLnBrk="0" hangingPunct="0"/>
            <a:r>
              <a:rPr lang="en-US" sz="1100">
                <a:latin typeface="Courier New" pitchFamily="49" charset="0"/>
                <a:cs typeface="Courier New" pitchFamily="49" charset="0"/>
              </a:rPr>
              <a:t>    S(i) = stmp</a:t>
            </a:r>
          </a:p>
          <a:p>
            <a:pPr defTabSz="642938" eaLnBrk="0" hangingPunct="0"/>
            <a:r>
              <a:rPr lang="en-US" sz="1100">
                <a:latin typeface="Courier New" pitchFamily="49" charset="0"/>
                <a:cs typeface="Courier New" pitchFamily="49" charset="0"/>
              </a:rPr>
              <a:t>    Q(i) = qtmp</a:t>
            </a:r>
          </a:p>
          <a:p>
            <a:pPr defTabSz="642938" eaLnBrk="0" hangingPunct="0"/>
            <a:r>
              <a:rPr lang="en-US" sz="1100">
                <a:latin typeface="Courier New" pitchFamily="49" charset="0"/>
                <a:cs typeface="Courier New" pitchFamily="49" charset="0"/>
              </a:rPr>
              <a:t>  enddo</a:t>
            </a:r>
          </a:p>
          <a:p>
            <a:pPr defTabSz="642938" eaLnBrk="0" hangingPunct="0"/>
            <a:r>
              <a:rPr lang="en-US" sz="1100">
                <a:latin typeface="Courier New" pitchFamily="49" charset="0"/>
                <a:cs typeface="Courier New" pitchFamily="49" charset="0"/>
              </a:rPr>
              <a:t>end do iter_loop</a:t>
            </a:r>
          </a:p>
        </p:txBody>
      </p:sp>
      <p:grpSp>
        <p:nvGrpSpPr>
          <p:cNvPr id="24580" name="Group 39"/>
          <p:cNvGrpSpPr>
            <a:grpSpLocks/>
          </p:cNvGrpSpPr>
          <p:nvPr/>
        </p:nvGrpSpPr>
        <p:grpSpPr bwMode="auto">
          <a:xfrm>
            <a:off x="5278438" y="1731168"/>
            <a:ext cx="3395662" cy="4002088"/>
            <a:chOff x="7506570" y="2427733"/>
            <a:chExt cx="4827684" cy="5689666"/>
          </a:xfrm>
        </p:grpSpPr>
        <p:grpSp>
          <p:nvGrpSpPr>
            <p:cNvPr id="24599" name="Group 38"/>
            <p:cNvGrpSpPr>
              <a:grpSpLocks/>
            </p:cNvGrpSpPr>
            <p:nvPr/>
          </p:nvGrpSpPr>
          <p:grpSpPr bwMode="auto">
            <a:xfrm>
              <a:off x="7506570" y="3536919"/>
              <a:ext cx="507204" cy="3859367"/>
              <a:chOff x="7506570" y="3536919"/>
              <a:chExt cx="507204" cy="3859367"/>
            </a:xfrm>
          </p:grpSpPr>
          <p:sp>
            <p:nvSpPr>
              <p:cNvPr id="24604" name="Rectangle 10"/>
              <p:cNvSpPr>
                <a:spLocks noChangeArrowheads="1"/>
              </p:cNvSpPr>
              <p:nvPr/>
            </p:nvSpPr>
            <p:spPr bwMode="auto">
              <a:xfrm>
                <a:off x="7506570" y="3536919"/>
                <a:ext cx="437605" cy="457200"/>
              </a:xfrm>
              <a:prstGeom prst="rect">
                <a:avLst/>
              </a:prstGeom>
              <a:solidFill>
                <a:srgbClr val="FFFF00">
                  <a:alpha val="37254"/>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B</a:t>
                </a:r>
              </a:p>
            </p:txBody>
          </p:sp>
          <p:sp>
            <p:nvSpPr>
              <p:cNvPr id="24605" name="Rectangle 12"/>
              <p:cNvSpPr>
                <a:spLocks noChangeArrowheads="1"/>
              </p:cNvSpPr>
              <p:nvPr/>
            </p:nvSpPr>
            <p:spPr bwMode="auto">
              <a:xfrm>
                <a:off x="7508979" y="5276385"/>
                <a:ext cx="435196" cy="457200"/>
              </a:xfrm>
              <a:prstGeom prst="rect">
                <a:avLst/>
              </a:prstGeom>
              <a:solidFill>
                <a:srgbClr val="0099FF">
                  <a:alpha val="37646"/>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D</a:t>
                </a:r>
              </a:p>
            </p:txBody>
          </p:sp>
          <p:sp>
            <p:nvSpPr>
              <p:cNvPr id="24606" name="Rectangle 14"/>
              <p:cNvSpPr>
                <a:spLocks noChangeArrowheads="1"/>
              </p:cNvSpPr>
              <p:nvPr/>
            </p:nvSpPr>
            <p:spPr bwMode="auto">
              <a:xfrm>
                <a:off x="7508979" y="4676470"/>
                <a:ext cx="435196" cy="457200"/>
              </a:xfrm>
              <a:prstGeom prst="rect">
                <a:avLst/>
              </a:prstGeom>
              <a:solidFill>
                <a:srgbClr val="66FFFF">
                  <a:alpha val="38039"/>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C</a:t>
                </a:r>
              </a:p>
            </p:txBody>
          </p:sp>
          <p:sp>
            <p:nvSpPr>
              <p:cNvPr id="24607" name="Rectangle 16"/>
              <p:cNvSpPr>
                <a:spLocks noChangeArrowheads="1"/>
              </p:cNvSpPr>
              <p:nvPr/>
            </p:nvSpPr>
            <p:spPr bwMode="auto">
              <a:xfrm>
                <a:off x="7578578" y="6939086"/>
                <a:ext cx="435196" cy="457200"/>
              </a:xfrm>
              <a:prstGeom prst="rect">
                <a:avLst/>
              </a:prstGeom>
              <a:solidFill>
                <a:srgbClr val="FF0000">
                  <a:alpha val="37646"/>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A</a:t>
                </a:r>
              </a:p>
            </p:txBody>
          </p:sp>
        </p:grpSp>
        <p:sp>
          <p:nvSpPr>
            <p:cNvPr id="24600" name="Rectangle 25"/>
            <p:cNvSpPr>
              <a:spLocks noChangeArrowheads="1"/>
            </p:cNvSpPr>
            <p:nvPr/>
          </p:nvSpPr>
          <p:spPr bwMode="auto">
            <a:xfrm>
              <a:off x="8085782" y="2427733"/>
              <a:ext cx="4248472" cy="2219672"/>
            </a:xfrm>
            <a:prstGeom prst="rect">
              <a:avLst/>
            </a:prstGeom>
            <a:solidFill>
              <a:srgbClr val="FFFF00">
                <a:alpha val="37254"/>
              </a:srgbClr>
            </a:solidFill>
            <a:ln w="9525" algn="ctr">
              <a:solidFill>
                <a:schemeClr val="tx1"/>
              </a:solidFill>
              <a:round/>
              <a:headEnd/>
              <a:tailEnd/>
            </a:ln>
          </p:spPr>
          <p:txBody>
            <a:bodyPr lIns="64301" tIns="32150" rIns="64301" bIns="32150"/>
            <a:lstStyle/>
            <a:p>
              <a:pPr algn="ctr" defTabSz="642938" eaLnBrk="0" hangingPunct="0"/>
              <a:endParaRPr lang="en-US" sz="700">
                <a:solidFill>
                  <a:schemeClr val="bg1"/>
                </a:solidFill>
                <a:latin typeface="Times New Roman" pitchFamily="18" charset="0"/>
              </a:endParaRPr>
            </a:p>
          </p:txBody>
        </p:sp>
        <p:sp>
          <p:nvSpPr>
            <p:cNvPr id="24601" name="Rectangle 26"/>
            <p:cNvSpPr>
              <a:spLocks noChangeArrowheads="1"/>
            </p:cNvSpPr>
            <p:nvPr/>
          </p:nvSpPr>
          <p:spPr bwMode="auto">
            <a:xfrm>
              <a:off x="8085782" y="4661841"/>
              <a:ext cx="4248472" cy="442764"/>
            </a:xfrm>
            <a:prstGeom prst="rect">
              <a:avLst/>
            </a:prstGeom>
            <a:solidFill>
              <a:srgbClr val="66FFFF">
                <a:alpha val="38039"/>
              </a:srgbClr>
            </a:solidFill>
            <a:ln w="9525" algn="ctr">
              <a:solidFill>
                <a:schemeClr val="tx1"/>
              </a:solidFill>
              <a:round/>
              <a:headEnd/>
              <a:tailEnd/>
            </a:ln>
          </p:spPr>
          <p:txBody>
            <a:bodyPr lIns="64301" tIns="32150" rIns="64301" bIns="32150"/>
            <a:lstStyle/>
            <a:p>
              <a:pPr algn="ctr" defTabSz="642938" eaLnBrk="0" hangingPunct="0"/>
              <a:endParaRPr lang="en-US" sz="700">
                <a:solidFill>
                  <a:schemeClr val="bg1"/>
                </a:solidFill>
                <a:latin typeface="Times New Roman" pitchFamily="18" charset="0"/>
              </a:endParaRPr>
            </a:p>
          </p:txBody>
        </p:sp>
        <p:sp>
          <p:nvSpPr>
            <p:cNvPr id="24602" name="Rectangle 27"/>
            <p:cNvSpPr>
              <a:spLocks noChangeArrowheads="1"/>
            </p:cNvSpPr>
            <p:nvPr/>
          </p:nvSpPr>
          <p:spPr bwMode="auto">
            <a:xfrm>
              <a:off x="8085782" y="5104605"/>
              <a:ext cx="4248472" cy="707505"/>
            </a:xfrm>
            <a:prstGeom prst="rect">
              <a:avLst/>
            </a:prstGeom>
            <a:solidFill>
              <a:srgbClr val="0099FF">
                <a:alpha val="37646"/>
              </a:srgbClr>
            </a:solidFill>
            <a:ln w="9525" algn="ctr">
              <a:solidFill>
                <a:schemeClr val="tx1"/>
              </a:solidFill>
              <a:round/>
              <a:headEnd/>
              <a:tailEnd/>
            </a:ln>
          </p:spPr>
          <p:txBody>
            <a:bodyPr lIns="64301" tIns="32150" rIns="64301" bIns="32150"/>
            <a:lstStyle/>
            <a:p>
              <a:pPr algn="ctr" defTabSz="642938" eaLnBrk="0" hangingPunct="0"/>
              <a:endParaRPr lang="en-US" sz="700">
                <a:solidFill>
                  <a:schemeClr val="bg1"/>
                </a:solidFill>
                <a:latin typeface="Times New Roman" pitchFamily="18" charset="0"/>
              </a:endParaRPr>
            </a:p>
          </p:txBody>
        </p:sp>
        <p:sp>
          <p:nvSpPr>
            <p:cNvPr id="24603" name="Rectangle 28"/>
            <p:cNvSpPr>
              <a:spLocks noChangeArrowheads="1"/>
            </p:cNvSpPr>
            <p:nvPr/>
          </p:nvSpPr>
          <p:spPr bwMode="auto">
            <a:xfrm>
              <a:off x="8085782" y="6275498"/>
              <a:ext cx="4248472" cy="1841901"/>
            </a:xfrm>
            <a:prstGeom prst="rect">
              <a:avLst/>
            </a:prstGeom>
            <a:solidFill>
              <a:srgbClr val="FF0000">
                <a:alpha val="37646"/>
              </a:srgbClr>
            </a:solidFill>
            <a:ln w="9525" algn="ctr">
              <a:solidFill>
                <a:schemeClr val="tx1"/>
              </a:solidFill>
              <a:round/>
              <a:headEnd/>
              <a:tailEnd/>
            </a:ln>
          </p:spPr>
          <p:txBody>
            <a:bodyPr lIns="64301" tIns="32150" rIns="64301" bIns="32150"/>
            <a:lstStyle/>
            <a:p>
              <a:pPr algn="ctr" defTabSz="642938" eaLnBrk="0" hangingPunct="0"/>
              <a:endParaRPr lang="en-US" sz="700">
                <a:solidFill>
                  <a:schemeClr val="bg1"/>
                </a:solidFill>
                <a:latin typeface="Times New Roman" pitchFamily="18" charset="0"/>
              </a:endParaRPr>
            </a:p>
          </p:txBody>
        </p:sp>
      </p:grpSp>
      <p:grpSp>
        <p:nvGrpSpPr>
          <p:cNvPr id="24581" name="Group 37"/>
          <p:cNvGrpSpPr>
            <a:grpSpLocks/>
          </p:cNvGrpSpPr>
          <p:nvPr/>
        </p:nvGrpSpPr>
        <p:grpSpPr bwMode="auto">
          <a:xfrm>
            <a:off x="419100" y="2624138"/>
            <a:ext cx="3870325" cy="3756025"/>
            <a:chOff x="596950" y="3731325"/>
            <a:chExt cx="5503242" cy="5341470"/>
          </a:xfrm>
        </p:grpSpPr>
        <p:pic>
          <p:nvPicPr>
            <p:cNvPr id="24583" name="Content Placeholder 7"/>
            <p:cNvPicPr>
              <a:picLocks noChangeAspect="1"/>
            </p:cNvPicPr>
            <p:nvPr/>
          </p:nvPicPr>
          <p:blipFill>
            <a:blip r:embed="rId2"/>
            <a:srcRect/>
            <a:stretch>
              <a:fillRect/>
            </a:stretch>
          </p:blipFill>
          <p:spPr bwMode="auto">
            <a:xfrm>
              <a:off x="596950" y="4294606"/>
              <a:ext cx="5503242" cy="2143424"/>
            </a:xfrm>
            <a:prstGeom prst="rect">
              <a:avLst/>
            </a:prstGeom>
            <a:noFill/>
            <a:ln w="9525">
              <a:noFill/>
              <a:miter lim="800000"/>
              <a:headEnd/>
              <a:tailEnd/>
            </a:ln>
          </p:spPr>
        </p:pic>
        <p:cxnSp>
          <p:nvCxnSpPr>
            <p:cNvPr id="24584" name="Straight Connector 18"/>
            <p:cNvCxnSpPr>
              <a:cxnSpLocks noChangeShapeType="1"/>
            </p:cNvCxnSpPr>
            <p:nvPr/>
          </p:nvCxnSpPr>
          <p:spPr bwMode="auto">
            <a:xfrm>
              <a:off x="2382292" y="4052674"/>
              <a:ext cx="0" cy="2385356"/>
            </a:xfrm>
            <a:prstGeom prst="line">
              <a:avLst/>
            </a:prstGeom>
            <a:noFill/>
            <a:ln w="50800" algn="ctr">
              <a:solidFill>
                <a:srgbClr val="FF0000"/>
              </a:solidFill>
              <a:round/>
              <a:headEnd/>
              <a:tailEnd/>
            </a:ln>
          </p:spPr>
        </p:cxnSp>
        <p:cxnSp>
          <p:nvCxnSpPr>
            <p:cNvPr id="24585" name="Straight Connector 19"/>
            <p:cNvCxnSpPr>
              <a:cxnSpLocks noChangeShapeType="1"/>
            </p:cNvCxnSpPr>
            <p:nvPr/>
          </p:nvCxnSpPr>
          <p:spPr bwMode="auto">
            <a:xfrm>
              <a:off x="2935114" y="4054642"/>
              <a:ext cx="0" cy="2385356"/>
            </a:xfrm>
            <a:prstGeom prst="line">
              <a:avLst/>
            </a:prstGeom>
            <a:noFill/>
            <a:ln w="50800" algn="ctr">
              <a:solidFill>
                <a:srgbClr val="FF0000"/>
              </a:solidFill>
              <a:round/>
              <a:headEnd/>
              <a:tailEnd/>
            </a:ln>
          </p:spPr>
        </p:cxnSp>
        <p:cxnSp>
          <p:nvCxnSpPr>
            <p:cNvPr id="24586" name="Straight Connector 20"/>
            <p:cNvCxnSpPr>
              <a:cxnSpLocks noChangeShapeType="1"/>
            </p:cNvCxnSpPr>
            <p:nvPr/>
          </p:nvCxnSpPr>
          <p:spPr bwMode="auto">
            <a:xfrm>
              <a:off x="5277470" y="4054642"/>
              <a:ext cx="0" cy="2385356"/>
            </a:xfrm>
            <a:prstGeom prst="line">
              <a:avLst/>
            </a:prstGeom>
            <a:noFill/>
            <a:ln w="50800" algn="ctr">
              <a:solidFill>
                <a:srgbClr val="FF0000"/>
              </a:solidFill>
              <a:round/>
              <a:headEnd/>
              <a:tailEnd/>
            </a:ln>
          </p:spPr>
        </p:cxnSp>
        <p:sp>
          <p:nvSpPr>
            <p:cNvPr id="24587" name="Rectangle 21"/>
            <p:cNvSpPr>
              <a:spLocks noChangeArrowheads="1"/>
            </p:cNvSpPr>
            <p:nvPr/>
          </p:nvSpPr>
          <p:spPr bwMode="auto">
            <a:xfrm>
              <a:off x="1461046" y="3731325"/>
              <a:ext cx="435196" cy="457200"/>
            </a:xfrm>
            <a:prstGeom prst="rect">
              <a:avLst/>
            </a:prstGeom>
            <a:solidFill>
              <a:srgbClr val="FF0000">
                <a:alpha val="37646"/>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A</a:t>
              </a:r>
            </a:p>
          </p:txBody>
        </p:sp>
        <p:sp>
          <p:nvSpPr>
            <p:cNvPr id="24588" name="Rectangle 22"/>
            <p:cNvSpPr>
              <a:spLocks noChangeArrowheads="1"/>
            </p:cNvSpPr>
            <p:nvPr/>
          </p:nvSpPr>
          <p:spPr bwMode="auto">
            <a:xfrm>
              <a:off x="2450108" y="3742928"/>
              <a:ext cx="437605" cy="457200"/>
            </a:xfrm>
            <a:prstGeom prst="rect">
              <a:avLst/>
            </a:prstGeom>
            <a:solidFill>
              <a:srgbClr val="FFFF00">
                <a:alpha val="37254"/>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B</a:t>
              </a:r>
            </a:p>
          </p:txBody>
        </p:sp>
        <p:sp>
          <p:nvSpPr>
            <p:cNvPr id="24589" name="Rectangle 23"/>
            <p:cNvSpPr>
              <a:spLocks noChangeArrowheads="1"/>
            </p:cNvSpPr>
            <p:nvPr/>
          </p:nvSpPr>
          <p:spPr bwMode="auto">
            <a:xfrm>
              <a:off x="3981326" y="3742928"/>
              <a:ext cx="435196" cy="457200"/>
            </a:xfrm>
            <a:prstGeom prst="rect">
              <a:avLst/>
            </a:prstGeom>
            <a:solidFill>
              <a:srgbClr val="66FFFF">
                <a:alpha val="38039"/>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C</a:t>
              </a:r>
            </a:p>
          </p:txBody>
        </p:sp>
        <p:sp>
          <p:nvSpPr>
            <p:cNvPr id="24590" name="Rectangle 24"/>
            <p:cNvSpPr>
              <a:spLocks noChangeArrowheads="1"/>
            </p:cNvSpPr>
            <p:nvPr/>
          </p:nvSpPr>
          <p:spPr bwMode="auto">
            <a:xfrm>
              <a:off x="5493494" y="3795886"/>
              <a:ext cx="435196" cy="457200"/>
            </a:xfrm>
            <a:prstGeom prst="rect">
              <a:avLst/>
            </a:prstGeom>
            <a:solidFill>
              <a:srgbClr val="0099FF">
                <a:alpha val="37646"/>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D</a:t>
              </a:r>
            </a:p>
          </p:txBody>
        </p:sp>
        <p:grpSp>
          <p:nvGrpSpPr>
            <p:cNvPr id="24591" name="Group 36"/>
            <p:cNvGrpSpPr>
              <a:grpSpLocks/>
            </p:cNvGrpSpPr>
            <p:nvPr/>
          </p:nvGrpSpPr>
          <p:grpSpPr bwMode="auto">
            <a:xfrm>
              <a:off x="969684" y="7017651"/>
              <a:ext cx="4595818" cy="2055144"/>
              <a:chOff x="969684" y="7017651"/>
              <a:chExt cx="4595818" cy="2055144"/>
            </a:xfrm>
          </p:grpSpPr>
          <p:grpSp>
            <p:nvGrpSpPr>
              <p:cNvPr id="24592" name="Group 34"/>
              <p:cNvGrpSpPr>
                <a:grpSpLocks/>
              </p:cNvGrpSpPr>
              <p:nvPr/>
            </p:nvGrpSpPr>
            <p:grpSpPr bwMode="auto">
              <a:xfrm>
                <a:off x="969684" y="7017651"/>
                <a:ext cx="4595818" cy="666667"/>
                <a:chOff x="969684" y="7017651"/>
                <a:chExt cx="4595818" cy="666667"/>
              </a:xfrm>
            </p:grpSpPr>
            <p:pic>
              <p:nvPicPr>
                <p:cNvPr id="24596" name="Picture 29"/>
                <p:cNvPicPr>
                  <a:picLocks noChangeAspect="1"/>
                </p:cNvPicPr>
                <p:nvPr/>
              </p:nvPicPr>
              <p:blipFill>
                <a:blip r:embed="rId3"/>
                <a:srcRect/>
                <a:stretch>
                  <a:fillRect/>
                </a:stretch>
              </p:blipFill>
              <p:spPr bwMode="auto">
                <a:xfrm>
                  <a:off x="969684" y="7017651"/>
                  <a:ext cx="4595818" cy="666667"/>
                </a:xfrm>
                <a:prstGeom prst="rect">
                  <a:avLst/>
                </a:prstGeom>
                <a:noFill/>
                <a:ln w="9525">
                  <a:noFill/>
                  <a:miter lim="800000"/>
                  <a:headEnd/>
                  <a:tailEnd/>
                </a:ln>
              </p:spPr>
            </p:pic>
            <p:sp>
              <p:nvSpPr>
                <p:cNvPr id="24597" name="TextBox 31"/>
                <p:cNvSpPr txBox="1">
                  <a:spLocks noChangeArrowheads="1"/>
                </p:cNvSpPr>
                <p:nvPr/>
              </p:nvSpPr>
              <p:spPr bwMode="auto">
                <a:xfrm>
                  <a:off x="1006390" y="7232525"/>
                  <a:ext cx="1750800" cy="307777"/>
                </a:xfrm>
                <a:prstGeom prst="rect">
                  <a:avLst/>
                </a:prstGeom>
                <a:noFill/>
                <a:ln w="9525">
                  <a:noFill/>
                  <a:miter lim="800000"/>
                  <a:headEnd/>
                  <a:tailEnd/>
                </a:ln>
              </p:spPr>
              <p:txBody>
                <a:bodyPr wrap="none" lIns="64301" tIns="32150" rIns="64301" bIns="32150">
                  <a:spAutoFit/>
                </a:bodyPr>
                <a:lstStyle/>
                <a:p>
                  <a:pPr algn="ctr" defTabSz="642938" eaLnBrk="0" hangingPunct="0"/>
                  <a:r>
                    <a:rPr lang="en-US" sz="1000">
                      <a:solidFill>
                        <a:schemeClr val="bg1"/>
                      </a:solidFill>
                      <a:latin typeface="Times New Roman" pitchFamily="18" charset="0"/>
                    </a:rPr>
                    <a:t>pcg_chrongear_linear</a:t>
                  </a:r>
                </a:p>
              </p:txBody>
            </p:sp>
            <p:sp>
              <p:nvSpPr>
                <p:cNvPr id="24598" name="TextBox 32"/>
                <p:cNvSpPr txBox="1">
                  <a:spLocks noChangeArrowheads="1"/>
                </p:cNvSpPr>
                <p:nvPr/>
              </p:nvSpPr>
              <p:spPr bwMode="auto">
                <a:xfrm>
                  <a:off x="3923454" y="7232525"/>
                  <a:ext cx="704040" cy="307777"/>
                </a:xfrm>
                <a:prstGeom prst="rect">
                  <a:avLst/>
                </a:prstGeom>
                <a:noFill/>
                <a:ln w="9525">
                  <a:noFill/>
                  <a:miter lim="800000"/>
                  <a:headEnd/>
                  <a:tailEnd/>
                </a:ln>
              </p:spPr>
              <p:txBody>
                <a:bodyPr wrap="none" lIns="64301" tIns="32150" rIns="64301" bIns="32150">
                  <a:spAutoFit/>
                </a:bodyPr>
                <a:lstStyle/>
                <a:p>
                  <a:pPr algn="ctr" defTabSz="642938" eaLnBrk="0" hangingPunct="0"/>
                  <a:r>
                    <a:rPr lang="en-US" sz="1000">
                      <a:solidFill>
                        <a:schemeClr val="bg1"/>
                      </a:solidFill>
                      <a:latin typeface="Times New Roman" pitchFamily="18" charset="0"/>
                    </a:rPr>
                    <a:t>matvec</a:t>
                  </a:r>
                </a:p>
              </p:txBody>
            </p:sp>
          </p:grpSp>
          <p:grpSp>
            <p:nvGrpSpPr>
              <p:cNvPr id="24593" name="Group 35"/>
              <p:cNvGrpSpPr>
                <a:grpSpLocks/>
              </p:cNvGrpSpPr>
              <p:nvPr/>
            </p:nvGrpSpPr>
            <p:grpSpPr bwMode="auto">
              <a:xfrm>
                <a:off x="969684" y="7906136"/>
                <a:ext cx="4595818" cy="1166659"/>
                <a:chOff x="969684" y="7906136"/>
                <a:chExt cx="4595818" cy="1166659"/>
              </a:xfrm>
            </p:grpSpPr>
            <p:pic>
              <p:nvPicPr>
                <p:cNvPr id="24594" name="Picture 30"/>
                <p:cNvPicPr>
                  <a:picLocks noChangeAspect="1"/>
                </p:cNvPicPr>
                <p:nvPr/>
              </p:nvPicPr>
              <p:blipFill>
                <a:blip r:embed="rId4"/>
                <a:srcRect/>
                <a:stretch>
                  <a:fillRect/>
                </a:stretch>
              </p:blipFill>
              <p:spPr bwMode="auto">
                <a:xfrm>
                  <a:off x="969684" y="7906136"/>
                  <a:ext cx="4595818" cy="714286"/>
                </a:xfrm>
                <a:prstGeom prst="rect">
                  <a:avLst/>
                </a:prstGeom>
                <a:noFill/>
                <a:ln w="9525">
                  <a:noFill/>
                  <a:miter lim="800000"/>
                  <a:headEnd/>
                  <a:tailEnd/>
                </a:ln>
              </p:spPr>
            </p:pic>
            <p:sp>
              <p:nvSpPr>
                <p:cNvPr id="24595" name="TextBox 33"/>
                <p:cNvSpPr txBox="1">
                  <a:spLocks noChangeArrowheads="1"/>
                </p:cNvSpPr>
                <p:nvPr/>
              </p:nvSpPr>
              <p:spPr bwMode="auto">
                <a:xfrm>
                  <a:off x="2574832" y="8734241"/>
                  <a:ext cx="1241045" cy="338554"/>
                </a:xfrm>
                <a:prstGeom prst="rect">
                  <a:avLst/>
                </a:prstGeom>
                <a:noFill/>
                <a:ln w="9525">
                  <a:noFill/>
                  <a:miter lim="800000"/>
                  <a:headEnd/>
                  <a:tailEnd/>
                </a:ln>
              </p:spPr>
              <p:txBody>
                <a:bodyPr wrap="none" lIns="64301" tIns="32150" rIns="64301" bIns="32150">
                  <a:spAutoFit/>
                </a:bodyPr>
                <a:lstStyle/>
                <a:p>
                  <a:pPr algn="ctr" defTabSz="642938" eaLnBrk="0" hangingPunct="0"/>
                  <a:r>
                    <a:rPr lang="en-US" sz="1100">
                      <a:latin typeface="Times New Roman" pitchFamily="18" charset="0"/>
                    </a:rPr>
                    <a:t>Line number</a:t>
                  </a:r>
                </a:p>
              </p:txBody>
            </p:sp>
          </p:grpSp>
        </p:grpSp>
      </p:grpSp>
      <p:sp>
        <p:nvSpPr>
          <p:cNvPr id="24582" name="Rectangle 12"/>
          <p:cNvSpPr>
            <a:spLocks noChangeArrowheads="1"/>
          </p:cNvSpPr>
          <p:nvPr/>
        </p:nvSpPr>
        <p:spPr bwMode="auto">
          <a:xfrm>
            <a:off x="4168811" y="6224588"/>
            <a:ext cx="4940264" cy="566309"/>
          </a:xfrm>
          <a:prstGeom prst="rect">
            <a:avLst/>
          </a:prstGeom>
          <a:noFill/>
          <a:ln w="9525">
            <a:noFill/>
            <a:miter lim="800000"/>
            <a:headEnd/>
            <a:tailEnd/>
          </a:ln>
        </p:spPr>
        <p:txBody>
          <a:bodyPr wrap="square">
            <a:spAutoFit/>
          </a:bodyPr>
          <a:lstStyle/>
          <a:p>
            <a:pPr algn="r">
              <a:spcBef>
                <a:spcPct val="20000"/>
              </a:spcBef>
            </a:pPr>
            <a:r>
              <a:rPr lang="en-GB" sz="1400" i="1" dirty="0">
                <a:solidFill>
                  <a:srgbClr val="004990"/>
                </a:solidFill>
              </a:rPr>
              <a:t>Framework for a Productive Performance Optimization </a:t>
            </a:r>
            <a:endParaRPr lang="en-GB" sz="1400" i="1" dirty="0" smtClean="0">
              <a:solidFill>
                <a:srgbClr val="004990"/>
              </a:solidFill>
            </a:endParaRPr>
          </a:p>
          <a:p>
            <a:pPr algn="r">
              <a:spcBef>
                <a:spcPct val="20000"/>
              </a:spcBef>
            </a:pPr>
            <a:r>
              <a:rPr lang="en-GB" sz="1400" i="1" dirty="0" smtClean="0">
                <a:solidFill>
                  <a:srgbClr val="004990"/>
                </a:solidFill>
              </a:rPr>
              <a:t>(</a:t>
            </a:r>
            <a:r>
              <a:rPr lang="en-US" sz="1400" i="1" dirty="0" smtClean="0">
                <a:solidFill>
                  <a:srgbClr val="004990"/>
                </a:solidFill>
              </a:rPr>
              <a:t>PARCO Journal 2013)</a:t>
            </a:r>
            <a:endParaRPr lang="en-GB" sz="1400" i="1" dirty="0">
              <a:solidFill>
                <a:srgbClr val="004990"/>
              </a:solidFill>
            </a:endParaRPr>
          </a:p>
        </p:txBody>
      </p:sp>
    </p:spTree>
    <p:extLst>
      <p:ext uri="{BB962C8B-B14F-4D97-AF65-F5344CB8AC3E}">
        <p14:creationId xmlns:p14="http://schemas.microsoft.com/office/powerpoint/2010/main" val="32649939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idx="4294967295"/>
          </p:nvPr>
        </p:nvSpPr>
        <p:spPr/>
        <p:txBody>
          <a:bodyPr lIns="64301" tIns="32150" rIns="64301" bIns="32150" anchor="ctr"/>
          <a:lstStyle/>
          <a:p>
            <a:pPr eaLnBrk="1" hangingPunct="1"/>
            <a:r>
              <a:rPr lang="en-US" smtClean="0"/>
              <a:t>Example 2: CG-POP</a:t>
            </a:r>
          </a:p>
        </p:txBody>
      </p:sp>
      <p:sp>
        <p:nvSpPr>
          <p:cNvPr id="25602" name="Rectangle 8"/>
          <p:cNvSpPr>
            <a:spLocks noChangeArrowheads="1"/>
          </p:cNvSpPr>
          <p:nvPr/>
        </p:nvSpPr>
        <p:spPr bwMode="auto">
          <a:xfrm>
            <a:off x="4779963" y="1149350"/>
            <a:ext cx="3494087" cy="5064125"/>
          </a:xfrm>
          <a:prstGeom prst="rect">
            <a:avLst/>
          </a:prstGeom>
          <a:solidFill>
            <a:schemeClr val="bg1"/>
          </a:solidFill>
          <a:ln w="9525" algn="ctr">
            <a:solidFill>
              <a:schemeClr val="tx1"/>
            </a:solidFill>
            <a:round/>
            <a:headEnd/>
            <a:tailEnd/>
          </a:ln>
        </p:spPr>
        <p:txBody>
          <a:bodyPr lIns="64301" tIns="32150" rIns="64301" bIns="32150"/>
          <a:lstStyle/>
          <a:p>
            <a:pPr defTabSz="642938" eaLnBrk="0" hangingPunct="0"/>
            <a:r>
              <a:rPr lang="en-US" sz="1100" dirty="0">
                <a:latin typeface="Courier New" pitchFamily="49" charset="0"/>
                <a:cs typeface="Courier New" pitchFamily="49" charset="0"/>
              </a:rPr>
              <a:t>sumN1=c0</a:t>
            </a:r>
          </a:p>
          <a:p>
            <a:pPr defTabSz="642938" eaLnBrk="0" hangingPunct="0"/>
            <a:r>
              <a:rPr lang="en-US" sz="1100" dirty="0">
                <a:latin typeface="Courier New" pitchFamily="49" charset="0"/>
                <a:cs typeface="Courier New" pitchFamily="49" charset="0"/>
              </a:rPr>
              <a:t>sumN3=c0</a:t>
            </a:r>
          </a:p>
          <a:p>
            <a:pPr defTabSz="642938" eaLnBrk="0" hangingPunct="0"/>
            <a:r>
              <a:rPr lang="en-US" sz="1100" dirty="0">
                <a:latin typeface="Courier New" pitchFamily="49" charset="0"/>
                <a:cs typeface="Courier New" pitchFamily="49" charset="0"/>
              </a:rPr>
              <a:t>do </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=1,nActive</a:t>
            </a:r>
          </a:p>
          <a:p>
            <a:pPr defTabSz="642938" eaLnBrk="0" hangingPunct="0"/>
            <a:r>
              <a:rPr lang="en-US" sz="1100" dirty="0">
                <a:latin typeface="Courier New" pitchFamily="49" charset="0"/>
                <a:cs typeface="Courier New" pitchFamily="49" charset="0"/>
              </a:rPr>
              <a:t>  Z(</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 Minv2(</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)*R(</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a:t>
            </a:r>
          </a:p>
          <a:p>
            <a:pPr defTabSz="642938" eaLnBrk="0" hangingPunct="0"/>
            <a:r>
              <a:rPr lang="en-US" sz="1100" dirty="0">
                <a:latin typeface="Courier New" pitchFamily="49" charset="0"/>
                <a:cs typeface="Courier New" pitchFamily="49" charset="0"/>
              </a:rPr>
              <a:t>  sumN1 = sumN1 + R(</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)*Z(</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a:t>
            </a:r>
          </a:p>
          <a:p>
            <a:pPr defTabSz="642938" eaLnBrk="0" hangingPunct="0"/>
            <a:r>
              <a:rPr lang="en-US" sz="1100" dirty="0">
                <a:latin typeface="Courier New" pitchFamily="49" charset="0"/>
                <a:cs typeface="Courier New" pitchFamily="49" charset="0"/>
              </a:rPr>
              <a:t>  sumN3 = sumN3 + R(</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)*R(</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a:t>
            </a:r>
          </a:p>
          <a:p>
            <a:pPr defTabSz="642938" eaLnBrk="0" hangingPunct="0"/>
            <a:r>
              <a:rPr lang="en-US" sz="1100" dirty="0" err="1">
                <a:latin typeface="Courier New" pitchFamily="49" charset="0"/>
                <a:cs typeface="Courier New" pitchFamily="49" charset="0"/>
              </a:rPr>
              <a:t>enddo</a:t>
            </a:r>
            <a:endParaRPr lang="en-US" sz="1100" dirty="0">
              <a:latin typeface="Courier New" pitchFamily="49" charset="0"/>
              <a:cs typeface="Courier New" pitchFamily="49" charset="0"/>
            </a:endParaRPr>
          </a:p>
          <a:p>
            <a:pPr defTabSz="642938" eaLnBrk="0" hangingPunct="0"/>
            <a:r>
              <a:rPr lang="en-US" sz="1100" dirty="0">
                <a:latin typeface="Courier New" pitchFamily="49" charset="0"/>
                <a:cs typeface="Courier New" pitchFamily="49" charset="0"/>
              </a:rPr>
              <a:t>do </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iptrHalo,n</a:t>
            </a:r>
            <a:endParaRPr lang="en-US" sz="1100" dirty="0">
              <a:latin typeface="Courier New" pitchFamily="49" charset="0"/>
              <a:cs typeface="Courier New" pitchFamily="49" charset="0"/>
            </a:endParaRPr>
          </a:p>
          <a:p>
            <a:pPr defTabSz="642938" eaLnBrk="0" hangingPunct="0"/>
            <a:r>
              <a:rPr lang="en-US" sz="1100" dirty="0">
                <a:latin typeface="Courier New" pitchFamily="49" charset="0"/>
                <a:cs typeface="Courier New" pitchFamily="49" charset="0"/>
              </a:rPr>
              <a:t>  Z(</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 Minv2(</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)*R(</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a:t>
            </a:r>
          </a:p>
          <a:p>
            <a:pPr defTabSz="642938" eaLnBrk="0" hangingPunct="0"/>
            <a:r>
              <a:rPr lang="en-US" sz="1100" dirty="0" err="1">
                <a:latin typeface="Courier New" pitchFamily="49" charset="0"/>
                <a:cs typeface="Courier New" pitchFamily="49" charset="0"/>
              </a:rPr>
              <a:t>enddo</a:t>
            </a:r>
            <a:endParaRPr lang="en-US" sz="1100" dirty="0">
              <a:latin typeface="Courier New" pitchFamily="49" charset="0"/>
              <a:cs typeface="Courier New" pitchFamily="49" charset="0"/>
            </a:endParaRPr>
          </a:p>
          <a:p>
            <a:pPr defTabSz="642938" eaLnBrk="0" hangingPunct="0"/>
            <a:r>
              <a:rPr lang="en-US" sz="1100" dirty="0" err="1">
                <a:latin typeface="Courier New" pitchFamily="49" charset="0"/>
                <a:cs typeface="Courier New" pitchFamily="49" charset="0"/>
              </a:rPr>
              <a:t>iter_loop</a:t>
            </a:r>
            <a:r>
              <a:rPr lang="en-US" sz="1100" dirty="0">
                <a:latin typeface="Courier New" pitchFamily="49" charset="0"/>
                <a:cs typeface="Courier New" pitchFamily="49" charset="0"/>
              </a:rPr>
              <a:t>: do m = 1, </a:t>
            </a:r>
            <a:r>
              <a:rPr lang="en-US" sz="1100" dirty="0" err="1">
                <a:latin typeface="Courier New" pitchFamily="49" charset="0"/>
                <a:cs typeface="Courier New" pitchFamily="49" charset="0"/>
              </a:rPr>
              <a:t>solv_max_iters</a:t>
            </a:r>
            <a:endParaRPr lang="en-US" sz="1100" dirty="0">
              <a:latin typeface="Courier New" pitchFamily="49" charset="0"/>
              <a:cs typeface="Courier New" pitchFamily="49" charset="0"/>
            </a:endParaRPr>
          </a:p>
          <a:p>
            <a:pPr defTabSz="642938" eaLnBrk="0" hangingPunct="0"/>
            <a:r>
              <a:rPr lang="en-US" sz="1100" dirty="0">
                <a:latin typeface="Courier New" pitchFamily="49" charset="0"/>
                <a:cs typeface="Courier New" pitchFamily="49" charset="0"/>
              </a:rPr>
              <a:t>  sumN2=c0</a:t>
            </a:r>
          </a:p>
          <a:p>
            <a:pPr defTabSz="642938" eaLnBrk="0" hangingPunct="0"/>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call </a:t>
            </a:r>
            <a:r>
              <a:rPr lang="en-US" sz="1100" dirty="0" err="1" smtClean="0">
                <a:latin typeface="Courier New" pitchFamily="49" charset="0"/>
                <a:cs typeface="Courier New" pitchFamily="49" charset="0"/>
              </a:rPr>
              <a:t>matvec_r</a:t>
            </a:r>
            <a:r>
              <a:rPr lang="en-US" sz="1100" dirty="0" smtClean="0">
                <a:latin typeface="Courier New" pitchFamily="49" charset="0"/>
                <a:cs typeface="Courier New" pitchFamily="49" charset="0"/>
              </a:rPr>
              <a:t>(n,A,AZ,Z,nActive,sumN2</a:t>
            </a:r>
            <a:r>
              <a:rPr lang="en-US" sz="1100" dirty="0">
                <a:latin typeface="Courier New" pitchFamily="49" charset="0"/>
                <a:cs typeface="Courier New" pitchFamily="49" charset="0"/>
              </a:rPr>
              <a:t>)</a:t>
            </a:r>
          </a:p>
          <a:p>
            <a:pPr defTabSz="642938" eaLnBrk="0" hangingPunct="0"/>
            <a:r>
              <a:rPr lang="en-US" sz="1100" dirty="0">
                <a:latin typeface="Courier New" pitchFamily="49" charset="0"/>
                <a:cs typeface="Courier New" pitchFamily="49" charset="0"/>
              </a:rPr>
              <a:t>  call </a:t>
            </a:r>
            <a:r>
              <a:rPr lang="en-US" sz="1100" dirty="0" err="1">
                <a:latin typeface="Courier New" pitchFamily="49" charset="0"/>
                <a:cs typeface="Courier New" pitchFamily="49" charset="0"/>
              </a:rPr>
              <a:t>update_halo</a:t>
            </a:r>
            <a:r>
              <a:rPr lang="en-US" sz="1100" dirty="0">
                <a:latin typeface="Courier New" pitchFamily="49" charset="0"/>
                <a:cs typeface="Courier New" pitchFamily="49" charset="0"/>
              </a:rPr>
              <a:t>(AZ)</a:t>
            </a:r>
          </a:p>
          <a:p>
            <a:pPr defTabSz="642938" eaLnBrk="0" hangingPunct="0"/>
            <a:r>
              <a:rPr lang="en-US" sz="1100" dirty="0">
                <a:latin typeface="Courier New" pitchFamily="49" charset="0"/>
                <a:cs typeface="Courier New" pitchFamily="49" charset="0"/>
              </a:rPr>
              <a:t>  ...</a:t>
            </a:r>
          </a:p>
          <a:p>
            <a:pPr defTabSz="642938" eaLnBrk="0" hangingPunct="0"/>
            <a:r>
              <a:rPr lang="en-US" sz="1100" dirty="0">
                <a:latin typeface="Courier New" pitchFamily="49" charset="0"/>
                <a:cs typeface="Courier New" pitchFamily="49" charset="0"/>
              </a:rPr>
              <a:t>  sumN1=c0</a:t>
            </a:r>
          </a:p>
          <a:p>
            <a:pPr defTabSz="642938" eaLnBrk="0" hangingPunct="0"/>
            <a:r>
              <a:rPr lang="en-US" sz="1100" dirty="0">
                <a:latin typeface="Courier New" pitchFamily="49" charset="0"/>
                <a:cs typeface="Courier New" pitchFamily="49" charset="0"/>
              </a:rPr>
              <a:t>  sumN3=c0</a:t>
            </a:r>
          </a:p>
          <a:p>
            <a:pPr defTabSz="642938" eaLnBrk="0" hangingPunct="0"/>
            <a:r>
              <a:rPr lang="en-US" sz="1100" dirty="0">
                <a:latin typeface="Courier New" pitchFamily="49" charset="0"/>
                <a:cs typeface="Courier New" pitchFamily="49" charset="0"/>
              </a:rPr>
              <a:t>  do </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=1,n</a:t>
            </a:r>
          </a:p>
          <a:p>
            <a:pPr defTabSz="642938" eaLnBrk="0" hangingPunct="0"/>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stmp</a:t>
            </a:r>
            <a:r>
              <a:rPr lang="en-US" sz="1100" dirty="0">
                <a:latin typeface="Courier New" pitchFamily="49" charset="0"/>
                <a:cs typeface="Courier New" pitchFamily="49" charset="0"/>
              </a:rPr>
              <a:t> = Z(</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 </a:t>
            </a:r>
            <a:r>
              <a:rPr lang="en-US" sz="1100" dirty="0" err="1">
                <a:latin typeface="Courier New" pitchFamily="49" charset="0"/>
                <a:cs typeface="Courier New" pitchFamily="49" charset="0"/>
              </a:rPr>
              <a:t>cg_beta</a:t>
            </a:r>
            <a:r>
              <a:rPr lang="en-US" sz="1100" dirty="0">
                <a:latin typeface="Courier New" pitchFamily="49" charset="0"/>
                <a:cs typeface="Courier New" pitchFamily="49" charset="0"/>
              </a:rPr>
              <a:t>*S(</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a:t>
            </a:r>
          </a:p>
          <a:p>
            <a:pPr defTabSz="642938" eaLnBrk="0" hangingPunct="0"/>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qtmp</a:t>
            </a:r>
            <a:r>
              <a:rPr lang="en-US" sz="1100" dirty="0">
                <a:latin typeface="Courier New" pitchFamily="49" charset="0"/>
                <a:cs typeface="Courier New" pitchFamily="49" charset="0"/>
              </a:rPr>
              <a:t> = AZ(</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 </a:t>
            </a:r>
            <a:r>
              <a:rPr lang="en-US" sz="1100" dirty="0" err="1">
                <a:latin typeface="Courier New" pitchFamily="49" charset="0"/>
                <a:cs typeface="Courier New" pitchFamily="49" charset="0"/>
              </a:rPr>
              <a:t>cg_beta</a:t>
            </a:r>
            <a:r>
              <a:rPr lang="en-US" sz="1100" dirty="0">
                <a:latin typeface="Courier New" pitchFamily="49" charset="0"/>
                <a:cs typeface="Courier New" pitchFamily="49" charset="0"/>
              </a:rPr>
              <a:t>*Q(</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a:t>
            </a:r>
          </a:p>
          <a:p>
            <a:pPr defTabSz="642938" eaLnBrk="0" hangingPunct="0"/>
            <a:r>
              <a:rPr lang="en-US" sz="1100" dirty="0">
                <a:latin typeface="Courier New" pitchFamily="49" charset="0"/>
                <a:cs typeface="Courier New" pitchFamily="49" charset="0"/>
              </a:rPr>
              <a:t>    X(</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 X(</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 </a:t>
            </a:r>
            <a:r>
              <a:rPr lang="en-US" sz="1100" dirty="0" err="1">
                <a:latin typeface="Courier New" pitchFamily="49" charset="0"/>
                <a:cs typeface="Courier New" pitchFamily="49" charset="0"/>
              </a:rPr>
              <a:t>cg_alpha</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stmp</a:t>
            </a:r>
            <a:endParaRPr lang="en-US" sz="1100" dirty="0">
              <a:latin typeface="Courier New" pitchFamily="49" charset="0"/>
              <a:cs typeface="Courier New" pitchFamily="49" charset="0"/>
            </a:endParaRPr>
          </a:p>
          <a:p>
            <a:pPr defTabSz="642938" eaLnBrk="0" hangingPunct="0"/>
            <a:r>
              <a:rPr lang="en-US" sz="1100" dirty="0">
                <a:latin typeface="Courier New" pitchFamily="49" charset="0"/>
                <a:cs typeface="Courier New" pitchFamily="49" charset="0"/>
              </a:rPr>
              <a:t>    R(</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 R(</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 </a:t>
            </a:r>
            <a:r>
              <a:rPr lang="en-US" sz="1100" dirty="0" err="1">
                <a:latin typeface="Courier New" pitchFamily="49" charset="0"/>
                <a:cs typeface="Courier New" pitchFamily="49" charset="0"/>
              </a:rPr>
              <a:t>cg_alpha</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qtmp</a:t>
            </a:r>
            <a:endParaRPr lang="en-US" sz="1100" dirty="0">
              <a:latin typeface="Courier New" pitchFamily="49" charset="0"/>
              <a:cs typeface="Courier New" pitchFamily="49" charset="0"/>
            </a:endParaRPr>
          </a:p>
          <a:p>
            <a:pPr defTabSz="642938" eaLnBrk="0" hangingPunct="0"/>
            <a:r>
              <a:rPr lang="en-US" sz="1100" dirty="0">
                <a:latin typeface="Courier New" pitchFamily="49" charset="0"/>
                <a:cs typeface="Courier New" pitchFamily="49" charset="0"/>
              </a:rPr>
              <a:t>    S(</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 </a:t>
            </a:r>
            <a:r>
              <a:rPr lang="en-US" sz="1100" dirty="0" err="1">
                <a:latin typeface="Courier New" pitchFamily="49" charset="0"/>
                <a:cs typeface="Courier New" pitchFamily="49" charset="0"/>
              </a:rPr>
              <a:t>stmp</a:t>
            </a:r>
            <a:endParaRPr lang="en-US" sz="1100" dirty="0">
              <a:latin typeface="Courier New" pitchFamily="49" charset="0"/>
              <a:cs typeface="Courier New" pitchFamily="49" charset="0"/>
            </a:endParaRPr>
          </a:p>
          <a:p>
            <a:pPr defTabSz="642938" eaLnBrk="0" hangingPunct="0"/>
            <a:r>
              <a:rPr lang="en-US" sz="1100" dirty="0">
                <a:latin typeface="Courier New" pitchFamily="49" charset="0"/>
                <a:cs typeface="Courier New" pitchFamily="49" charset="0"/>
              </a:rPr>
              <a:t>    Q(</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 </a:t>
            </a:r>
            <a:r>
              <a:rPr lang="en-US" sz="1100" dirty="0" err="1">
                <a:latin typeface="Courier New" pitchFamily="49" charset="0"/>
                <a:cs typeface="Courier New" pitchFamily="49" charset="0"/>
              </a:rPr>
              <a:t>qtmp</a:t>
            </a:r>
            <a:endParaRPr lang="en-US" sz="1100" dirty="0">
              <a:latin typeface="Courier New" pitchFamily="49" charset="0"/>
              <a:cs typeface="Courier New" pitchFamily="49" charset="0"/>
            </a:endParaRPr>
          </a:p>
          <a:p>
            <a:pPr defTabSz="642938" eaLnBrk="0" hangingPunct="0"/>
            <a:r>
              <a:rPr lang="en-US" sz="1100" dirty="0">
                <a:latin typeface="Courier New" pitchFamily="49" charset="0"/>
                <a:cs typeface="Courier New" pitchFamily="49" charset="0"/>
              </a:rPr>
              <a:t>    Z(</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 Minv2(</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)*R(</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a:t>
            </a:r>
          </a:p>
          <a:p>
            <a:pPr defTabSz="642938" eaLnBrk="0" hangingPunct="0"/>
            <a:r>
              <a:rPr lang="en-US" sz="1100" dirty="0">
                <a:latin typeface="Courier New" pitchFamily="49" charset="0"/>
                <a:cs typeface="Courier New" pitchFamily="49" charset="0"/>
              </a:rPr>
              <a:t>    if (</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&lt;= </a:t>
            </a:r>
            <a:r>
              <a:rPr lang="en-US" sz="1100" dirty="0" err="1">
                <a:latin typeface="Courier New" pitchFamily="49" charset="0"/>
                <a:cs typeface="Courier New" pitchFamily="49" charset="0"/>
              </a:rPr>
              <a:t>nActive</a:t>
            </a:r>
            <a:r>
              <a:rPr lang="en-US" sz="1100" dirty="0">
                <a:latin typeface="Courier New" pitchFamily="49" charset="0"/>
                <a:cs typeface="Courier New" pitchFamily="49" charset="0"/>
              </a:rPr>
              <a:t>) then}</a:t>
            </a:r>
          </a:p>
          <a:p>
            <a:pPr defTabSz="642938" eaLnBrk="0" hangingPunct="0"/>
            <a:r>
              <a:rPr lang="en-US" sz="1100" dirty="0">
                <a:latin typeface="Courier New" pitchFamily="49" charset="0"/>
                <a:cs typeface="Courier New" pitchFamily="49" charset="0"/>
              </a:rPr>
              <a:t>      sumN1 = sumN1 + R(</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)*Z(</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a:t>
            </a:r>
          </a:p>
          <a:p>
            <a:pPr defTabSz="642938" eaLnBrk="0" hangingPunct="0"/>
            <a:r>
              <a:rPr lang="en-US" sz="1100" dirty="0">
                <a:latin typeface="Courier New" pitchFamily="49" charset="0"/>
                <a:cs typeface="Courier New" pitchFamily="49" charset="0"/>
              </a:rPr>
              <a:t>      sumN3 = sumN3 + R(</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)*R(</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a:t>
            </a:r>
          </a:p>
          <a:p>
            <a:pPr defTabSz="642938" eaLnBrk="0" hangingPunct="0"/>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endif</a:t>
            </a:r>
            <a:endParaRPr lang="en-US" sz="1100" dirty="0">
              <a:latin typeface="Courier New" pitchFamily="49" charset="0"/>
              <a:cs typeface="Courier New" pitchFamily="49" charset="0"/>
            </a:endParaRPr>
          </a:p>
          <a:p>
            <a:pPr defTabSz="642938" eaLnBrk="0" hangingPunct="0"/>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enddo</a:t>
            </a:r>
            <a:endParaRPr lang="en-US" sz="1100" dirty="0">
              <a:latin typeface="Courier New" pitchFamily="49" charset="0"/>
              <a:cs typeface="Courier New" pitchFamily="49" charset="0"/>
            </a:endParaRPr>
          </a:p>
          <a:p>
            <a:pPr defTabSz="642938" eaLnBrk="0" hangingPunct="0"/>
            <a:r>
              <a:rPr lang="en-US" sz="1100" dirty="0">
                <a:latin typeface="Courier New" pitchFamily="49" charset="0"/>
                <a:cs typeface="Courier New" pitchFamily="49" charset="0"/>
              </a:rPr>
              <a:t>end do </a:t>
            </a:r>
            <a:r>
              <a:rPr lang="en-US" sz="1100" dirty="0" err="1">
                <a:latin typeface="Courier New" pitchFamily="49" charset="0"/>
                <a:cs typeface="Courier New" pitchFamily="49" charset="0"/>
              </a:rPr>
              <a:t>iter_loop</a:t>
            </a:r>
            <a:endParaRPr lang="en-US" sz="1100" dirty="0">
              <a:latin typeface="Courier New" pitchFamily="49" charset="0"/>
              <a:cs typeface="Courier New" pitchFamily="49" charset="0"/>
            </a:endParaRPr>
          </a:p>
        </p:txBody>
      </p:sp>
      <p:sp>
        <p:nvSpPr>
          <p:cNvPr id="25603" name="Rectangle 10"/>
          <p:cNvSpPr>
            <a:spLocks noChangeArrowheads="1"/>
          </p:cNvSpPr>
          <p:nvPr/>
        </p:nvSpPr>
        <p:spPr bwMode="auto">
          <a:xfrm>
            <a:off x="982663" y="1352550"/>
            <a:ext cx="2987675" cy="4583113"/>
          </a:xfrm>
          <a:prstGeom prst="rect">
            <a:avLst/>
          </a:prstGeom>
          <a:solidFill>
            <a:schemeClr val="bg1"/>
          </a:solidFill>
          <a:ln w="9525" algn="ctr">
            <a:solidFill>
              <a:schemeClr val="tx1"/>
            </a:solidFill>
            <a:round/>
            <a:headEnd/>
            <a:tailEnd/>
          </a:ln>
        </p:spPr>
        <p:txBody>
          <a:bodyPr lIns="64301" tIns="32150" rIns="64301" bIns="32150"/>
          <a:lstStyle/>
          <a:p>
            <a:pPr defTabSz="642938" eaLnBrk="0" hangingPunct="0"/>
            <a:r>
              <a:rPr lang="en-US" sz="1100">
                <a:latin typeface="Courier New" pitchFamily="49" charset="0"/>
                <a:cs typeface="Courier New" pitchFamily="49" charset="0"/>
              </a:rPr>
              <a:t>iter_loop: do m = 1, solv_max_iters</a:t>
            </a:r>
          </a:p>
          <a:p>
            <a:pPr defTabSz="642938" eaLnBrk="0" hangingPunct="0"/>
            <a:r>
              <a:rPr lang="en-US" sz="1100">
                <a:latin typeface="Courier New" pitchFamily="49" charset="0"/>
                <a:cs typeface="Courier New" pitchFamily="49" charset="0"/>
              </a:rPr>
              <a:t>  sumN1=c0</a:t>
            </a:r>
          </a:p>
          <a:p>
            <a:pPr defTabSz="642938" eaLnBrk="0" hangingPunct="0"/>
            <a:r>
              <a:rPr lang="en-US" sz="1100">
                <a:latin typeface="Courier New" pitchFamily="49" charset="0"/>
                <a:cs typeface="Courier New" pitchFamily="49" charset="0"/>
              </a:rPr>
              <a:t>  sumN3=c0</a:t>
            </a:r>
          </a:p>
          <a:p>
            <a:pPr defTabSz="642938" eaLnBrk="0" hangingPunct="0"/>
            <a:r>
              <a:rPr lang="en-US" sz="1100">
                <a:latin typeface="Courier New" pitchFamily="49" charset="0"/>
                <a:cs typeface="Courier New" pitchFamily="49" charset="0"/>
              </a:rPr>
              <a:t>  do i=1,nActive</a:t>
            </a:r>
          </a:p>
          <a:p>
            <a:pPr defTabSz="642938" eaLnBrk="0" hangingPunct="0"/>
            <a:r>
              <a:rPr lang="en-US" sz="1100">
                <a:latin typeface="Courier New" pitchFamily="49" charset="0"/>
                <a:cs typeface="Courier New" pitchFamily="49" charset="0"/>
              </a:rPr>
              <a:t>    Z(i) = Minv2(i)*R(i)</a:t>
            </a:r>
          </a:p>
          <a:p>
            <a:pPr defTabSz="642938" eaLnBrk="0" hangingPunct="0"/>
            <a:r>
              <a:rPr lang="en-US" sz="1100">
                <a:latin typeface="Courier New" pitchFamily="49" charset="0"/>
                <a:cs typeface="Courier New" pitchFamily="49" charset="0"/>
              </a:rPr>
              <a:t>    sumN1 = sumN1 + R(i)*Z(i)</a:t>
            </a:r>
          </a:p>
          <a:p>
            <a:pPr defTabSz="642938" eaLnBrk="0" hangingPunct="0"/>
            <a:r>
              <a:rPr lang="en-US" sz="1100">
                <a:latin typeface="Courier New" pitchFamily="49" charset="0"/>
                <a:cs typeface="Courier New" pitchFamily="49" charset="0"/>
              </a:rPr>
              <a:t>    sumN3 = sumN3 + R(i)*R(i)</a:t>
            </a:r>
          </a:p>
          <a:p>
            <a:pPr defTabSz="642938" eaLnBrk="0" hangingPunct="0"/>
            <a:r>
              <a:rPr lang="en-US" sz="1100">
                <a:latin typeface="Courier New" pitchFamily="49" charset="0"/>
                <a:cs typeface="Courier New" pitchFamily="49" charset="0"/>
              </a:rPr>
              <a:t>  enddo</a:t>
            </a:r>
          </a:p>
          <a:p>
            <a:pPr defTabSz="642938" eaLnBrk="0" hangingPunct="0"/>
            <a:r>
              <a:rPr lang="en-US" sz="1100">
                <a:latin typeface="Courier New" pitchFamily="49" charset="0"/>
                <a:cs typeface="Courier New" pitchFamily="49" charset="0"/>
              </a:rPr>
              <a:t>  do i=iptrHalo,n</a:t>
            </a:r>
          </a:p>
          <a:p>
            <a:pPr defTabSz="642938" eaLnBrk="0" hangingPunct="0"/>
            <a:r>
              <a:rPr lang="en-US" sz="1100">
                <a:latin typeface="Courier New" pitchFamily="49" charset="0"/>
                <a:cs typeface="Courier New" pitchFamily="49" charset="0"/>
              </a:rPr>
              <a:t>    Z(i) = Minv2(i)*R(i)</a:t>
            </a:r>
          </a:p>
          <a:p>
            <a:pPr defTabSz="642938" eaLnBrk="0" hangingPunct="0"/>
            <a:r>
              <a:rPr lang="en-US" sz="1100">
                <a:latin typeface="Courier New" pitchFamily="49" charset="0"/>
                <a:cs typeface="Courier New" pitchFamily="49" charset="0"/>
              </a:rPr>
              <a:t>  enddo</a:t>
            </a:r>
          </a:p>
          <a:p>
            <a:pPr defTabSz="642938" eaLnBrk="0" hangingPunct="0"/>
            <a:r>
              <a:rPr lang="en-US" sz="1100">
                <a:latin typeface="Courier New" pitchFamily="49" charset="0"/>
                <a:cs typeface="Courier New" pitchFamily="49" charset="0"/>
              </a:rPr>
              <a:t>  call matvec(n,A,AZ,Z)</a:t>
            </a:r>
          </a:p>
          <a:p>
            <a:pPr defTabSz="642938" eaLnBrk="0" hangingPunct="0"/>
            <a:r>
              <a:rPr lang="en-US" sz="1100">
                <a:latin typeface="Courier New" pitchFamily="49" charset="0"/>
                <a:cs typeface="Courier New" pitchFamily="49" charset="0"/>
              </a:rPr>
              <a:t>  sumN2=c0</a:t>
            </a:r>
          </a:p>
          <a:p>
            <a:pPr defTabSz="642938" eaLnBrk="0" hangingPunct="0"/>
            <a:r>
              <a:rPr lang="en-US" sz="1100">
                <a:latin typeface="Courier New" pitchFamily="49" charset="0"/>
                <a:cs typeface="Courier New" pitchFamily="49" charset="0"/>
              </a:rPr>
              <a:t>  do i=1,nActive</a:t>
            </a:r>
          </a:p>
          <a:p>
            <a:pPr defTabSz="642938" eaLnBrk="0" hangingPunct="0"/>
            <a:r>
              <a:rPr lang="en-US" sz="1100">
                <a:latin typeface="Courier New" pitchFamily="49" charset="0"/>
                <a:cs typeface="Courier New" pitchFamily="49" charset="0"/>
              </a:rPr>
              <a:t>    sumN2 = sumN2 + AZ(i)*Z(i)</a:t>
            </a:r>
          </a:p>
          <a:p>
            <a:pPr defTabSz="642938" eaLnBrk="0" hangingPunct="0"/>
            <a:r>
              <a:rPr lang="en-US" sz="1100">
                <a:latin typeface="Courier New" pitchFamily="49" charset="0"/>
                <a:cs typeface="Courier New" pitchFamily="49" charset="0"/>
              </a:rPr>
              <a:t>  enddo</a:t>
            </a:r>
          </a:p>
          <a:p>
            <a:pPr defTabSz="642938" eaLnBrk="0" hangingPunct="0"/>
            <a:r>
              <a:rPr lang="en-US" sz="1100">
                <a:latin typeface="Courier New" pitchFamily="49" charset="0"/>
                <a:cs typeface="Courier New" pitchFamily="49" charset="0"/>
              </a:rPr>
              <a:t>  call update_halo(AZ)</a:t>
            </a:r>
          </a:p>
          <a:p>
            <a:pPr defTabSz="642938" eaLnBrk="0" hangingPunct="0"/>
            <a:r>
              <a:rPr lang="en-US" sz="1100">
                <a:latin typeface="Courier New" pitchFamily="49" charset="0"/>
                <a:cs typeface="Courier New" pitchFamily="49" charset="0"/>
              </a:rPr>
              <a:t>  ...</a:t>
            </a:r>
          </a:p>
          <a:p>
            <a:pPr defTabSz="642938" eaLnBrk="0" hangingPunct="0"/>
            <a:r>
              <a:rPr lang="en-US" sz="1100">
                <a:latin typeface="Courier New" pitchFamily="49" charset="0"/>
                <a:cs typeface="Courier New" pitchFamily="49" charset="0"/>
              </a:rPr>
              <a:t>  do i=1,n</a:t>
            </a:r>
          </a:p>
          <a:p>
            <a:pPr defTabSz="642938" eaLnBrk="0" hangingPunct="0"/>
            <a:r>
              <a:rPr lang="en-US" sz="1100">
                <a:latin typeface="Courier New" pitchFamily="49" charset="0"/>
                <a:cs typeface="Courier New" pitchFamily="49" charset="0"/>
              </a:rPr>
              <a:t>    stmp = Z(i) + cg_beta*S(i)</a:t>
            </a:r>
          </a:p>
          <a:p>
            <a:pPr defTabSz="642938" eaLnBrk="0" hangingPunct="0"/>
            <a:r>
              <a:rPr lang="en-US" sz="1100">
                <a:latin typeface="Courier New" pitchFamily="49" charset="0"/>
                <a:cs typeface="Courier New" pitchFamily="49" charset="0"/>
              </a:rPr>
              <a:t>    qtmp = AZ(i) + cg_beta*Q(i)</a:t>
            </a:r>
          </a:p>
          <a:p>
            <a:pPr defTabSz="642938" eaLnBrk="0" hangingPunct="0"/>
            <a:r>
              <a:rPr lang="en-US" sz="1100">
                <a:latin typeface="Courier New" pitchFamily="49" charset="0"/>
                <a:cs typeface="Courier New" pitchFamily="49" charset="0"/>
              </a:rPr>
              <a:t>    X(i) = X(i) + cg_alpha*stmp</a:t>
            </a:r>
          </a:p>
          <a:p>
            <a:pPr defTabSz="642938" eaLnBrk="0" hangingPunct="0"/>
            <a:r>
              <a:rPr lang="en-US" sz="1100">
                <a:latin typeface="Courier New" pitchFamily="49" charset="0"/>
                <a:cs typeface="Courier New" pitchFamily="49" charset="0"/>
              </a:rPr>
              <a:t>    R(i) = R(i) - cg_alpha*qtmp</a:t>
            </a:r>
          </a:p>
          <a:p>
            <a:pPr defTabSz="642938" eaLnBrk="0" hangingPunct="0"/>
            <a:r>
              <a:rPr lang="en-US" sz="1100">
                <a:latin typeface="Courier New" pitchFamily="49" charset="0"/>
                <a:cs typeface="Courier New" pitchFamily="49" charset="0"/>
              </a:rPr>
              <a:t>    S(i) = stmp</a:t>
            </a:r>
          </a:p>
          <a:p>
            <a:pPr defTabSz="642938" eaLnBrk="0" hangingPunct="0"/>
            <a:r>
              <a:rPr lang="en-US" sz="1100">
                <a:latin typeface="Courier New" pitchFamily="49" charset="0"/>
                <a:cs typeface="Courier New" pitchFamily="49" charset="0"/>
              </a:rPr>
              <a:t>    Q(i) = qtmp</a:t>
            </a:r>
          </a:p>
          <a:p>
            <a:pPr defTabSz="642938" eaLnBrk="0" hangingPunct="0"/>
            <a:r>
              <a:rPr lang="en-US" sz="1100">
                <a:latin typeface="Courier New" pitchFamily="49" charset="0"/>
                <a:cs typeface="Courier New" pitchFamily="49" charset="0"/>
              </a:rPr>
              <a:t>  enddo</a:t>
            </a:r>
          </a:p>
          <a:p>
            <a:pPr defTabSz="642938" eaLnBrk="0" hangingPunct="0"/>
            <a:r>
              <a:rPr lang="en-US" sz="1100">
                <a:latin typeface="Courier New" pitchFamily="49" charset="0"/>
                <a:cs typeface="Courier New" pitchFamily="49" charset="0"/>
              </a:rPr>
              <a:t>end do iter_loop</a:t>
            </a:r>
          </a:p>
        </p:txBody>
      </p:sp>
      <p:sp>
        <p:nvSpPr>
          <p:cNvPr id="25604" name="Rectangle 2"/>
          <p:cNvSpPr>
            <a:spLocks noChangeArrowheads="1"/>
          </p:cNvSpPr>
          <p:nvPr/>
        </p:nvSpPr>
        <p:spPr bwMode="auto">
          <a:xfrm>
            <a:off x="944365" y="3425602"/>
            <a:ext cx="2987675" cy="758825"/>
          </a:xfrm>
          <a:prstGeom prst="rect">
            <a:avLst/>
          </a:prstGeom>
          <a:solidFill>
            <a:srgbClr val="66FFFF">
              <a:alpha val="38039"/>
            </a:srgbClr>
          </a:solidFill>
          <a:ln w="9525" algn="ctr">
            <a:solidFill>
              <a:schemeClr val="tx1"/>
            </a:solidFill>
            <a:round/>
            <a:headEnd/>
            <a:tailEnd/>
          </a:ln>
        </p:spPr>
        <p:txBody>
          <a:bodyPr lIns="64301" tIns="32150" rIns="64301" bIns="32150"/>
          <a:lstStyle/>
          <a:p>
            <a:pPr algn="ctr" defTabSz="642938" eaLnBrk="0" hangingPunct="0"/>
            <a:endParaRPr lang="en-US" sz="700">
              <a:solidFill>
                <a:schemeClr val="bg1"/>
              </a:solidFill>
              <a:latin typeface="Times New Roman" pitchFamily="18" charset="0"/>
            </a:endParaRPr>
          </a:p>
        </p:txBody>
      </p:sp>
      <p:sp>
        <p:nvSpPr>
          <p:cNvPr id="25605" name="Rectangle 11"/>
          <p:cNvSpPr>
            <a:spLocks noChangeArrowheads="1"/>
          </p:cNvSpPr>
          <p:nvPr/>
        </p:nvSpPr>
        <p:spPr bwMode="auto">
          <a:xfrm>
            <a:off x="539552" y="3830414"/>
            <a:ext cx="306388" cy="322263"/>
          </a:xfrm>
          <a:prstGeom prst="rect">
            <a:avLst/>
          </a:prstGeom>
          <a:solidFill>
            <a:srgbClr val="66FFFF">
              <a:alpha val="38039"/>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D</a:t>
            </a:r>
          </a:p>
        </p:txBody>
      </p:sp>
      <p:sp>
        <p:nvSpPr>
          <p:cNvPr id="25606" name="Rectangle 12"/>
          <p:cNvSpPr>
            <a:spLocks noChangeArrowheads="1"/>
          </p:cNvSpPr>
          <p:nvPr/>
        </p:nvSpPr>
        <p:spPr bwMode="auto">
          <a:xfrm>
            <a:off x="539552" y="3482752"/>
            <a:ext cx="306388" cy="322262"/>
          </a:xfrm>
          <a:prstGeom prst="rect">
            <a:avLst/>
          </a:prstGeom>
          <a:solidFill>
            <a:srgbClr val="66FFFF">
              <a:alpha val="38039"/>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C</a:t>
            </a:r>
          </a:p>
        </p:txBody>
      </p:sp>
      <p:sp>
        <p:nvSpPr>
          <p:cNvPr id="25607" name="Rectangle 13"/>
          <p:cNvSpPr>
            <a:spLocks noChangeArrowheads="1"/>
          </p:cNvSpPr>
          <p:nvPr/>
        </p:nvSpPr>
        <p:spPr bwMode="auto">
          <a:xfrm>
            <a:off x="8274050" y="4719638"/>
            <a:ext cx="474663" cy="322262"/>
          </a:xfrm>
          <a:prstGeom prst="rect">
            <a:avLst/>
          </a:prstGeom>
          <a:solidFill>
            <a:srgbClr val="FF9900">
              <a:alpha val="37646"/>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AB</a:t>
            </a:r>
          </a:p>
        </p:txBody>
      </p:sp>
      <p:sp>
        <p:nvSpPr>
          <p:cNvPr id="25608" name="Rectangle 14"/>
          <p:cNvSpPr>
            <a:spLocks noChangeArrowheads="1"/>
          </p:cNvSpPr>
          <p:nvPr/>
        </p:nvSpPr>
        <p:spPr bwMode="auto">
          <a:xfrm>
            <a:off x="8274050" y="3140968"/>
            <a:ext cx="474663" cy="320675"/>
          </a:xfrm>
          <a:prstGeom prst="rect">
            <a:avLst/>
          </a:prstGeom>
          <a:solidFill>
            <a:srgbClr val="66FFFF">
              <a:alpha val="38039"/>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CD</a:t>
            </a:r>
          </a:p>
        </p:txBody>
      </p:sp>
      <p:sp>
        <p:nvSpPr>
          <p:cNvPr id="25609" name="Rectangle 17"/>
          <p:cNvSpPr>
            <a:spLocks noChangeArrowheads="1"/>
          </p:cNvSpPr>
          <p:nvPr/>
        </p:nvSpPr>
        <p:spPr bwMode="auto">
          <a:xfrm>
            <a:off x="4779963" y="3156843"/>
            <a:ext cx="3394075" cy="195262"/>
          </a:xfrm>
          <a:prstGeom prst="rect">
            <a:avLst/>
          </a:prstGeom>
          <a:solidFill>
            <a:srgbClr val="66FFFF">
              <a:alpha val="38039"/>
            </a:srgbClr>
          </a:solidFill>
          <a:ln w="9525" algn="ctr">
            <a:solidFill>
              <a:schemeClr val="tx1"/>
            </a:solidFill>
            <a:round/>
            <a:headEnd/>
            <a:tailEnd/>
          </a:ln>
        </p:spPr>
        <p:txBody>
          <a:bodyPr lIns="64301" tIns="32150" rIns="64301" bIns="32150"/>
          <a:lstStyle/>
          <a:p>
            <a:pPr algn="ctr" defTabSz="642938" eaLnBrk="0" hangingPunct="0"/>
            <a:endParaRPr lang="en-US" sz="700">
              <a:solidFill>
                <a:schemeClr val="bg1"/>
              </a:solidFill>
              <a:latin typeface="Times New Roman" pitchFamily="18" charset="0"/>
            </a:endParaRPr>
          </a:p>
        </p:txBody>
      </p:sp>
      <p:cxnSp>
        <p:nvCxnSpPr>
          <p:cNvPr id="25610" name="Straight Arrow Connector 19"/>
          <p:cNvCxnSpPr>
            <a:cxnSpLocks noChangeShapeType="1"/>
            <a:stCxn id="25604" idx="3"/>
          </p:cNvCxnSpPr>
          <p:nvPr/>
        </p:nvCxnSpPr>
        <p:spPr bwMode="auto">
          <a:xfrm flipV="1">
            <a:off x="3932040" y="3260725"/>
            <a:ext cx="817562" cy="544290"/>
          </a:xfrm>
          <a:prstGeom prst="straightConnector1">
            <a:avLst/>
          </a:prstGeom>
          <a:noFill/>
          <a:ln w="9525" algn="ctr">
            <a:solidFill>
              <a:schemeClr val="tx1"/>
            </a:solidFill>
            <a:round/>
            <a:headEnd/>
            <a:tailEnd type="arrow" w="med" len="med"/>
          </a:ln>
        </p:spPr>
      </p:cxnSp>
      <p:sp>
        <p:nvSpPr>
          <p:cNvPr id="25611" name="Rectangle 21"/>
          <p:cNvSpPr>
            <a:spLocks noChangeArrowheads="1"/>
          </p:cNvSpPr>
          <p:nvPr/>
        </p:nvSpPr>
        <p:spPr bwMode="auto">
          <a:xfrm>
            <a:off x="944365" y="4509864"/>
            <a:ext cx="2987675" cy="1295400"/>
          </a:xfrm>
          <a:prstGeom prst="rect">
            <a:avLst/>
          </a:prstGeom>
          <a:solidFill>
            <a:srgbClr val="FF0000">
              <a:alpha val="37646"/>
            </a:srgbClr>
          </a:solidFill>
          <a:ln w="9525" algn="ctr">
            <a:solidFill>
              <a:schemeClr val="tx1"/>
            </a:solidFill>
            <a:round/>
            <a:headEnd/>
            <a:tailEnd/>
          </a:ln>
        </p:spPr>
        <p:txBody>
          <a:bodyPr lIns="64301" tIns="32150" rIns="64301" bIns="32150"/>
          <a:lstStyle/>
          <a:p>
            <a:pPr algn="ctr" defTabSz="642938" eaLnBrk="0" hangingPunct="0"/>
            <a:endParaRPr lang="en-US" sz="700">
              <a:solidFill>
                <a:schemeClr val="bg1"/>
              </a:solidFill>
              <a:latin typeface="Times New Roman" pitchFamily="18" charset="0"/>
            </a:endParaRPr>
          </a:p>
        </p:txBody>
      </p:sp>
      <p:sp>
        <p:nvSpPr>
          <p:cNvPr id="25612" name="Rectangle 22"/>
          <p:cNvSpPr>
            <a:spLocks noChangeArrowheads="1"/>
          </p:cNvSpPr>
          <p:nvPr/>
        </p:nvSpPr>
        <p:spPr bwMode="auto">
          <a:xfrm>
            <a:off x="944365" y="1804764"/>
            <a:ext cx="2987675" cy="1620838"/>
          </a:xfrm>
          <a:prstGeom prst="rect">
            <a:avLst/>
          </a:prstGeom>
          <a:solidFill>
            <a:srgbClr val="FFFF00">
              <a:alpha val="37254"/>
            </a:srgbClr>
          </a:solidFill>
          <a:ln w="9525" algn="ctr">
            <a:solidFill>
              <a:schemeClr val="tx1"/>
            </a:solidFill>
            <a:round/>
            <a:headEnd/>
            <a:tailEnd/>
          </a:ln>
        </p:spPr>
        <p:txBody>
          <a:bodyPr lIns="64301" tIns="32150" rIns="64301" bIns="32150"/>
          <a:lstStyle/>
          <a:p>
            <a:pPr algn="ctr" defTabSz="642938" eaLnBrk="0" hangingPunct="0"/>
            <a:endParaRPr lang="en-US" sz="700">
              <a:solidFill>
                <a:schemeClr val="bg1"/>
              </a:solidFill>
              <a:latin typeface="Times New Roman" pitchFamily="18" charset="0"/>
            </a:endParaRPr>
          </a:p>
        </p:txBody>
      </p:sp>
      <p:sp>
        <p:nvSpPr>
          <p:cNvPr id="25613" name="Rectangle 23"/>
          <p:cNvSpPr>
            <a:spLocks noChangeArrowheads="1"/>
          </p:cNvSpPr>
          <p:nvPr/>
        </p:nvSpPr>
        <p:spPr bwMode="auto">
          <a:xfrm>
            <a:off x="4783138" y="3990975"/>
            <a:ext cx="3390900" cy="2101850"/>
          </a:xfrm>
          <a:prstGeom prst="rect">
            <a:avLst/>
          </a:prstGeom>
          <a:solidFill>
            <a:srgbClr val="FF9900">
              <a:alpha val="37646"/>
            </a:srgbClr>
          </a:solidFill>
          <a:ln w="9525" algn="ctr">
            <a:solidFill>
              <a:schemeClr val="tx1"/>
            </a:solidFill>
            <a:round/>
            <a:headEnd/>
            <a:tailEnd/>
          </a:ln>
        </p:spPr>
        <p:txBody>
          <a:bodyPr lIns="64301" tIns="32150" rIns="64301" bIns="32150"/>
          <a:lstStyle/>
          <a:p>
            <a:pPr algn="ctr" defTabSz="642938" eaLnBrk="0" hangingPunct="0"/>
            <a:endParaRPr lang="en-US" sz="700">
              <a:solidFill>
                <a:schemeClr val="bg1"/>
              </a:solidFill>
              <a:latin typeface="Times New Roman" pitchFamily="18" charset="0"/>
            </a:endParaRPr>
          </a:p>
        </p:txBody>
      </p:sp>
      <p:cxnSp>
        <p:nvCxnSpPr>
          <p:cNvPr id="25614" name="Straight Arrow Connector 25"/>
          <p:cNvCxnSpPr>
            <a:cxnSpLocks noChangeShapeType="1"/>
            <a:stCxn id="25612" idx="3"/>
          </p:cNvCxnSpPr>
          <p:nvPr/>
        </p:nvCxnSpPr>
        <p:spPr bwMode="auto">
          <a:xfrm>
            <a:off x="3932040" y="2615977"/>
            <a:ext cx="822325" cy="2700337"/>
          </a:xfrm>
          <a:prstGeom prst="straightConnector1">
            <a:avLst/>
          </a:prstGeom>
          <a:noFill/>
          <a:ln w="9525" algn="ctr">
            <a:solidFill>
              <a:schemeClr val="tx1"/>
            </a:solidFill>
            <a:round/>
            <a:headEnd/>
            <a:tailEnd type="arrow" w="med" len="med"/>
          </a:ln>
        </p:spPr>
      </p:cxnSp>
      <p:cxnSp>
        <p:nvCxnSpPr>
          <p:cNvPr id="25615" name="Straight Arrow Connector 30"/>
          <p:cNvCxnSpPr>
            <a:cxnSpLocks noChangeShapeType="1"/>
            <a:stCxn id="25611" idx="3"/>
            <a:endCxn id="25613" idx="1"/>
          </p:cNvCxnSpPr>
          <p:nvPr/>
        </p:nvCxnSpPr>
        <p:spPr bwMode="auto">
          <a:xfrm flipV="1">
            <a:off x="3932040" y="5041900"/>
            <a:ext cx="851098" cy="115664"/>
          </a:xfrm>
          <a:prstGeom prst="straightConnector1">
            <a:avLst/>
          </a:prstGeom>
          <a:noFill/>
          <a:ln w="9525" algn="ctr">
            <a:solidFill>
              <a:schemeClr val="tx1"/>
            </a:solidFill>
            <a:round/>
            <a:headEnd/>
            <a:tailEnd type="arrow" w="med" len="med"/>
          </a:ln>
        </p:spPr>
      </p:cxnSp>
      <p:sp>
        <p:nvSpPr>
          <p:cNvPr id="25616" name="Rectangle 38"/>
          <p:cNvSpPr>
            <a:spLocks noChangeArrowheads="1"/>
          </p:cNvSpPr>
          <p:nvPr/>
        </p:nvSpPr>
        <p:spPr bwMode="auto">
          <a:xfrm>
            <a:off x="539552" y="2454052"/>
            <a:ext cx="306388" cy="320675"/>
          </a:xfrm>
          <a:prstGeom prst="rect">
            <a:avLst/>
          </a:prstGeom>
          <a:solidFill>
            <a:srgbClr val="FFFF00">
              <a:alpha val="37254"/>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B</a:t>
            </a:r>
          </a:p>
        </p:txBody>
      </p:sp>
      <p:sp>
        <p:nvSpPr>
          <p:cNvPr id="25617" name="Rectangle 39"/>
          <p:cNvSpPr>
            <a:spLocks noChangeArrowheads="1"/>
          </p:cNvSpPr>
          <p:nvPr/>
        </p:nvSpPr>
        <p:spPr bwMode="auto">
          <a:xfrm>
            <a:off x="539552" y="4968652"/>
            <a:ext cx="306388" cy="322262"/>
          </a:xfrm>
          <a:prstGeom prst="rect">
            <a:avLst/>
          </a:prstGeom>
          <a:solidFill>
            <a:srgbClr val="FF0000">
              <a:alpha val="37646"/>
            </a:srgbClr>
          </a:solidFill>
          <a:ln w="9525" algn="ctr">
            <a:solidFill>
              <a:schemeClr val="tx1"/>
            </a:solidFill>
            <a:round/>
            <a:headEnd/>
            <a:tailEnd/>
          </a:ln>
        </p:spPr>
        <p:txBody>
          <a:bodyPr lIns="64301" tIns="32150" rIns="64301" bIns="32150"/>
          <a:lstStyle/>
          <a:p>
            <a:pPr algn="ctr" defTabSz="642938" eaLnBrk="0" hangingPunct="0"/>
            <a:r>
              <a:rPr lang="en-US" sz="1700">
                <a:latin typeface="Times New Roman" pitchFamily="18" charset="0"/>
              </a:rPr>
              <a:t>A</a:t>
            </a:r>
          </a:p>
        </p:txBody>
      </p:sp>
    </p:spTree>
    <p:extLst>
      <p:ext uri="{BB962C8B-B14F-4D97-AF65-F5344CB8AC3E}">
        <p14:creationId xmlns:p14="http://schemas.microsoft.com/office/powerpoint/2010/main" val="31166789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idx="4294967295"/>
          </p:nvPr>
        </p:nvSpPr>
        <p:spPr/>
        <p:txBody>
          <a:bodyPr lIns="64301" tIns="32150" rIns="64301" bIns="32150" anchor="ctr"/>
          <a:lstStyle/>
          <a:p>
            <a:pPr eaLnBrk="1" hangingPunct="1"/>
            <a:r>
              <a:rPr lang="en-US" smtClean="0"/>
              <a:t>Example 2: CG-POP</a:t>
            </a:r>
          </a:p>
        </p:txBody>
      </p:sp>
      <p:pic>
        <p:nvPicPr>
          <p:cNvPr id="26626" name="Picture 2"/>
          <p:cNvPicPr>
            <a:picLocks noChangeAspect="1" noChangeArrowheads="1"/>
          </p:cNvPicPr>
          <p:nvPr/>
        </p:nvPicPr>
        <p:blipFill>
          <a:blip r:embed="rId2"/>
          <a:srcRect/>
          <a:stretch>
            <a:fillRect/>
          </a:stretch>
        </p:blipFill>
        <p:spPr bwMode="auto">
          <a:xfrm>
            <a:off x="3762375" y="847725"/>
            <a:ext cx="5173663" cy="5211763"/>
          </a:xfrm>
          <a:prstGeom prst="rect">
            <a:avLst/>
          </a:prstGeom>
          <a:noFill/>
          <a:ln w="9525">
            <a:noFill/>
            <a:miter lim="800000"/>
            <a:headEnd/>
            <a:tailEnd/>
          </a:ln>
        </p:spPr>
      </p:pic>
      <p:sp>
        <p:nvSpPr>
          <p:cNvPr id="26627" name="Text Box 5"/>
          <p:cNvSpPr txBox="1">
            <a:spLocks noChangeArrowheads="1"/>
          </p:cNvSpPr>
          <p:nvPr/>
        </p:nvSpPr>
        <p:spPr bwMode="auto">
          <a:xfrm>
            <a:off x="5003800" y="3284538"/>
            <a:ext cx="450850" cy="274637"/>
          </a:xfrm>
          <a:prstGeom prst="rect">
            <a:avLst/>
          </a:prstGeom>
          <a:solidFill>
            <a:schemeClr val="bg1"/>
          </a:solidFill>
          <a:ln w="9525">
            <a:noFill/>
            <a:miter lim="800000"/>
            <a:headEnd/>
            <a:tailEnd/>
          </a:ln>
        </p:spPr>
        <p:txBody>
          <a:bodyPr>
            <a:spAutoFit/>
          </a:bodyPr>
          <a:lstStyle/>
          <a:p>
            <a:r>
              <a:rPr lang="en-US" sz="1200">
                <a:solidFill>
                  <a:srgbClr val="292929"/>
                </a:solidFill>
              </a:rPr>
              <a:t>AB</a:t>
            </a:r>
          </a:p>
        </p:txBody>
      </p:sp>
      <p:sp>
        <p:nvSpPr>
          <p:cNvPr id="26628" name="Rectangle 8"/>
          <p:cNvSpPr>
            <a:spLocks noChangeArrowheads="1"/>
          </p:cNvSpPr>
          <p:nvPr/>
        </p:nvSpPr>
        <p:spPr bwMode="auto">
          <a:xfrm>
            <a:off x="6588125" y="3284538"/>
            <a:ext cx="215900" cy="144462"/>
          </a:xfrm>
          <a:prstGeom prst="rect">
            <a:avLst/>
          </a:prstGeom>
          <a:solidFill>
            <a:schemeClr val="bg1"/>
          </a:solidFill>
          <a:ln w="9525">
            <a:solidFill>
              <a:schemeClr val="bg1"/>
            </a:solidFill>
            <a:miter lim="800000"/>
            <a:headEnd/>
            <a:tailEnd/>
          </a:ln>
        </p:spPr>
        <p:txBody>
          <a:bodyPr wrap="none" anchor="ctr"/>
          <a:lstStyle/>
          <a:p>
            <a:endParaRPr lang="es-ES"/>
          </a:p>
        </p:txBody>
      </p:sp>
      <p:sp>
        <p:nvSpPr>
          <p:cNvPr id="26629" name="Text Box 7"/>
          <p:cNvSpPr txBox="1">
            <a:spLocks noChangeArrowheads="1"/>
          </p:cNvSpPr>
          <p:nvPr/>
        </p:nvSpPr>
        <p:spPr bwMode="auto">
          <a:xfrm>
            <a:off x="6497638" y="3213100"/>
            <a:ext cx="450850" cy="274638"/>
          </a:xfrm>
          <a:prstGeom prst="rect">
            <a:avLst/>
          </a:prstGeom>
          <a:noFill/>
          <a:ln w="9525">
            <a:noFill/>
            <a:miter lim="800000"/>
            <a:headEnd/>
            <a:tailEnd/>
          </a:ln>
        </p:spPr>
        <p:txBody>
          <a:bodyPr>
            <a:spAutoFit/>
          </a:bodyPr>
          <a:lstStyle/>
          <a:p>
            <a:r>
              <a:rPr lang="en-US" sz="1200">
                <a:solidFill>
                  <a:srgbClr val="292929"/>
                </a:solidFill>
              </a:rPr>
              <a:t>CD</a:t>
            </a:r>
          </a:p>
        </p:txBody>
      </p:sp>
      <p:sp>
        <p:nvSpPr>
          <p:cNvPr id="26630" name="Content Placeholder 9"/>
          <p:cNvSpPr>
            <a:spLocks/>
          </p:cNvSpPr>
          <p:nvPr/>
        </p:nvSpPr>
        <p:spPr bwMode="auto">
          <a:xfrm>
            <a:off x="107950" y="981075"/>
            <a:ext cx="3671888" cy="5184775"/>
          </a:xfrm>
          <a:prstGeom prst="rect">
            <a:avLst/>
          </a:prstGeom>
          <a:noFill/>
          <a:ln w="9525">
            <a:noFill/>
            <a:miter lim="800000"/>
            <a:headEnd/>
            <a:tailEnd/>
          </a:ln>
        </p:spPr>
        <p:txBody>
          <a:bodyPr/>
          <a:lstStyle/>
          <a:p>
            <a:pPr marL="342900" indent="-342900" eaLnBrk="0" hangingPunct="0">
              <a:spcBef>
                <a:spcPct val="20000"/>
              </a:spcBef>
              <a:buFontTx/>
              <a:buBlip>
                <a:blip r:embed="rId3"/>
              </a:buBlip>
            </a:pPr>
            <a:endParaRPr lang="en-US" sz="2400">
              <a:solidFill>
                <a:srgbClr val="004990"/>
              </a:solidFill>
            </a:endParaRPr>
          </a:p>
          <a:p>
            <a:pPr marL="342900" indent="-342900" eaLnBrk="0" hangingPunct="0">
              <a:spcBef>
                <a:spcPct val="20000"/>
              </a:spcBef>
              <a:buFontTx/>
              <a:buBlip>
                <a:blip r:embed="rId3"/>
              </a:buBlip>
            </a:pPr>
            <a:r>
              <a:rPr lang="en-US" sz="2400">
                <a:solidFill>
                  <a:srgbClr val="004990"/>
                </a:solidFill>
              </a:rPr>
              <a:t>11% improvement on an already optimized code</a:t>
            </a:r>
          </a:p>
        </p:txBody>
      </p:sp>
      <p:sp>
        <p:nvSpPr>
          <p:cNvPr id="9" name="Rectangle 10"/>
          <p:cNvSpPr>
            <a:spLocks noChangeArrowheads="1"/>
          </p:cNvSpPr>
          <p:nvPr/>
        </p:nvSpPr>
        <p:spPr bwMode="auto">
          <a:xfrm>
            <a:off x="5488916" y="1196752"/>
            <a:ext cx="307800" cy="321592"/>
          </a:xfrm>
          <a:prstGeom prst="rect">
            <a:avLst/>
          </a:prstGeom>
          <a:solidFill>
            <a:srgbClr val="FFFF00">
              <a:alpha val="75000"/>
            </a:srgbClr>
          </a:solidFill>
          <a:ln w="9525" algn="ctr">
            <a:solidFill>
              <a:srgbClr val="000000"/>
            </a:solidFill>
            <a:round/>
            <a:headEnd/>
            <a:tailEnd/>
          </a:ln>
        </p:spPr>
        <p:txBody>
          <a:bodyPr lIns="64301" tIns="32150" rIns="64301" bIns="32150"/>
          <a:lstStyle/>
          <a:p>
            <a:pPr algn="ctr" defTabSz="642938" eaLnBrk="0" hangingPunct="0"/>
            <a:r>
              <a:rPr lang="en-US" sz="1700" dirty="0">
                <a:solidFill>
                  <a:srgbClr val="000000"/>
                </a:solidFill>
                <a:latin typeface="Verdana" pitchFamily="34" charset="0"/>
                <a:ea typeface="Verdana" pitchFamily="34" charset="0"/>
                <a:cs typeface="Verdana" pitchFamily="34" charset="0"/>
              </a:rPr>
              <a:t>B</a:t>
            </a:r>
          </a:p>
        </p:txBody>
      </p:sp>
      <p:sp>
        <p:nvSpPr>
          <p:cNvPr id="10" name="Rectangle 12"/>
          <p:cNvSpPr>
            <a:spLocks noChangeArrowheads="1"/>
          </p:cNvSpPr>
          <p:nvPr/>
        </p:nvSpPr>
        <p:spPr bwMode="auto">
          <a:xfrm>
            <a:off x="7650271" y="1198031"/>
            <a:ext cx="306105" cy="321592"/>
          </a:xfrm>
          <a:prstGeom prst="rect">
            <a:avLst/>
          </a:prstGeom>
          <a:solidFill>
            <a:schemeClr val="tx1">
              <a:alpha val="80000"/>
            </a:schemeClr>
          </a:solidFill>
          <a:ln w="9525" algn="ctr">
            <a:solidFill>
              <a:srgbClr val="000000"/>
            </a:solidFill>
            <a:round/>
            <a:headEnd/>
            <a:tailEnd/>
          </a:ln>
        </p:spPr>
        <p:txBody>
          <a:bodyPr lIns="64301" tIns="32150" rIns="64301" bIns="32150"/>
          <a:lstStyle/>
          <a:p>
            <a:pPr algn="ctr" defTabSz="642938" eaLnBrk="0" hangingPunct="0"/>
            <a:r>
              <a:rPr lang="en-US" sz="1700" dirty="0">
                <a:solidFill>
                  <a:srgbClr val="000000"/>
                </a:solidFill>
                <a:latin typeface="Verdana" pitchFamily="34" charset="0"/>
                <a:ea typeface="Verdana" pitchFamily="34" charset="0"/>
                <a:cs typeface="Verdana" pitchFamily="34" charset="0"/>
              </a:rPr>
              <a:t>D</a:t>
            </a:r>
          </a:p>
        </p:txBody>
      </p:sp>
      <p:sp>
        <p:nvSpPr>
          <p:cNvPr id="11" name="Rectangle 14"/>
          <p:cNvSpPr>
            <a:spLocks noChangeArrowheads="1"/>
          </p:cNvSpPr>
          <p:nvPr/>
        </p:nvSpPr>
        <p:spPr bwMode="auto">
          <a:xfrm>
            <a:off x="6738274" y="1196752"/>
            <a:ext cx="306105" cy="321592"/>
          </a:xfrm>
          <a:prstGeom prst="rect">
            <a:avLst/>
          </a:prstGeom>
          <a:solidFill>
            <a:srgbClr val="92D050">
              <a:alpha val="77000"/>
            </a:srgbClr>
          </a:solidFill>
          <a:ln w="9525" algn="ctr">
            <a:solidFill>
              <a:srgbClr val="000000"/>
            </a:solidFill>
            <a:round/>
            <a:headEnd/>
            <a:tailEnd/>
          </a:ln>
        </p:spPr>
        <p:txBody>
          <a:bodyPr lIns="64301" tIns="32150" rIns="64301" bIns="32150"/>
          <a:lstStyle/>
          <a:p>
            <a:pPr algn="ctr" defTabSz="642938" eaLnBrk="0" hangingPunct="0"/>
            <a:r>
              <a:rPr lang="en-US" sz="1700" dirty="0">
                <a:solidFill>
                  <a:srgbClr val="000000"/>
                </a:solidFill>
                <a:latin typeface="Verdana" pitchFamily="34" charset="0"/>
                <a:ea typeface="Verdana" pitchFamily="34" charset="0"/>
                <a:cs typeface="Verdana" pitchFamily="34" charset="0"/>
              </a:rPr>
              <a:t>C</a:t>
            </a:r>
          </a:p>
        </p:txBody>
      </p:sp>
      <p:sp>
        <p:nvSpPr>
          <p:cNvPr id="12" name="Rectangle 16"/>
          <p:cNvSpPr>
            <a:spLocks noChangeArrowheads="1"/>
          </p:cNvSpPr>
          <p:nvPr/>
        </p:nvSpPr>
        <p:spPr bwMode="auto">
          <a:xfrm>
            <a:off x="4860032" y="1198031"/>
            <a:ext cx="306105" cy="321592"/>
          </a:xfrm>
          <a:prstGeom prst="rect">
            <a:avLst/>
          </a:prstGeom>
          <a:solidFill>
            <a:srgbClr val="FF0000">
              <a:alpha val="75000"/>
            </a:srgbClr>
          </a:solidFill>
          <a:ln w="9525" algn="ctr">
            <a:solidFill>
              <a:srgbClr val="000000"/>
            </a:solidFill>
            <a:round/>
            <a:headEnd/>
            <a:tailEnd/>
          </a:ln>
        </p:spPr>
        <p:txBody>
          <a:bodyPr lIns="64301" tIns="32150" rIns="64301" bIns="32150"/>
          <a:lstStyle/>
          <a:p>
            <a:pPr algn="ctr" defTabSz="642938" eaLnBrk="0" hangingPunct="0"/>
            <a:r>
              <a:rPr lang="en-US" sz="1700" dirty="0">
                <a:solidFill>
                  <a:srgbClr val="000000"/>
                </a:solidFill>
                <a:latin typeface="Verdana" pitchFamily="34" charset="0"/>
                <a:ea typeface="Verdana" pitchFamily="34" charset="0"/>
                <a:cs typeface="Verdana" pitchFamily="34" charset="0"/>
              </a:rPr>
              <a:t>A</a:t>
            </a:r>
          </a:p>
        </p:txBody>
      </p:sp>
      <p:sp>
        <p:nvSpPr>
          <p:cNvPr id="14" name="Rectangle 14"/>
          <p:cNvSpPr>
            <a:spLocks noChangeArrowheads="1"/>
          </p:cNvSpPr>
          <p:nvPr/>
        </p:nvSpPr>
        <p:spPr bwMode="auto">
          <a:xfrm>
            <a:off x="6501302" y="3252341"/>
            <a:ext cx="474663" cy="320675"/>
          </a:xfrm>
          <a:prstGeom prst="rect">
            <a:avLst/>
          </a:prstGeom>
          <a:solidFill>
            <a:srgbClr val="7030A0">
              <a:alpha val="82000"/>
            </a:srgbClr>
          </a:solidFill>
          <a:ln w="9525" algn="ctr">
            <a:solidFill>
              <a:srgbClr val="000000"/>
            </a:solidFill>
            <a:round/>
            <a:headEnd/>
            <a:tailEnd/>
          </a:ln>
        </p:spPr>
        <p:txBody>
          <a:bodyPr lIns="64301" tIns="32150" rIns="64301" bIns="32150"/>
          <a:lstStyle/>
          <a:p>
            <a:pPr algn="ctr" defTabSz="642938" eaLnBrk="0" hangingPunct="0"/>
            <a:r>
              <a:rPr lang="en-US" sz="1700" dirty="0">
                <a:solidFill>
                  <a:srgbClr val="000000"/>
                </a:solidFill>
                <a:latin typeface="Verdana" pitchFamily="34" charset="0"/>
                <a:ea typeface="Verdana" pitchFamily="34" charset="0"/>
                <a:cs typeface="Verdana" pitchFamily="34" charset="0"/>
              </a:rPr>
              <a:t>CD</a:t>
            </a:r>
          </a:p>
        </p:txBody>
      </p:sp>
      <p:sp>
        <p:nvSpPr>
          <p:cNvPr id="13" name="Rectangle 13"/>
          <p:cNvSpPr>
            <a:spLocks noChangeArrowheads="1"/>
          </p:cNvSpPr>
          <p:nvPr/>
        </p:nvSpPr>
        <p:spPr bwMode="auto">
          <a:xfrm>
            <a:off x="5004048" y="3249633"/>
            <a:ext cx="474663" cy="322262"/>
          </a:xfrm>
          <a:prstGeom prst="rect">
            <a:avLst/>
          </a:prstGeom>
          <a:solidFill>
            <a:srgbClr val="FF9900">
              <a:alpha val="78000"/>
            </a:srgbClr>
          </a:solidFill>
          <a:ln w="9525" algn="ctr">
            <a:solidFill>
              <a:srgbClr val="000000"/>
            </a:solidFill>
            <a:round/>
            <a:headEnd/>
            <a:tailEnd/>
          </a:ln>
        </p:spPr>
        <p:txBody>
          <a:bodyPr lIns="64301" tIns="32150" rIns="64301" bIns="32150"/>
          <a:lstStyle/>
          <a:p>
            <a:pPr algn="ctr" defTabSz="642938" eaLnBrk="0" hangingPunct="0"/>
            <a:r>
              <a:rPr lang="en-US" sz="1700" dirty="0">
                <a:solidFill>
                  <a:srgbClr val="000000"/>
                </a:solidFill>
                <a:latin typeface="Verdana" pitchFamily="34" charset="0"/>
                <a:ea typeface="Verdana" pitchFamily="34" charset="0"/>
                <a:cs typeface="Verdana" pitchFamily="34" charset="0"/>
              </a:rPr>
              <a:t>AB</a:t>
            </a:r>
          </a:p>
        </p:txBody>
      </p:sp>
    </p:spTree>
    <p:extLst>
      <p:ext uri="{BB962C8B-B14F-4D97-AF65-F5344CB8AC3E}">
        <p14:creationId xmlns:p14="http://schemas.microsoft.com/office/powerpoint/2010/main" val="8477589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idx="4294967295"/>
          </p:nvPr>
        </p:nvSpPr>
        <p:spPr/>
        <p:txBody>
          <a:bodyPr lIns="64301" tIns="32150" rIns="64301" bIns="32150" anchor="ctr"/>
          <a:lstStyle/>
          <a:p>
            <a:pPr eaLnBrk="1" hangingPunct="1"/>
            <a:r>
              <a:rPr lang="en-US" dirty="0" smtClean="0"/>
              <a:t>Example 3: CESM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1147564"/>
            <a:ext cx="7210581" cy="5161755"/>
          </a:xfrm>
          <a:prstGeom prst="rect">
            <a:avLst/>
          </a:prstGeom>
        </p:spPr>
      </p:pic>
    </p:spTree>
    <p:extLst>
      <p:ext uri="{BB962C8B-B14F-4D97-AF65-F5344CB8AC3E}">
        <p14:creationId xmlns:p14="http://schemas.microsoft.com/office/powerpoint/2010/main" val="16614629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idx="4294967295"/>
          </p:nvPr>
        </p:nvSpPr>
        <p:spPr/>
        <p:txBody>
          <a:bodyPr lIns="64301" tIns="32150" rIns="64301" bIns="32150" anchor="ctr"/>
          <a:lstStyle/>
          <a:p>
            <a:pPr eaLnBrk="1" hangingPunct="1"/>
            <a:r>
              <a:rPr lang="en-US" dirty="0" smtClean="0"/>
              <a:t>Example 3: CESM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240" y="1124744"/>
            <a:ext cx="7200000" cy="5172466"/>
          </a:xfrm>
          <a:prstGeom prst="rect">
            <a:avLst/>
          </a:prstGeom>
        </p:spPr>
      </p:pic>
    </p:spTree>
    <p:extLst>
      <p:ext uri="{BB962C8B-B14F-4D97-AF65-F5344CB8AC3E}">
        <p14:creationId xmlns:p14="http://schemas.microsoft.com/office/powerpoint/2010/main" val="425615036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idx="4294967295"/>
          </p:nvPr>
        </p:nvSpPr>
        <p:spPr/>
        <p:txBody>
          <a:bodyPr lIns="64301" tIns="32150" rIns="64301" bIns="32150" anchor="ctr"/>
          <a:lstStyle/>
          <a:p>
            <a:pPr eaLnBrk="1" hangingPunct="1"/>
            <a:r>
              <a:rPr lang="en-US" dirty="0" smtClean="0"/>
              <a:t>Example 3: CESM</a:t>
            </a:r>
          </a:p>
        </p:txBody>
      </p:sp>
      <p:pic>
        <p:nvPicPr>
          <p:cNvPr id="4" name="Content Placeholder 3" descr="before-total-inst copy.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rcRect l="-13641" r="-13641"/>
              <a:stretch>
                <a:fillRect/>
              </a:stretch>
            </p:blipFill>
          </mc:Choice>
          <mc:Fallback>
            <p:blipFill>
              <a:blip r:embed="rId3"/>
              <a:srcRect l="-13641" r="-13641"/>
              <a:stretch>
                <a:fillRect/>
              </a:stretch>
            </p:blipFill>
          </mc:Fallback>
        </mc:AlternateContent>
        <p:spPr>
          <a:xfrm>
            <a:off x="-828600" y="1611601"/>
            <a:ext cx="6743569" cy="3708703"/>
          </a:xfrm>
          <a:prstGeom prst="rect">
            <a:avLst/>
          </a:prstGeom>
        </p:spPr>
      </p:pic>
      <p:cxnSp>
        <p:nvCxnSpPr>
          <p:cNvPr id="5" name="Straight Connector 4"/>
          <p:cNvCxnSpPr/>
          <p:nvPr/>
        </p:nvCxnSpPr>
        <p:spPr>
          <a:xfrm rot="16200000" flipH="1">
            <a:off x="-123589" y="3530427"/>
            <a:ext cx="3391003" cy="13512"/>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flipH="1">
            <a:off x="771971" y="3561237"/>
            <a:ext cx="3391003" cy="13512"/>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6200000" flipH="1">
            <a:off x="1569179" y="3561237"/>
            <a:ext cx="3391003" cy="13512"/>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1119296" y="1124744"/>
            <a:ext cx="2688792" cy="1122237"/>
            <a:chOff x="2378072" y="1363598"/>
            <a:chExt cx="2688792" cy="1122237"/>
          </a:xfrm>
        </p:grpSpPr>
        <p:sp>
          <p:nvSpPr>
            <p:cNvPr id="9" name="TextBox 8"/>
            <p:cNvSpPr txBox="1"/>
            <p:nvPr/>
          </p:nvSpPr>
          <p:spPr>
            <a:xfrm>
              <a:off x="2378072" y="1363598"/>
              <a:ext cx="2445539" cy="369332"/>
            </a:xfrm>
            <a:prstGeom prst="rect">
              <a:avLst/>
            </a:prstGeom>
            <a:noFill/>
          </p:spPr>
          <p:txBody>
            <a:bodyPr wrap="none" rtlCol="0">
              <a:spAutoFit/>
            </a:bodyPr>
            <a:lstStyle/>
            <a:p>
              <a:r>
                <a:rPr lang="en-US" dirty="0" smtClean="0"/>
                <a:t>4 cycles in Cluster 1</a:t>
              </a:r>
              <a:endParaRPr lang="en-US" dirty="0"/>
            </a:p>
          </p:txBody>
        </p:sp>
        <p:cxnSp>
          <p:nvCxnSpPr>
            <p:cNvPr id="10" name="Straight Arrow Connector 9"/>
            <p:cNvCxnSpPr/>
            <p:nvPr/>
          </p:nvCxnSpPr>
          <p:spPr>
            <a:xfrm rot="5400000">
              <a:off x="2352911" y="1758092"/>
              <a:ext cx="752905" cy="7025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flipH="1">
              <a:off x="2825806" y="1987777"/>
              <a:ext cx="752905" cy="2432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080654" y="1732930"/>
              <a:ext cx="1148488" cy="752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080654" y="1732928"/>
              <a:ext cx="1986210" cy="7529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1335453" y="3597979"/>
            <a:ext cx="418864" cy="2584967"/>
            <a:chOff x="2594229" y="3836833"/>
            <a:chExt cx="418864" cy="2584967"/>
          </a:xfrm>
        </p:grpSpPr>
        <p:sp>
          <p:nvSpPr>
            <p:cNvPr id="15" name="TextBox 14"/>
            <p:cNvSpPr txBox="1"/>
            <p:nvPr/>
          </p:nvSpPr>
          <p:spPr>
            <a:xfrm>
              <a:off x="2594229" y="6052468"/>
              <a:ext cx="343927" cy="369332"/>
            </a:xfrm>
            <a:prstGeom prst="rect">
              <a:avLst/>
            </a:prstGeom>
            <a:noFill/>
          </p:spPr>
          <p:txBody>
            <a:bodyPr wrap="none" rtlCol="0">
              <a:spAutoFit/>
            </a:bodyPr>
            <a:lstStyle/>
            <a:p>
              <a:r>
                <a:rPr lang="en-US" dirty="0" smtClean="0"/>
                <a:t>A</a:t>
              </a:r>
              <a:endParaRPr lang="en-US" dirty="0"/>
            </a:p>
          </p:txBody>
        </p:sp>
        <p:cxnSp>
          <p:nvCxnSpPr>
            <p:cNvPr id="16" name="Straight Arrow Connector 15"/>
            <p:cNvCxnSpPr/>
            <p:nvPr/>
          </p:nvCxnSpPr>
          <p:spPr>
            <a:xfrm rot="5400000" flipH="1" flipV="1">
              <a:off x="1756651" y="4850066"/>
              <a:ext cx="2269676" cy="2432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1997527" y="3746588"/>
            <a:ext cx="618486" cy="2467940"/>
            <a:chOff x="3256303" y="3985442"/>
            <a:chExt cx="618486" cy="2467940"/>
          </a:xfrm>
        </p:grpSpPr>
        <p:cxnSp>
          <p:nvCxnSpPr>
            <p:cNvPr id="18" name="Straight Arrow Connector 17"/>
            <p:cNvCxnSpPr/>
            <p:nvPr/>
          </p:nvCxnSpPr>
          <p:spPr>
            <a:xfrm rot="16200000" flipV="1">
              <a:off x="2346300" y="4895445"/>
              <a:ext cx="2215636" cy="395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57349" y="6084050"/>
              <a:ext cx="317440" cy="369332"/>
            </a:xfrm>
            <a:prstGeom prst="rect">
              <a:avLst/>
            </a:prstGeom>
            <a:noFill/>
          </p:spPr>
          <p:txBody>
            <a:bodyPr wrap="none" rtlCol="0">
              <a:spAutoFit/>
            </a:bodyPr>
            <a:lstStyle/>
            <a:p>
              <a:r>
                <a:rPr lang="en-US" dirty="0" smtClean="0"/>
                <a:t>B</a:t>
              </a:r>
              <a:endParaRPr lang="en-US" dirty="0"/>
            </a:p>
          </p:txBody>
        </p:sp>
      </p:grpSp>
      <p:grpSp>
        <p:nvGrpSpPr>
          <p:cNvPr id="20" name="Group 19"/>
          <p:cNvGrpSpPr/>
          <p:nvPr/>
        </p:nvGrpSpPr>
        <p:grpSpPr>
          <a:xfrm>
            <a:off x="2298574" y="3746588"/>
            <a:ext cx="1434984" cy="2467940"/>
            <a:chOff x="3557350" y="3985442"/>
            <a:chExt cx="1434984" cy="2467940"/>
          </a:xfrm>
        </p:grpSpPr>
        <p:cxnSp>
          <p:nvCxnSpPr>
            <p:cNvPr id="21" name="Straight Arrow Connector 20"/>
            <p:cNvCxnSpPr/>
            <p:nvPr/>
          </p:nvCxnSpPr>
          <p:spPr>
            <a:xfrm rot="16200000" flipV="1">
              <a:off x="3082663" y="4460129"/>
              <a:ext cx="2215636" cy="1266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647956" y="6084050"/>
              <a:ext cx="344378" cy="369332"/>
            </a:xfrm>
            <a:prstGeom prst="rect">
              <a:avLst/>
            </a:prstGeom>
            <a:noFill/>
          </p:spPr>
          <p:txBody>
            <a:bodyPr wrap="none" rtlCol="0">
              <a:spAutoFit/>
            </a:bodyPr>
            <a:lstStyle/>
            <a:p>
              <a:r>
                <a:rPr lang="en-US" dirty="0" smtClean="0"/>
                <a:t>C</a:t>
              </a:r>
              <a:endParaRPr lang="en-US" dirty="0"/>
            </a:p>
          </p:txBody>
        </p:sp>
      </p:grpSp>
      <p:sp>
        <p:nvSpPr>
          <p:cNvPr id="23" name="Content Placeholder 1"/>
          <p:cNvSpPr txBox="1">
            <a:spLocks/>
          </p:cNvSpPr>
          <p:nvPr/>
        </p:nvSpPr>
        <p:spPr>
          <a:xfrm>
            <a:off x="5275903" y="2129400"/>
            <a:ext cx="3760593" cy="3315824"/>
          </a:xfrm>
          <a:prstGeom prst="rect">
            <a:avLst/>
          </a:prstGeom>
        </p:spPr>
        <p:txBody>
          <a:bodyPr>
            <a:normAutofit fontScale="70000" lnSpcReduction="20000"/>
          </a:bodyPr>
          <a:lstStyle>
            <a:lvl1pPr marL="342900" indent="-342900" algn="l" rtl="0" eaLnBrk="0" fontAlgn="base" hangingPunct="0">
              <a:spcBef>
                <a:spcPct val="20000"/>
              </a:spcBef>
              <a:spcAft>
                <a:spcPct val="0"/>
              </a:spcAft>
              <a:buBlip>
                <a:blip r:embed="rId4"/>
              </a:buBlip>
              <a:defRPr sz="2400" kern="1200">
                <a:solidFill>
                  <a:srgbClr val="00499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004990"/>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rgbClr val="00499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00499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00499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Group A:</a:t>
            </a:r>
          </a:p>
          <a:p>
            <a:pPr lvl="1"/>
            <a:r>
              <a:rPr lang="en-US" dirty="0" err="1" smtClean="0"/>
              <a:t>conden</a:t>
            </a:r>
            <a:r>
              <a:rPr lang="en-US" dirty="0" smtClean="0"/>
              <a:t>:		2.7%</a:t>
            </a:r>
          </a:p>
          <a:p>
            <a:pPr lvl="1"/>
            <a:r>
              <a:rPr lang="en-US" dirty="0" err="1" smtClean="0"/>
              <a:t>compute_uwshcu</a:t>
            </a:r>
            <a:r>
              <a:rPr lang="en-US" dirty="0" smtClean="0"/>
              <a:t>:	3.3%</a:t>
            </a:r>
          </a:p>
          <a:p>
            <a:pPr lvl="1"/>
            <a:r>
              <a:rPr lang="en-US" dirty="0" err="1" smtClean="0"/>
              <a:t>rtrnmc</a:t>
            </a:r>
            <a:r>
              <a:rPr lang="en-US" dirty="0" smtClean="0"/>
              <a:t>:		1.75%</a:t>
            </a:r>
          </a:p>
          <a:p>
            <a:r>
              <a:rPr lang="en-US" dirty="0" smtClean="0"/>
              <a:t>Group B:</a:t>
            </a:r>
          </a:p>
          <a:p>
            <a:pPr lvl="1"/>
            <a:r>
              <a:rPr lang="en-US" dirty="0" err="1" smtClean="0"/>
              <a:t>micro_mg_tend</a:t>
            </a:r>
            <a:r>
              <a:rPr lang="en-US" dirty="0" smtClean="0"/>
              <a:t>:	1.36% (1.73%)</a:t>
            </a:r>
          </a:p>
          <a:p>
            <a:pPr lvl="1"/>
            <a:r>
              <a:rPr lang="en-US" b="1" dirty="0" smtClean="0">
                <a:solidFill>
                  <a:srgbClr val="7030A0"/>
                </a:solidFill>
              </a:rPr>
              <a:t>wetdepa_v2:		2.5% </a:t>
            </a:r>
            <a:endParaRPr lang="en-US" b="1" dirty="0" smtClean="0">
              <a:solidFill>
                <a:srgbClr val="7030A0"/>
              </a:solidFill>
              <a:sym typeface="Wingdings"/>
            </a:endParaRPr>
          </a:p>
          <a:p>
            <a:r>
              <a:rPr lang="en-US" dirty="0" smtClean="0">
                <a:sym typeface="Wingdings"/>
              </a:rPr>
              <a:t>Group C:</a:t>
            </a:r>
          </a:p>
          <a:p>
            <a:pPr lvl="1"/>
            <a:r>
              <a:rPr lang="en-US" dirty="0" err="1" smtClean="0">
                <a:sym typeface="Wingdings"/>
              </a:rPr>
              <a:t>reftra_sw</a:t>
            </a:r>
            <a:r>
              <a:rPr lang="en-US" dirty="0" smtClean="0">
                <a:sym typeface="Wingdings"/>
              </a:rPr>
              <a:t>:		1.71%</a:t>
            </a:r>
          </a:p>
          <a:p>
            <a:pPr lvl="1"/>
            <a:r>
              <a:rPr lang="en-US" dirty="0" err="1" smtClean="0">
                <a:sym typeface="Wingdings"/>
              </a:rPr>
              <a:t>spcvmc_sw</a:t>
            </a:r>
            <a:r>
              <a:rPr lang="en-US" dirty="0" smtClean="0">
                <a:sym typeface="Wingdings"/>
              </a:rPr>
              <a:t>:		1.21%</a:t>
            </a:r>
          </a:p>
          <a:p>
            <a:pPr lvl="1"/>
            <a:r>
              <a:rPr lang="en-US" dirty="0" err="1" smtClean="0">
                <a:sym typeface="Wingdings"/>
              </a:rPr>
              <a:t>vrtqdr_sw</a:t>
            </a:r>
            <a:r>
              <a:rPr lang="en-US" dirty="0" smtClean="0">
                <a:sym typeface="Wingdings"/>
              </a:rPr>
              <a:t>		1.43%</a:t>
            </a:r>
          </a:p>
          <a:p>
            <a:pPr lvl="1"/>
            <a:endParaRPr lang="en-US" dirty="0"/>
          </a:p>
        </p:txBody>
      </p:sp>
    </p:spTree>
    <p:extLst>
      <p:ext uri="{BB962C8B-B14F-4D97-AF65-F5344CB8AC3E}">
        <p14:creationId xmlns:p14="http://schemas.microsoft.com/office/powerpoint/2010/main" val="2360298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p:txBody>
          <a:bodyPr/>
          <a:lstStyle/>
          <a:p>
            <a:pPr marL="220663" indent="-220663">
              <a:lnSpc>
                <a:spcPct val="81000"/>
              </a:lnSpc>
              <a:spcAft>
                <a:spcPts val="775"/>
              </a:spcAft>
              <a:buClr>
                <a:srgbClr val="000000"/>
              </a:buClr>
              <a:buSzPct val="45000"/>
              <a:tabLst>
                <a:tab pos="220663" algn="l"/>
                <a:tab pos="627063" algn="l"/>
                <a:tab pos="1035050" algn="l"/>
                <a:tab pos="1441450" algn="l"/>
                <a:tab pos="1849438" algn="l"/>
                <a:tab pos="2257425" algn="l"/>
                <a:tab pos="2665413" algn="l"/>
                <a:tab pos="3071813" algn="l"/>
                <a:tab pos="3479800" algn="l"/>
                <a:tab pos="3887788" algn="l"/>
                <a:tab pos="4294188" algn="l"/>
                <a:tab pos="4702175" algn="l"/>
                <a:tab pos="5110163" algn="l"/>
                <a:tab pos="5518150" algn="l"/>
                <a:tab pos="5924550" algn="l"/>
                <a:tab pos="6332538" algn="l"/>
                <a:tab pos="6740525" algn="l"/>
                <a:tab pos="7146925" algn="l"/>
                <a:tab pos="7554913" algn="l"/>
                <a:tab pos="7962900" algn="l"/>
                <a:tab pos="8369300" algn="l"/>
              </a:tabLst>
            </a:pPr>
            <a:r>
              <a:rPr lang="en-GB" sz="2900" dirty="0" smtClean="0">
                <a:solidFill>
                  <a:srgbClr val="004586"/>
                </a:solidFill>
              </a:rPr>
              <a:t>Since 1991</a:t>
            </a:r>
          </a:p>
          <a:p>
            <a:pPr marL="220663" indent="-220663">
              <a:lnSpc>
                <a:spcPct val="81000"/>
              </a:lnSpc>
              <a:spcAft>
                <a:spcPts val="775"/>
              </a:spcAft>
              <a:buClr>
                <a:srgbClr val="000000"/>
              </a:buClr>
              <a:buSzPct val="45000"/>
              <a:tabLst>
                <a:tab pos="220663" algn="l"/>
                <a:tab pos="627063" algn="l"/>
                <a:tab pos="1035050" algn="l"/>
                <a:tab pos="1441450" algn="l"/>
                <a:tab pos="1849438" algn="l"/>
                <a:tab pos="2257425" algn="l"/>
                <a:tab pos="2665413" algn="l"/>
                <a:tab pos="3071813" algn="l"/>
                <a:tab pos="3479800" algn="l"/>
                <a:tab pos="3887788" algn="l"/>
                <a:tab pos="4294188" algn="l"/>
                <a:tab pos="4702175" algn="l"/>
                <a:tab pos="5110163" algn="l"/>
                <a:tab pos="5518150" algn="l"/>
                <a:tab pos="5924550" algn="l"/>
                <a:tab pos="6332538" algn="l"/>
                <a:tab pos="6740525" algn="l"/>
                <a:tab pos="7146925" algn="l"/>
                <a:tab pos="7554913" algn="l"/>
                <a:tab pos="7962900" algn="l"/>
                <a:tab pos="8369300" algn="l"/>
              </a:tabLst>
            </a:pPr>
            <a:r>
              <a:rPr lang="en-GB" sz="2900" dirty="0" smtClean="0">
                <a:solidFill>
                  <a:srgbClr val="004586"/>
                </a:solidFill>
              </a:rPr>
              <a:t>Based on traces</a:t>
            </a:r>
          </a:p>
          <a:p>
            <a:pPr marL="220663" indent="-220663">
              <a:lnSpc>
                <a:spcPct val="81000"/>
              </a:lnSpc>
              <a:spcAft>
                <a:spcPts val="775"/>
              </a:spcAft>
              <a:buClr>
                <a:srgbClr val="000000"/>
              </a:buClr>
              <a:buSzPct val="45000"/>
              <a:tabLst>
                <a:tab pos="220663" algn="l"/>
                <a:tab pos="627063" algn="l"/>
                <a:tab pos="1035050" algn="l"/>
                <a:tab pos="1441450" algn="l"/>
                <a:tab pos="1849438" algn="l"/>
                <a:tab pos="2257425" algn="l"/>
                <a:tab pos="2665413" algn="l"/>
                <a:tab pos="3071813" algn="l"/>
                <a:tab pos="3479800" algn="l"/>
                <a:tab pos="3887788" algn="l"/>
                <a:tab pos="4294188" algn="l"/>
                <a:tab pos="4702175" algn="l"/>
                <a:tab pos="5110163" algn="l"/>
                <a:tab pos="5518150" algn="l"/>
                <a:tab pos="5924550" algn="l"/>
                <a:tab pos="6332538" algn="l"/>
                <a:tab pos="6740525" algn="l"/>
                <a:tab pos="7146925" algn="l"/>
                <a:tab pos="7554913" algn="l"/>
                <a:tab pos="7962900" algn="l"/>
                <a:tab pos="8369300" algn="l"/>
              </a:tabLst>
            </a:pPr>
            <a:r>
              <a:rPr lang="en-GB" sz="2900" dirty="0" smtClean="0">
                <a:solidFill>
                  <a:srgbClr val="004586"/>
                </a:solidFill>
              </a:rPr>
              <a:t>Open Source</a:t>
            </a:r>
          </a:p>
          <a:p>
            <a:pPr marL="620713" lvl="1" indent="-220663">
              <a:lnSpc>
                <a:spcPct val="81000"/>
              </a:lnSpc>
              <a:spcAft>
                <a:spcPts val="775"/>
              </a:spcAft>
              <a:buClr>
                <a:srgbClr val="000000"/>
              </a:buClr>
              <a:buSzPct val="45000"/>
              <a:tabLst>
                <a:tab pos="220663" algn="l"/>
                <a:tab pos="627063" algn="l"/>
                <a:tab pos="1035050" algn="l"/>
                <a:tab pos="1441450" algn="l"/>
                <a:tab pos="1849438" algn="l"/>
                <a:tab pos="2257425" algn="l"/>
                <a:tab pos="2665413" algn="l"/>
                <a:tab pos="3071813" algn="l"/>
                <a:tab pos="3479800" algn="l"/>
                <a:tab pos="3887788" algn="l"/>
                <a:tab pos="4294188" algn="l"/>
                <a:tab pos="4702175" algn="l"/>
                <a:tab pos="5110163" algn="l"/>
                <a:tab pos="5518150" algn="l"/>
                <a:tab pos="5924550" algn="l"/>
                <a:tab pos="6332538" algn="l"/>
                <a:tab pos="6740525" algn="l"/>
                <a:tab pos="7146925" algn="l"/>
                <a:tab pos="7554913" algn="l"/>
                <a:tab pos="7962900" algn="l"/>
                <a:tab pos="8369300" algn="l"/>
              </a:tabLst>
            </a:pPr>
            <a:r>
              <a:rPr lang="en-GB" sz="2100" dirty="0" smtClean="0">
                <a:solidFill>
                  <a:srgbClr val="000000"/>
                </a:solidFill>
              </a:rPr>
              <a:t>http://www.bsc.es/paraver</a:t>
            </a:r>
            <a:endParaRPr lang="en-GB" sz="2900" dirty="0" smtClean="0">
              <a:solidFill>
                <a:srgbClr val="004586"/>
              </a:solidFill>
            </a:endParaRPr>
          </a:p>
          <a:p>
            <a:pPr marL="220663" indent="-220663">
              <a:lnSpc>
                <a:spcPct val="81000"/>
              </a:lnSpc>
              <a:spcAft>
                <a:spcPts val="775"/>
              </a:spcAft>
              <a:buClr>
                <a:srgbClr val="000000"/>
              </a:buClr>
              <a:buSzPct val="45000"/>
              <a:tabLst>
                <a:tab pos="220663" algn="l"/>
                <a:tab pos="627063" algn="l"/>
                <a:tab pos="1035050" algn="l"/>
                <a:tab pos="1441450" algn="l"/>
                <a:tab pos="1849438" algn="l"/>
                <a:tab pos="2257425" algn="l"/>
                <a:tab pos="2665413" algn="l"/>
                <a:tab pos="3071813" algn="l"/>
                <a:tab pos="3479800" algn="l"/>
                <a:tab pos="3887788" algn="l"/>
                <a:tab pos="4294188" algn="l"/>
                <a:tab pos="4702175" algn="l"/>
                <a:tab pos="5110163" algn="l"/>
                <a:tab pos="5518150" algn="l"/>
                <a:tab pos="5924550" algn="l"/>
                <a:tab pos="6332538" algn="l"/>
                <a:tab pos="6740525" algn="l"/>
                <a:tab pos="7146925" algn="l"/>
                <a:tab pos="7554913" algn="l"/>
                <a:tab pos="7962900" algn="l"/>
                <a:tab pos="8369300" algn="l"/>
              </a:tabLst>
            </a:pPr>
            <a:r>
              <a:rPr lang="en-GB" sz="2900" dirty="0" smtClean="0">
                <a:solidFill>
                  <a:srgbClr val="004586"/>
                </a:solidFill>
              </a:rPr>
              <a:t>Core tools:</a:t>
            </a:r>
          </a:p>
          <a:p>
            <a:pPr marL="620713" lvl="1" indent="-220663">
              <a:lnSpc>
                <a:spcPct val="81000"/>
              </a:lnSpc>
              <a:spcAft>
                <a:spcPts val="775"/>
              </a:spcAft>
              <a:buClr>
                <a:srgbClr val="000000"/>
              </a:buClr>
              <a:buSzPct val="45000"/>
              <a:tabLst>
                <a:tab pos="220663" algn="l"/>
                <a:tab pos="627063" algn="l"/>
                <a:tab pos="1035050" algn="l"/>
                <a:tab pos="1441450" algn="l"/>
                <a:tab pos="1849438" algn="l"/>
                <a:tab pos="2257425" algn="l"/>
                <a:tab pos="2665413" algn="l"/>
                <a:tab pos="3071813" algn="l"/>
                <a:tab pos="3479800" algn="l"/>
                <a:tab pos="3887788" algn="l"/>
                <a:tab pos="4294188" algn="l"/>
                <a:tab pos="4702175" algn="l"/>
                <a:tab pos="5110163" algn="l"/>
                <a:tab pos="5518150" algn="l"/>
                <a:tab pos="5924550" algn="l"/>
                <a:tab pos="6332538" algn="l"/>
                <a:tab pos="6740525" algn="l"/>
                <a:tab pos="7146925" algn="l"/>
                <a:tab pos="7554913" algn="l"/>
                <a:tab pos="7962900" algn="l"/>
                <a:tab pos="8369300" algn="l"/>
              </a:tabLst>
            </a:pPr>
            <a:r>
              <a:rPr lang="en-GB" sz="2100" dirty="0" err="1" smtClean="0">
                <a:solidFill>
                  <a:srgbClr val="000000"/>
                </a:solidFill>
              </a:rPr>
              <a:t>Paraver</a:t>
            </a:r>
            <a:r>
              <a:rPr lang="en-GB" sz="2100" dirty="0" smtClean="0">
                <a:solidFill>
                  <a:srgbClr val="000000"/>
                </a:solidFill>
              </a:rPr>
              <a:t> (</a:t>
            </a:r>
            <a:r>
              <a:rPr lang="en-GB" sz="2100" dirty="0" err="1" smtClean="0">
                <a:solidFill>
                  <a:srgbClr val="000000"/>
                </a:solidFill>
              </a:rPr>
              <a:t>paramedir</a:t>
            </a:r>
            <a:r>
              <a:rPr lang="en-GB" sz="2100" dirty="0" smtClean="0">
                <a:solidFill>
                  <a:srgbClr val="000000"/>
                </a:solidFill>
              </a:rPr>
              <a:t>) – offline trace analysis</a:t>
            </a:r>
          </a:p>
          <a:p>
            <a:pPr marL="620713" lvl="1" indent="-220663">
              <a:lnSpc>
                <a:spcPct val="81000"/>
              </a:lnSpc>
              <a:spcAft>
                <a:spcPts val="775"/>
              </a:spcAft>
              <a:buClr>
                <a:srgbClr val="000000"/>
              </a:buClr>
              <a:buSzPct val="45000"/>
              <a:tabLst>
                <a:tab pos="220663" algn="l"/>
                <a:tab pos="627063" algn="l"/>
                <a:tab pos="1035050" algn="l"/>
                <a:tab pos="1441450" algn="l"/>
                <a:tab pos="1849438" algn="l"/>
                <a:tab pos="2257425" algn="l"/>
                <a:tab pos="2665413" algn="l"/>
                <a:tab pos="3071813" algn="l"/>
                <a:tab pos="3479800" algn="l"/>
                <a:tab pos="3887788" algn="l"/>
                <a:tab pos="4294188" algn="l"/>
                <a:tab pos="4702175" algn="l"/>
                <a:tab pos="5110163" algn="l"/>
                <a:tab pos="5518150" algn="l"/>
                <a:tab pos="5924550" algn="l"/>
                <a:tab pos="6332538" algn="l"/>
                <a:tab pos="6740525" algn="l"/>
                <a:tab pos="7146925" algn="l"/>
                <a:tab pos="7554913" algn="l"/>
                <a:tab pos="7962900" algn="l"/>
                <a:tab pos="8369300" algn="l"/>
              </a:tabLst>
            </a:pPr>
            <a:r>
              <a:rPr lang="en-GB" sz="2100" dirty="0" err="1" smtClean="0">
                <a:solidFill>
                  <a:srgbClr val="000000"/>
                </a:solidFill>
              </a:rPr>
              <a:t>Dimemas</a:t>
            </a:r>
            <a:r>
              <a:rPr lang="en-GB" sz="2100" dirty="0" smtClean="0">
                <a:solidFill>
                  <a:srgbClr val="000000"/>
                </a:solidFill>
              </a:rPr>
              <a:t> – message passing simulator</a:t>
            </a:r>
          </a:p>
          <a:p>
            <a:pPr marL="620713" lvl="1" indent="-220663">
              <a:lnSpc>
                <a:spcPct val="81000"/>
              </a:lnSpc>
              <a:spcAft>
                <a:spcPts val="775"/>
              </a:spcAft>
              <a:buClr>
                <a:srgbClr val="000000"/>
              </a:buClr>
              <a:buSzPct val="45000"/>
              <a:tabLst>
                <a:tab pos="220663" algn="l"/>
                <a:tab pos="627063" algn="l"/>
                <a:tab pos="1035050" algn="l"/>
                <a:tab pos="1441450" algn="l"/>
                <a:tab pos="1849438" algn="l"/>
                <a:tab pos="2257425" algn="l"/>
                <a:tab pos="2665413" algn="l"/>
                <a:tab pos="3071813" algn="l"/>
                <a:tab pos="3479800" algn="l"/>
                <a:tab pos="3887788" algn="l"/>
                <a:tab pos="4294188" algn="l"/>
                <a:tab pos="4702175" algn="l"/>
                <a:tab pos="5110163" algn="l"/>
                <a:tab pos="5518150" algn="l"/>
                <a:tab pos="5924550" algn="l"/>
                <a:tab pos="6332538" algn="l"/>
                <a:tab pos="6740525" algn="l"/>
                <a:tab pos="7146925" algn="l"/>
                <a:tab pos="7554913" algn="l"/>
                <a:tab pos="7962900" algn="l"/>
                <a:tab pos="8369300" algn="l"/>
              </a:tabLst>
            </a:pPr>
            <a:r>
              <a:rPr lang="en-GB" sz="2100" dirty="0" err="1" smtClean="0">
                <a:solidFill>
                  <a:srgbClr val="000000"/>
                </a:solidFill>
              </a:rPr>
              <a:t>Extrae</a:t>
            </a:r>
            <a:r>
              <a:rPr lang="en-GB" sz="2100" dirty="0" smtClean="0">
                <a:solidFill>
                  <a:srgbClr val="000000"/>
                </a:solidFill>
              </a:rPr>
              <a:t> – instrumentation</a:t>
            </a:r>
            <a:endParaRPr lang="en-GB" sz="2900" dirty="0" smtClean="0">
              <a:solidFill>
                <a:srgbClr val="004586"/>
              </a:solidFill>
            </a:endParaRPr>
          </a:p>
          <a:p>
            <a:pPr marL="220663" indent="-220663">
              <a:lnSpc>
                <a:spcPct val="81000"/>
              </a:lnSpc>
              <a:spcAft>
                <a:spcPts val="775"/>
              </a:spcAft>
              <a:buClr>
                <a:srgbClr val="000000"/>
              </a:buClr>
              <a:buSzPct val="45000"/>
              <a:tabLst>
                <a:tab pos="220663" algn="l"/>
                <a:tab pos="627063" algn="l"/>
                <a:tab pos="1035050" algn="l"/>
                <a:tab pos="1441450" algn="l"/>
                <a:tab pos="1849438" algn="l"/>
                <a:tab pos="2257425" algn="l"/>
                <a:tab pos="2665413" algn="l"/>
                <a:tab pos="3071813" algn="l"/>
                <a:tab pos="3479800" algn="l"/>
                <a:tab pos="3887788" algn="l"/>
                <a:tab pos="4294188" algn="l"/>
                <a:tab pos="4702175" algn="l"/>
                <a:tab pos="5110163" algn="l"/>
                <a:tab pos="5518150" algn="l"/>
                <a:tab pos="5924550" algn="l"/>
                <a:tab pos="6332538" algn="l"/>
                <a:tab pos="6740525" algn="l"/>
                <a:tab pos="7146925" algn="l"/>
                <a:tab pos="7554913" algn="l"/>
                <a:tab pos="7962900" algn="l"/>
                <a:tab pos="8369300" algn="l"/>
              </a:tabLst>
            </a:pPr>
            <a:r>
              <a:rPr lang="en-GB" sz="2900" dirty="0" smtClean="0">
                <a:solidFill>
                  <a:srgbClr val="004586"/>
                </a:solidFill>
              </a:rPr>
              <a:t>Performance analytics</a:t>
            </a:r>
          </a:p>
          <a:p>
            <a:pPr marL="620713" lvl="1" indent="-220663">
              <a:lnSpc>
                <a:spcPct val="81000"/>
              </a:lnSpc>
              <a:spcAft>
                <a:spcPts val="775"/>
              </a:spcAft>
              <a:buClr>
                <a:srgbClr val="000000"/>
              </a:buClr>
              <a:buSzPct val="45000"/>
              <a:tabLst>
                <a:tab pos="220663" algn="l"/>
                <a:tab pos="627063" algn="l"/>
                <a:tab pos="1035050" algn="l"/>
                <a:tab pos="1441450" algn="l"/>
                <a:tab pos="1849438" algn="l"/>
                <a:tab pos="2257425" algn="l"/>
                <a:tab pos="2665413" algn="l"/>
                <a:tab pos="3071813" algn="l"/>
                <a:tab pos="3479800" algn="l"/>
                <a:tab pos="3887788" algn="l"/>
                <a:tab pos="4294188" algn="l"/>
                <a:tab pos="4702175" algn="l"/>
                <a:tab pos="5110163" algn="l"/>
                <a:tab pos="5518150" algn="l"/>
                <a:tab pos="5924550" algn="l"/>
                <a:tab pos="6332538" algn="l"/>
                <a:tab pos="6740525" algn="l"/>
                <a:tab pos="7146925" algn="l"/>
                <a:tab pos="7554913" algn="l"/>
                <a:tab pos="7962900" algn="l"/>
                <a:tab pos="8369300" algn="l"/>
              </a:tabLst>
            </a:pPr>
            <a:r>
              <a:rPr lang="en-GB" sz="2100" dirty="0" smtClean="0">
                <a:solidFill>
                  <a:srgbClr val="000000"/>
                </a:solidFill>
              </a:rPr>
              <a:t>Detail, flexibility, intelligence</a:t>
            </a:r>
          </a:p>
          <a:p>
            <a:pPr marL="620713" lvl="1" indent="-220663">
              <a:lnSpc>
                <a:spcPct val="81000"/>
              </a:lnSpc>
              <a:spcAft>
                <a:spcPts val="775"/>
              </a:spcAft>
              <a:buClr>
                <a:srgbClr val="000000"/>
              </a:buClr>
              <a:buSzPct val="45000"/>
              <a:tabLst>
                <a:tab pos="220663" algn="l"/>
                <a:tab pos="627063" algn="l"/>
                <a:tab pos="1035050" algn="l"/>
                <a:tab pos="1441450" algn="l"/>
                <a:tab pos="1849438" algn="l"/>
                <a:tab pos="2257425" algn="l"/>
                <a:tab pos="2665413" algn="l"/>
                <a:tab pos="3071813" algn="l"/>
                <a:tab pos="3479800" algn="l"/>
                <a:tab pos="3887788" algn="l"/>
                <a:tab pos="4294188" algn="l"/>
                <a:tab pos="4702175" algn="l"/>
                <a:tab pos="5110163" algn="l"/>
                <a:tab pos="5518150" algn="l"/>
                <a:tab pos="5924550" algn="l"/>
                <a:tab pos="6332538" algn="l"/>
                <a:tab pos="6740525" algn="l"/>
                <a:tab pos="7146925" algn="l"/>
                <a:tab pos="7554913" algn="l"/>
                <a:tab pos="7962900" algn="l"/>
                <a:tab pos="8369300" algn="l"/>
              </a:tabLst>
            </a:pPr>
            <a:r>
              <a:rPr lang="en-GB" sz="2100" dirty="0" smtClean="0">
                <a:solidFill>
                  <a:srgbClr val="000000"/>
                </a:solidFill>
              </a:rPr>
              <a:t>Behaviour </a:t>
            </a:r>
            <a:r>
              <a:rPr lang="en-GB" sz="2100" dirty="0" err="1" smtClean="0">
                <a:solidFill>
                  <a:srgbClr val="000000"/>
                </a:solidFill>
              </a:rPr>
              <a:t>vs</a:t>
            </a:r>
            <a:r>
              <a:rPr lang="en-GB" sz="2100" dirty="0" smtClean="0">
                <a:solidFill>
                  <a:srgbClr val="000000"/>
                </a:solidFill>
              </a:rPr>
              <a:t> syntactic structure</a:t>
            </a:r>
          </a:p>
        </p:txBody>
      </p:sp>
      <p:pic>
        <p:nvPicPr>
          <p:cNvPr id="12291" name="Picture 3"/>
          <p:cNvPicPr>
            <a:picLocks noChangeAspect="1" noChangeArrowheads="1"/>
          </p:cNvPicPr>
          <p:nvPr/>
        </p:nvPicPr>
        <p:blipFill>
          <a:blip r:embed="rId2"/>
          <a:srcRect/>
          <a:stretch>
            <a:fillRect/>
          </a:stretch>
        </p:blipFill>
        <p:spPr bwMode="auto">
          <a:xfrm>
            <a:off x="5029200" y="923925"/>
            <a:ext cx="3397250" cy="1395413"/>
          </a:xfrm>
          <a:prstGeom prst="rect">
            <a:avLst/>
          </a:prstGeom>
          <a:noFill/>
          <a:ln w="9525">
            <a:noFill/>
            <a:miter lim="800000"/>
            <a:headEnd/>
            <a:tailEnd/>
          </a:ln>
        </p:spPr>
      </p:pic>
      <p:pic>
        <p:nvPicPr>
          <p:cNvPr id="12292" name="Picture 4"/>
          <p:cNvPicPr>
            <a:picLocks noChangeAspect="1" noChangeArrowheads="1"/>
          </p:cNvPicPr>
          <p:nvPr/>
        </p:nvPicPr>
        <p:blipFill>
          <a:blip r:embed="rId3"/>
          <a:srcRect/>
          <a:stretch>
            <a:fillRect/>
          </a:stretch>
        </p:blipFill>
        <p:spPr bwMode="auto">
          <a:xfrm>
            <a:off x="7021513" y="2433638"/>
            <a:ext cx="1979612" cy="2236787"/>
          </a:xfrm>
          <a:prstGeom prst="rect">
            <a:avLst/>
          </a:prstGeom>
          <a:noFill/>
          <a:ln w="9525">
            <a:noFill/>
            <a:miter lim="800000"/>
            <a:headEnd/>
            <a:tailEnd/>
          </a:ln>
        </p:spPr>
      </p:pic>
      <p:pic>
        <p:nvPicPr>
          <p:cNvPr id="12293" name="Picture 5"/>
          <p:cNvPicPr>
            <a:picLocks noChangeAspect="1" noChangeArrowheads="1"/>
          </p:cNvPicPr>
          <p:nvPr/>
        </p:nvPicPr>
        <p:blipFill>
          <a:blip r:embed="rId4"/>
          <a:srcRect/>
          <a:stretch>
            <a:fillRect/>
          </a:stretch>
        </p:blipFill>
        <p:spPr bwMode="auto">
          <a:xfrm>
            <a:off x="6657975" y="4786313"/>
            <a:ext cx="2028825" cy="1582737"/>
          </a:xfrm>
          <a:prstGeom prst="rect">
            <a:avLst/>
          </a:prstGeom>
          <a:noFill/>
          <a:ln w="9525">
            <a:noFill/>
            <a:miter lim="800000"/>
            <a:headEnd/>
            <a:tailEnd/>
          </a:ln>
        </p:spPr>
      </p:pic>
      <p:sp>
        <p:nvSpPr>
          <p:cNvPr id="12295" name="Title 1"/>
          <p:cNvSpPr>
            <a:spLocks/>
          </p:cNvSpPr>
          <p:nvPr/>
        </p:nvSpPr>
        <p:spPr bwMode="auto">
          <a:xfrm>
            <a:off x="108396" y="0"/>
            <a:ext cx="8928100" cy="692150"/>
          </a:xfrm>
          <a:prstGeom prst="rect">
            <a:avLst/>
          </a:prstGeom>
          <a:noFill/>
          <a:ln w="9525">
            <a:noFill/>
            <a:miter lim="800000"/>
            <a:headEnd/>
            <a:tailEnd/>
          </a:ln>
        </p:spPr>
        <p:txBody>
          <a:bodyPr anchor="b"/>
          <a:lstStyle/>
          <a:p>
            <a:pPr eaLnBrk="0" hangingPunct="0"/>
            <a:r>
              <a:rPr lang="en-US" sz="2700" dirty="0">
                <a:solidFill>
                  <a:prstClr val="white"/>
                </a:solidFill>
              </a:rPr>
              <a:t>Our Tools</a:t>
            </a:r>
          </a:p>
        </p:txBody>
      </p:sp>
    </p:spTree>
    <p:extLst>
      <p:ext uri="{BB962C8B-B14F-4D97-AF65-F5344CB8AC3E}">
        <p14:creationId xmlns:p14="http://schemas.microsoft.com/office/powerpoint/2010/main" val="62086740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idx="4294967295"/>
          </p:nvPr>
        </p:nvSpPr>
        <p:spPr/>
        <p:txBody>
          <a:bodyPr lIns="64301" tIns="32150" rIns="64301" bIns="32150" anchor="ctr"/>
          <a:lstStyle/>
          <a:p>
            <a:pPr eaLnBrk="1" hangingPunct="1"/>
            <a:r>
              <a:rPr lang="en-US" dirty="0" smtClean="0"/>
              <a:t>Example 3: CESM</a:t>
            </a:r>
          </a:p>
        </p:txBody>
      </p:sp>
      <p:sp>
        <p:nvSpPr>
          <p:cNvPr id="4" name="Content Placeholder 2"/>
          <p:cNvSpPr txBox="1">
            <a:spLocks/>
          </p:cNvSpPr>
          <p:nvPr/>
        </p:nvSpPr>
        <p:spPr>
          <a:xfrm>
            <a:off x="457200" y="1124744"/>
            <a:ext cx="8229600" cy="4525963"/>
          </a:xfrm>
          <a:prstGeom prst="rect">
            <a:avLst/>
          </a:prstGeom>
        </p:spPr>
        <p:txBody>
          <a:bodyPr>
            <a:normAutofit/>
          </a:bodyPr>
          <a:lstStyle>
            <a:lvl1pPr marL="342900" indent="-342900" algn="l" rtl="0" eaLnBrk="0" fontAlgn="base" hangingPunct="0">
              <a:spcBef>
                <a:spcPct val="20000"/>
              </a:spcBef>
              <a:spcAft>
                <a:spcPct val="0"/>
              </a:spcAft>
              <a:buBlip>
                <a:blip r:embed="rId2"/>
              </a:buBlip>
              <a:defRPr sz="2400" kern="1200">
                <a:solidFill>
                  <a:srgbClr val="00499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004990"/>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rgbClr val="00499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00499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00499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Consists of a double nested loop</a:t>
            </a:r>
          </a:p>
          <a:p>
            <a:pPr lvl="1"/>
            <a:r>
              <a:rPr lang="en-US" smtClean="0"/>
              <a:t>Very long  ~400 lines</a:t>
            </a:r>
          </a:p>
          <a:p>
            <a:pPr lvl="1"/>
            <a:r>
              <a:rPr lang="en-US" smtClean="0"/>
              <a:t>Unnecessary branches with inhibit vectorization</a:t>
            </a:r>
          </a:p>
          <a:p>
            <a:r>
              <a:rPr lang="en-US" smtClean="0"/>
              <a:t>Restructuring wetdepa_v2</a:t>
            </a:r>
          </a:p>
          <a:p>
            <a:pPr lvl="1"/>
            <a:r>
              <a:rPr lang="en-US" smtClean="0"/>
              <a:t>Break up long loop to simplify vectorization</a:t>
            </a:r>
          </a:p>
          <a:p>
            <a:pPr lvl="1"/>
            <a:r>
              <a:rPr lang="en-US" smtClean="0"/>
              <a:t>Promote scalar to vector temporaries</a:t>
            </a:r>
          </a:p>
          <a:p>
            <a:pPr lvl="1"/>
            <a:r>
              <a:rPr lang="en-US" smtClean="0"/>
              <a:t>Common expression elimination</a:t>
            </a:r>
            <a:endParaRPr lang="en-US" dirty="0" smtClean="0"/>
          </a:p>
        </p:txBody>
      </p:sp>
      <p:graphicFrame>
        <p:nvGraphicFramePr>
          <p:cNvPr id="12" name="Content Placeholder 3"/>
          <p:cNvGraphicFramePr>
            <a:graphicFrameLocks/>
          </p:cNvGraphicFramePr>
          <p:nvPr>
            <p:extLst>
              <p:ext uri="{D42A27DB-BD31-4B8C-83A1-F6EECF244321}">
                <p14:modId xmlns:p14="http://schemas.microsoft.com/office/powerpoint/2010/main" val="3544020253"/>
              </p:ext>
            </p:extLst>
          </p:nvPr>
        </p:nvGraphicFramePr>
        <p:xfrm>
          <a:off x="1907704" y="3952565"/>
          <a:ext cx="5832648" cy="2460804"/>
        </p:xfrm>
        <a:graphic>
          <a:graphicData uri="http://schemas.openxmlformats.org/drawingml/2006/table">
            <a:tbl>
              <a:tblPr firstRow="1" bandRow="1">
                <a:tableStyleId>{5C22544A-7EE6-4342-B048-85BDC9FD1C3A}</a:tableStyleId>
              </a:tblPr>
              <a:tblGrid>
                <a:gridCol w="1236598"/>
                <a:gridCol w="1499706"/>
                <a:gridCol w="1368152"/>
                <a:gridCol w="1728192"/>
              </a:tblGrid>
              <a:tr h="533650">
                <a:tc>
                  <a:txBody>
                    <a:bodyPr/>
                    <a:lstStyle/>
                    <a:p>
                      <a:endParaRPr lang="en-US" dirty="0"/>
                    </a:p>
                  </a:txBody>
                  <a:tcPr/>
                </a:tc>
                <a:tc gridSpan="3">
                  <a:txBody>
                    <a:bodyPr/>
                    <a:lstStyle/>
                    <a:p>
                      <a:r>
                        <a:rPr lang="en-US" dirty="0" smtClean="0"/>
                        <a:t>CESM B-case, NE=16, 570 cores</a:t>
                      </a:r>
                    </a:p>
                    <a:p>
                      <a:r>
                        <a:rPr lang="en-US" dirty="0" smtClean="0"/>
                        <a:t>Yellowstone, Intel (13.1.1) –O2</a:t>
                      </a:r>
                    </a:p>
                  </a:txBody>
                  <a:tcPr/>
                </a:tc>
                <a:tc hMerge="1">
                  <a:txBody>
                    <a:bodyPr/>
                    <a:lstStyle/>
                    <a:p>
                      <a:endParaRPr lang="en-US" dirty="0"/>
                    </a:p>
                  </a:txBody>
                  <a:tcPr/>
                </a:tc>
                <a:tc hMerge="1">
                  <a:txBody>
                    <a:bodyPr/>
                    <a:lstStyle/>
                    <a:p>
                      <a:endParaRPr lang="en-US" dirty="0"/>
                    </a:p>
                  </a:txBody>
                  <a:tcPr/>
                </a:tc>
              </a:tr>
              <a:tr h="533650">
                <a:tc>
                  <a:txBody>
                    <a:bodyPr/>
                    <a:lstStyle/>
                    <a:p>
                      <a:endParaRPr lang="en-US" dirty="0"/>
                    </a:p>
                  </a:txBody>
                  <a:tcPr/>
                </a:tc>
                <a:tc>
                  <a:txBody>
                    <a:bodyPr/>
                    <a:lstStyle/>
                    <a:p>
                      <a:r>
                        <a:rPr lang="en-US" dirty="0" smtClean="0"/>
                        <a:t>%</a:t>
                      </a:r>
                      <a:r>
                        <a:rPr lang="en-US" baseline="0" dirty="0" smtClean="0"/>
                        <a:t> total time</a:t>
                      </a:r>
                      <a:endParaRPr lang="en-US" dirty="0"/>
                    </a:p>
                  </a:txBody>
                  <a:tcPr/>
                </a:tc>
                <a:tc>
                  <a:txBody>
                    <a:bodyPr/>
                    <a:lstStyle/>
                    <a:p>
                      <a:r>
                        <a:rPr lang="en-US" dirty="0" smtClean="0"/>
                        <a:t>duration (</a:t>
                      </a:r>
                      <a:r>
                        <a:rPr lang="en-US" dirty="0" err="1" smtClean="0"/>
                        <a:t>ms</a:t>
                      </a:r>
                      <a:r>
                        <a:rPr lang="en-US" dirty="0" smtClean="0"/>
                        <a:t>)</a:t>
                      </a:r>
                      <a:endParaRPr lang="en-US" dirty="0"/>
                    </a:p>
                  </a:txBody>
                  <a:tcPr/>
                </a:tc>
                <a:tc>
                  <a:txBody>
                    <a:bodyPr/>
                    <a:lstStyle/>
                    <a:p>
                      <a:r>
                        <a:rPr lang="en-US" dirty="0" smtClean="0"/>
                        <a:t>improvement</a:t>
                      </a:r>
                      <a:endParaRPr lang="en-US" dirty="0"/>
                    </a:p>
                  </a:txBody>
                  <a:tcPr/>
                </a:tc>
              </a:tr>
              <a:tr h="654304">
                <a:tc>
                  <a:txBody>
                    <a:bodyPr/>
                    <a:lstStyle/>
                    <a:p>
                      <a:r>
                        <a:rPr lang="en-US" dirty="0" smtClean="0"/>
                        <a:t>original</a:t>
                      </a:r>
                    </a:p>
                  </a:txBody>
                  <a:tcPr/>
                </a:tc>
                <a:tc>
                  <a:txBody>
                    <a:bodyPr/>
                    <a:lstStyle/>
                    <a:p>
                      <a:pPr algn="ctr"/>
                      <a:r>
                        <a:rPr lang="en-US" dirty="0" smtClean="0"/>
                        <a:t>2.5</a:t>
                      </a:r>
                      <a:endParaRPr lang="en-US" dirty="0"/>
                    </a:p>
                  </a:txBody>
                  <a:tcPr>
                    <a:solidFill>
                      <a:srgbClr val="CCFFCC"/>
                    </a:solidFill>
                  </a:tcPr>
                </a:tc>
                <a:tc>
                  <a:txBody>
                    <a:bodyPr/>
                    <a:lstStyle/>
                    <a:p>
                      <a:pPr algn="ctr"/>
                      <a:r>
                        <a:rPr lang="en-US" dirty="0" smtClean="0"/>
                        <a:t>492.6</a:t>
                      </a:r>
                      <a:endParaRPr lang="en-US" dirty="0"/>
                    </a:p>
                  </a:txBody>
                  <a:tcPr>
                    <a:solidFill>
                      <a:srgbClr val="CCFFCC"/>
                    </a:solidFill>
                  </a:tcPr>
                </a:tc>
                <a:tc>
                  <a:txBody>
                    <a:bodyPr/>
                    <a:lstStyle/>
                    <a:p>
                      <a:pPr algn="ctr"/>
                      <a:r>
                        <a:rPr lang="en-US" dirty="0" smtClean="0"/>
                        <a:t>-</a:t>
                      </a:r>
                      <a:endParaRPr lang="en-US" dirty="0"/>
                    </a:p>
                  </a:txBody>
                  <a:tcPr>
                    <a:solidFill>
                      <a:srgbClr val="CCFFCC"/>
                    </a:solidFill>
                  </a:tcPr>
                </a:tc>
              </a:tr>
              <a:tr h="526340">
                <a:tc>
                  <a:txBody>
                    <a:bodyPr/>
                    <a:lstStyle/>
                    <a:p>
                      <a:r>
                        <a:rPr lang="en-US" dirty="0" smtClean="0"/>
                        <a:t>modified</a:t>
                      </a:r>
                      <a:endParaRPr lang="en-US" dirty="0"/>
                    </a:p>
                  </a:txBody>
                  <a:tcPr/>
                </a:tc>
                <a:tc>
                  <a:txBody>
                    <a:bodyPr/>
                    <a:lstStyle/>
                    <a:p>
                      <a:pPr algn="ctr"/>
                      <a:r>
                        <a:rPr lang="en-US" dirty="0" smtClean="0"/>
                        <a:t>0.73</a:t>
                      </a:r>
                      <a:endParaRPr lang="en-US" dirty="0"/>
                    </a:p>
                  </a:txBody>
                  <a:tcPr>
                    <a:solidFill>
                      <a:srgbClr val="CCFFCC"/>
                    </a:solidFill>
                  </a:tcPr>
                </a:tc>
                <a:tc>
                  <a:txBody>
                    <a:bodyPr/>
                    <a:lstStyle/>
                    <a:p>
                      <a:pPr algn="ctr"/>
                      <a:r>
                        <a:rPr lang="en-US" dirty="0" smtClean="0"/>
                        <a:t>121.1</a:t>
                      </a:r>
                      <a:endParaRPr lang="en-US" dirty="0"/>
                    </a:p>
                  </a:txBody>
                  <a:tcPr>
                    <a:solidFill>
                      <a:srgbClr val="CCFFCC"/>
                    </a:solidFill>
                  </a:tcPr>
                </a:tc>
                <a:tc>
                  <a:txBody>
                    <a:bodyPr/>
                    <a:lstStyle/>
                    <a:p>
                      <a:pPr algn="ctr"/>
                      <a:r>
                        <a:rPr lang="en-US" dirty="0" smtClean="0"/>
                        <a:t>4.07x</a:t>
                      </a:r>
                      <a:endParaRPr lang="en-US" dirty="0"/>
                    </a:p>
                  </a:txBody>
                  <a:tcPr>
                    <a:solidFill>
                      <a:srgbClr val="CCFFCC"/>
                    </a:solidFill>
                  </a:tcPr>
                </a:tc>
              </a:tr>
            </a:tbl>
          </a:graphicData>
        </a:graphic>
      </p:graphicFrame>
    </p:spTree>
    <p:extLst>
      <p:ext uri="{BB962C8B-B14F-4D97-AF65-F5344CB8AC3E}">
        <p14:creationId xmlns:p14="http://schemas.microsoft.com/office/powerpoint/2010/main" val="5799583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smtClean="0"/>
              <a:t>Energy counters @ SandyBridge</a:t>
            </a:r>
            <a:endParaRPr lang="en-US"/>
          </a:p>
        </p:txBody>
      </p:sp>
      <p:sp>
        <p:nvSpPr>
          <p:cNvPr id="4" name="3 Marcador de contenido"/>
          <p:cNvSpPr>
            <a:spLocks noGrp="1"/>
          </p:cNvSpPr>
          <p:nvPr>
            <p:ph idx="1"/>
          </p:nvPr>
        </p:nvSpPr>
        <p:spPr/>
        <p:txBody>
          <a:bodyPr>
            <a:normAutofit fontScale="92500" lnSpcReduction="20000"/>
          </a:bodyPr>
          <a:lstStyle/>
          <a:p>
            <a:r>
              <a:rPr lang="en-US" dirty="0" smtClean="0"/>
              <a:t>3 Energy Domains</a:t>
            </a:r>
          </a:p>
          <a:p>
            <a:pPr lvl="1"/>
            <a:r>
              <a:rPr lang="en-US" dirty="0" smtClean="0">
                <a:solidFill>
                  <a:srgbClr val="080808"/>
                </a:solidFill>
              </a:rPr>
              <a:t>Processor </a:t>
            </a:r>
            <a:r>
              <a:rPr lang="en-US" dirty="0" smtClean="0"/>
              <a:t>die (Package)</a:t>
            </a:r>
          </a:p>
          <a:p>
            <a:pPr lvl="1"/>
            <a:r>
              <a:rPr lang="en-US" dirty="0" smtClean="0"/>
              <a:t>Cores (PP0)</a:t>
            </a:r>
          </a:p>
          <a:p>
            <a:pPr lvl="1"/>
            <a:r>
              <a:rPr lang="en-US" dirty="0" smtClean="0"/>
              <a:t>Attached RAM (optional, DRAM)</a:t>
            </a:r>
            <a:endParaRPr lang="en-US" dirty="0"/>
          </a:p>
          <a:p>
            <a:r>
              <a:rPr lang="en-US" dirty="0" smtClean="0"/>
              <a:t>In comparison with performance counters</a:t>
            </a:r>
          </a:p>
          <a:p>
            <a:pPr lvl="1"/>
            <a:r>
              <a:rPr lang="en-US" dirty="0" smtClean="0"/>
              <a:t>Per processor die information</a:t>
            </a:r>
          </a:p>
          <a:p>
            <a:pPr lvl="1"/>
            <a:r>
              <a:rPr lang="en-US" dirty="0" smtClean="0"/>
              <a:t>Time discretization</a:t>
            </a:r>
          </a:p>
          <a:p>
            <a:pPr lvl="2"/>
            <a:r>
              <a:rPr lang="en-US" dirty="0" smtClean="0"/>
              <a:t>Measured at 1Khz</a:t>
            </a:r>
          </a:p>
          <a:p>
            <a:pPr marL="1371600" lvl="3" indent="0">
              <a:buNone/>
            </a:pPr>
            <a:r>
              <a:rPr lang="en-US" dirty="0">
                <a:sym typeface="Wingdings" pitchFamily="2" charset="2"/>
              </a:rPr>
              <a:t> </a:t>
            </a:r>
            <a:r>
              <a:rPr lang="en-US" dirty="0"/>
              <a:t>No control on boundaries (</a:t>
            </a:r>
            <a:r>
              <a:rPr lang="en-US" dirty="0" err="1"/>
              <a:t>f.i</a:t>
            </a:r>
            <a:r>
              <a:rPr lang="en-US" dirty="0"/>
              <a:t> separate MPI from computing</a:t>
            </a:r>
            <a:r>
              <a:rPr lang="en-US" dirty="0" smtClean="0"/>
              <a:t>)</a:t>
            </a:r>
          </a:p>
          <a:p>
            <a:pPr lvl="1"/>
            <a:r>
              <a:rPr lang="en-US" dirty="0" smtClean="0"/>
              <a:t>Power quantization</a:t>
            </a:r>
          </a:p>
          <a:p>
            <a:pPr lvl="2"/>
            <a:r>
              <a:rPr lang="en-US" dirty="0" smtClean="0"/>
              <a:t>Energy reported in multiples of 15.3 µJoules</a:t>
            </a:r>
          </a:p>
          <a:p>
            <a:r>
              <a:rPr lang="en-US" dirty="0" smtClean="0"/>
              <a:t>Folding energy counters</a:t>
            </a:r>
          </a:p>
          <a:p>
            <a:pPr lvl="1"/>
            <a:r>
              <a:rPr lang="en-US" dirty="0" smtClean="0"/>
              <a:t>Noise values</a:t>
            </a:r>
          </a:p>
          <a:p>
            <a:pPr lvl="2"/>
            <a:r>
              <a:rPr lang="en-US" dirty="0" smtClean="0"/>
              <a:t>Discretization – consider a uniform distribution?</a:t>
            </a:r>
          </a:p>
          <a:p>
            <a:pPr lvl="2"/>
            <a:r>
              <a:rPr lang="en-US" dirty="0" smtClean="0"/>
              <a:t>Quantization – select the latest valid measure?</a:t>
            </a:r>
          </a:p>
        </p:txBody>
      </p:sp>
    </p:spTree>
    <p:extLst>
      <p:ext uri="{BB962C8B-B14F-4D97-AF65-F5344CB8AC3E}">
        <p14:creationId xmlns:p14="http://schemas.microsoft.com/office/powerpoint/2010/main" val="832721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smtClean="0"/>
              <a:t>Folding energy counters in serial benchmarks</a:t>
            </a:r>
            <a:endParaRPr lang="en-US"/>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424" y="3550271"/>
            <a:ext cx="2194560" cy="1645920"/>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5964" y="3550271"/>
            <a:ext cx="2194560" cy="1645920"/>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5964" y="1492871"/>
            <a:ext cx="2194560" cy="1645920"/>
          </a:xfrm>
          <a:prstGeom prst="rect">
            <a:avLst/>
          </a:prstGeom>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3550271"/>
            <a:ext cx="2194560" cy="1645920"/>
          </a:xfrm>
          <a:prstGeom prst="rect">
            <a:avLst/>
          </a:prstGeom>
        </p:spPr>
      </p:pic>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4424" y="1492871"/>
            <a:ext cx="2194560" cy="1645920"/>
          </a:xfrm>
          <a:prstGeom prst="rect">
            <a:avLst/>
          </a:prstGeom>
        </p:spPr>
      </p:pic>
      <p:pic>
        <p:nvPicPr>
          <p:cNvPr id="10" name="9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2883" y="1502001"/>
            <a:ext cx="2194560" cy="1645920"/>
          </a:xfrm>
          <a:prstGeom prst="rect">
            <a:avLst/>
          </a:prstGeom>
        </p:spPr>
      </p:pic>
      <p:pic>
        <p:nvPicPr>
          <p:cNvPr id="11" name="10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1492871"/>
            <a:ext cx="2194560" cy="1645920"/>
          </a:xfrm>
          <a:prstGeom prst="rect">
            <a:avLst/>
          </a:prstGeom>
        </p:spPr>
      </p:pic>
      <p:pic>
        <p:nvPicPr>
          <p:cNvPr id="12" name="1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22883" y="3550271"/>
            <a:ext cx="2194560" cy="1645920"/>
          </a:xfrm>
          <a:prstGeom prst="rect">
            <a:avLst/>
          </a:prstGeom>
        </p:spPr>
      </p:pic>
      <p:sp>
        <p:nvSpPr>
          <p:cNvPr id="13" name="12 CuadroTexto"/>
          <p:cNvSpPr txBox="1"/>
          <p:nvPr/>
        </p:nvSpPr>
        <p:spPr>
          <a:xfrm>
            <a:off x="2701360" y="980728"/>
            <a:ext cx="3741281" cy="369332"/>
          </a:xfrm>
          <a:prstGeom prst="rect">
            <a:avLst/>
          </a:prstGeom>
          <a:noFill/>
        </p:spPr>
        <p:txBody>
          <a:bodyPr wrap="none" rtlCol="0">
            <a:spAutoFit/>
          </a:bodyPr>
          <a:lstStyle/>
          <a:p>
            <a:r>
              <a:rPr lang="en-US" dirty="0" smtClean="0">
                <a:solidFill>
                  <a:srgbClr val="000000"/>
                </a:solidFill>
              </a:rPr>
              <a:t>MIPS</a:t>
            </a:r>
            <a:r>
              <a:rPr lang="en-US" dirty="0" smtClean="0"/>
              <a:t> </a:t>
            </a:r>
            <a:r>
              <a:rPr lang="en-US" dirty="0" smtClean="0">
                <a:solidFill>
                  <a:srgbClr val="FF00FF"/>
                </a:solidFill>
              </a:rPr>
              <a:t>Core</a:t>
            </a:r>
            <a:r>
              <a:rPr lang="en-US" dirty="0" smtClean="0">
                <a:solidFill>
                  <a:srgbClr val="00B050"/>
                </a:solidFill>
              </a:rPr>
              <a:t> </a:t>
            </a:r>
            <a:r>
              <a:rPr lang="en-US" dirty="0" smtClean="0">
                <a:solidFill>
                  <a:srgbClr val="0000FF"/>
                </a:solidFill>
              </a:rPr>
              <a:t>DRAM</a:t>
            </a:r>
            <a:r>
              <a:rPr lang="en-US" dirty="0" smtClean="0"/>
              <a:t> </a:t>
            </a:r>
            <a:r>
              <a:rPr lang="en-US" dirty="0" smtClean="0">
                <a:solidFill>
                  <a:srgbClr val="FF0000"/>
                </a:solidFill>
              </a:rPr>
              <a:t>PACKAGE</a:t>
            </a:r>
            <a:r>
              <a:rPr lang="en-US" dirty="0" smtClean="0">
                <a:solidFill>
                  <a:srgbClr val="C00000"/>
                </a:solidFill>
              </a:rPr>
              <a:t> </a:t>
            </a:r>
            <a:r>
              <a:rPr lang="en-US" dirty="0" smtClean="0">
                <a:solidFill>
                  <a:srgbClr val="FFD03B"/>
                </a:solidFill>
              </a:rPr>
              <a:t>TDP</a:t>
            </a:r>
            <a:endParaRPr lang="en-US" dirty="0">
              <a:solidFill>
                <a:srgbClr val="FFD03B"/>
              </a:solidFill>
            </a:endParaRPr>
          </a:p>
        </p:txBody>
      </p:sp>
      <p:sp>
        <p:nvSpPr>
          <p:cNvPr id="15" name="14 CuadroTexto"/>
          <p:cNvSpPr txBox="1"/>
          <p:nvPr/>
        </p:nvSpPr>
        <p:spPr>
          <a:xfrm>
            <a:off x="3140275" y="3078182"/>
            <a:ext cx="605935" cy="338554"/>
          </a:xfrm>
          <a:prstGeom prst="rect">
            <a:avLst/>
          </a:prstGeom>
          <a:noFill/>
        </p:spPr>
        <p:txBody>
          <a:bodyPr wrap="none" rtlCol="0">
            <a:spAutoFit/>
          </a:bodyPr>
          <a:lstStyle/>
          <a:p>
            <a:r>
              <a:rPr lang="en-US" sz="1600" smtClean="0"/>
              <a:t>FT.B</a:t>
            </a:r>
            <a:endParaRPr lang="en-US" sz="1600"/>
          </a:p>
        </p:txBody>
      </p:sp>
      <p:sp>
        <p:nvSpPr>
          <p:cNvPr id="16" name="15 CuadroTexto"/>
          <p:cNvSpPr txBox="1"/>
          <p:nvPr/>
        </p:nvSpPr>
        <p:spPr>
          <a:xfrm>
            <a:off x="5361744" y="3078182"/>
            <a:ext cx="639919" cy="338554"/>
          </a:xfrm>
          <a:prstGeom prst="rect">
            <a:avLst/>
          </a:prstGeom>
          <a:noFill/>
        </p:spPr>
        <p:txBody>
          <a:bodyPr wrap="none" rtlCol="0">
            <a:spAutoFit/>
          </a:bodyPr>
          <a:lstStyle/>
          <a:p>
            <a:r>
              <a:rPr lang="en-US" sz="1600" smtClean="0"/>
              <a:t>LU.B</a:t>
            </a:r>
            <a:endParaRPr lang="en-US" sz="1600"/>
          </a:p>
        </p:txBody>
      </p:sp>
      <p:sp>
        <p:nvSpPr>
          <p:cNvPr id="17" name="16 CuadroTexto"/>
          <p:cNvSpPr txBox="1"/>
          <p:nvPr/>
        </p:nvSpPr>
        <p:spPr>
          <a:xfrm>
            <a:off x="5133315" y="5178678"/>
            <a:ext cx="1096775" cy="338554"/>
          </a:xfrm>
          <a:prstGeom prst="rect">
            <a:avLst/>
          </a:prstGeom>
          <a:noFill/>
        </p:spPr>
        <p:txBody>
          <a:bodyPr wrap="none" rtlCol="0">
            <a:spAutoFit/>
          </a:bodyPr>
          <a:lstStyle/>
          <a:p>
            <a:r>
              <a:rPr lang="en-US" sz="1600" smtClean="0"/>
              <a:t>444.namd</a:t>
            </a:r>
            <a:endParaRPr lang="en-US" sz="1600"/>
          </a:p>
        </p:txBody>
      </p:sp>
      <p:sp>
        <p:nvSpPr>
          <p:cNvPr id="18" name="17 CuadroTexto"/>
          <p:cNvSpPr txBox="1"/>
          <p:nvPr/>
        </p:nvSpPr>
        <p:spPr>
          <a:xfrm>
            <a:off x="7491199" y="5178678"/>
            <a:ext cx="857927" cy="338554"/>
          </a:xfrm>
          <a:prstGeom prst="rect">
            <a:avLst/>
          </a:prstGeom>
          <a:noFill/>
        </p:spPr>
        <p:txBody>
          <a:bodyPr wrap="none" rtlCol="0">
            <a:spAutoFit/>
          </a:bodyPr>
          <a:lstStyle/>
          <a:p>
            <a:r>
              <a:rPr lang="en-US" sz="1600" smtClean="0"/>
              <a:t>481.wrf</a:t>
            </a:r>
            <a:endParaRPr lang="en-US" sz="1600"/>
          </a:p>
        </p:txBody>
      </p:sp>
      <p:sp>
        <p:nvSpPr>
          <p:cNvPr id="19" name="18 CuadroTexto"/>
          <p:cNvSpPr txBox="1"/>
          <p:nvPr/>
        </p:nvSpPr>
        <p:spPr>
          <a:xfrm>
            <a:off x="2805088" y="5178678"/>
            <a:ext cx="1276311" cy="338554"/>
          </a:xfrm>
          <a:prstGeom prst="rect">
            <a:avLst/>
          </a:prstGeom>
          <a:noFill/>
        </p:spPr>
        <p:txBody>
          <a:bodyPr wrap="none" rtlCol="0">
            <a:spAutoFit/>
          </a:bodyPr>
          <a:lstStyle/>
          <a:p>
            <a:r>
              <a:rPr lang="en-US" sz="1600" smtClean="0"/>
              <a:t>437.leslie3d</a:t>
            </a:r>
            <a:endParaRPr lang="en-US" sz="1600"/>
          </a:p>
        </p:txBody>
      </p:sp>
      <p:sp>
        <p:nvSpPr>
          <p:cNvPr id="20" name="19 CuadroTexto"/>
          <p:cNvSpPr txBox="1"/>
          <p:nvPr/>
        </p:nvSpPr>
        <p:spPr>
          <a:xfrm>
            <a:off x="519340" y="5178678"/>
            <a:ext cx="1370888" cy="338554"/>
          </a:xfrm>
          <a:prstGeom prst="rect">
            <a:avLst/>
          </a:prstGeom>
          <a:noFill/>
        </p:spPr>
        <p:txBody>
          <a:bodyPr wrap="none" rtlCol="0">
            <a:spAutoFit/>
          </a:bodyPr>
          <a:lstStyle/>
          <a:p>
            <a:r>
              <a:rPr lang="en-US" sz="1600" smtClean="0"/>
              <a:t>435.gromacs</a:t>
            </a:r>
            <a:endParaRPr lang="en-US" sz="1600"/>
          </a:p>
        </p:txBody>
      </p:sp>
      <p:sp>
        <p:nvSpPr>
          <p:cNvPr id="21" name="20 CuadroTexto"/>
          <p:cNvSpPr txBox="1"/>
          <p:nvPr/>
        </p:nvSpPr>
        <p:spPr>
          <a:xfrm>
            <a:off x="896205" y="3084162"/>
            <a:ext cx="617157" cy="338554"/>
          </a:xfrm>
          <a:prstGeom prst="rect">
            <a:avLst/>
          </a:prstGeom>
          <a:noFill/>
        </p:spPr>
        <p:txBody>
          <a:bodyPr wrap="none" rtlCol="0">
            <a:spAutoFit/>
          </a:bodyPr>
          <a:lstStyle/>
          <a:p>
            <a:r>
              <a:rPr lang="en-US" sz="1600" smtClean="0"/>
              <a:t>BT.B</a:t>
            </a:r>
            <a:endParaRPr lang="en-US" sz="1600"/>
          </a:p>
        </p:txBody>
      </p:sp>
      <p:sp>
        <p:nvSpPr>
          <p:cNvPr id="22" name="21 CuadroTexto"/>
          <p:cNvSpPr txBox="1"/>
          <p:nvPr/>
        </p:nvSpPr>
        <p:spPr>
          <a:xfrm>
            <a:off x="7496808" y="3078182"/>
            <a:ext cx="846707" cy="338554"/>
          </a:xfrm>
          <a:prstGeom prst="rect">
            <a:avLst/>
          </a:prstGeom>
          <a:noFill/>
        </p:spPr>
        <p:txBody>
          <a:bodyPr wrap="none" rtlCol="0">
            <a:spAutoFit/>
          </a:bodyPr>
          <a:lstStyle/>
          <a:p>
            <a:r>
              <a:rPr lang="en-US" sz="1600" smtClean="0"/>
              <a:t>Stream</a:t>
            </a:r>
            <a:endParaRPr lang="en-US" sz="1600"/>
          </a:p>
        </p:txBody>
      </p:sp>
    </p:spTree>
    <p:extLst>
      <p:ext uri="{BB962C8B-B14F-4D97-AF65-F5344CB8AC3E}">
        <p14:creationId xmlns:p14="http://schemas.microsoft.com/office/powerpoint/2010/main" val="1849098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1596008" y="2048954"/>
            <a:ext cx="6312024" cy="4762871"/>
            <a:chOff x="1596008" y="1546449"/>
            <a:chExt cx="6312024" cy="4762871"/>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008" y="1546449"/>
              <a:ext cx="3048000" cy="2286000"/>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008" y="4023320"/>
              <a:ext cx="3048000" cy="2286000"/>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1546449"/>
              <a:ext cx="3048000" cy="2286000"/>
            </a:xfrm>
            <a:prstGeom prst="rect">
              <a:avLst/>
            </a:prstGeom>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032" y="4023320"/>
              <a:ext cx="3048000" cy="2286000"/>
            </a:xfrm>
            <a:prstGeom prst="rect">
              <a:avLst/>
            </a:prstGeom>
          </p:spPr>
        </p:pic>
      </p:grpSp>
      <p:grpSp>
        <p:nvGrpSpPr>
          <p:cNvPr id="18" name="17 Grupo"/>
          <p:cNvGrpSpPr/>
          <p:nvPr/>
        </p:nvGrpSpPr>
        <p:grpSpPr>
          <a:xfrm>
            <a:off x="1594800" y="2050505"/>
            <a:ext cx="6312024" cy="4762871"/>
            <a:chOff x="1748408" y="1698849"/>
            <a:chExt cx="6312024" cy="4762871"/>
          </a:xfrm>
        </p:grpSpPr>
        <p:pic>
          <p:nvPicPr>
            <p:cNvPr id="14" name="1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8408" y="1698849"/>
              <a:ext cx="3048000" cy="2286000"/>
            </a:xfrm>
            <a:prstGeom prst="rect">
              <a:avLst/>
            </a:prstGeom>
          </p:spPr>
        </p:pic>
        <p:pic>
          <p:nvPicPr>
            <p:cNvPr id="15" name="1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8408" y="4175720"/>
              <a:ext cx="3048000" cy="2286000"/>
            </a:xfrm>
            <a:prstGeom prst="rect">
              <a:avLst/>
            </a:prstGeom>
          </p:spPr>
        </p:pic>
        <p:pic>
          <p:nvPicPr>
            <p:cNvPr id="16" name="1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2432" y="1698849"/>
              <a:ext cx="3048000" cy="2286000"/>
            </a:xfrm>
            <a:prstGeom prst="rect">
              <a:avLst/>
            </a:prstGeom>
          </p:spPr>
        </p:pic>
        <p:pic>
          <p:nvPicPr>
            <p:cNvPr id="17" name="16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2432" y="4175720"/>
              <a:ext cx="3048000" cy="2286000"/>
            </a:xfrm>
            <a:prstGeom prst="rect">
              <a:avLst/>
            </a:prstGeom>
          </p:spPr>
        </p:pic>
      </p:grpSp>
      <p:sp>
        <p:nvSpPr>
          <p:cNvPr id="3" name="2 Título"/>
          <p:cNvSpPr>
            <a:spLocks noGrp="1"/>
          </p:cNvSpPr>
          <p:nvPr>
            <p:ph type="title"/>
          </p:nvPr>
        </p:nvSpPr>
        <p:spPr/>
        <p:txBody>
          <a:bodyPr/>
          <a:lstStyle/>
          <a:p>
            <a:r>
              <a:rPr lang="en-US" err="1" smtClean="0"/>
              <a:t>HydroC</a:t>
            </a:r>
            <a:r>
              <a:rPr lang="en-US" smtClean="0"/>
              <a:t> analysis</a:t>
            </a:r>
            <a:endParaRPr lang="en-US"/>
          </a:p>
        </p:txBody>
      </p:sp>
      <p:sp>
        <p:nvSpPr>
          <p:cNvPr id="13" name="12 Marcador de contenido"/>
          <p:cNvSpPr>
            <a:spLocks noGrp="1"/>
          </p:cNvSpPr>
          <p:nvPr>
            <p:ph idx="1"/>
          </p:nvPr>
        </p:nvSpPr>
        <p:spPr>
          <a:xfrm>
            <a:off x="107504" y="980728"/>
            <a:ext cx="8928992" cy="5184576"/>
          </a:xfrm>
        </p:spPr>
        <p:txBody>
          <a:bodyPr/>
          <a:lstStyle/>
          <a:p>
            <a:r>
              <a:rPr lang="en-US" dirty="0" err="1" smtClean="0"/>
              <a:t>HydroC</a:t>
            </a:r>
            <a:r>
              <a:rPr lang="en-US" dirty="0" smtClean="0"/>
              <a:t>, 8 MPI processes</a:t>
            </a:r>
          </a:p>
          <a:p>
            <a:pPr lvl="1"/>
            <a:r>
              <a:rPr lang="en-US" dirty="0"/>
              <a:t>Intel® Xeon® E5-2670 @ </a:t>
            </a:r>
            <a:r>
              <a:rPr lang="en-US" dirty="0" smtClean="0"/>
              <a:t>2.60GHz (2 x </a:t>
            </a:r>
            <a:r>
              <a:rPr lang="en-US" dirty="0" err="1" smtClean="0"/>
              <a:t>octo</a:t>
            </a:r>
            <a:r>
              <a:rPr lang="en-US" dirty="0" smtClean="0"/>
              <a:t>-core nodes)</a:t>
            </a:r>
            <a:endParaRPr lang="en-US" dirty="0"/>
          </a:p>
          <a:p>
            <a:pPr marL="457200" lvl="1" indent="0">
              <a:buNone/>
            </a:pPr>
            <a:endParaRPr lang="en-US" dirty="0"/>
          </a:p>
        </p:txBody>
      </p:sp>
      <p:sp>
        <p:nvSpPr>
          <p:cNvPr id="9" name="8 CuadroTexto"/>
          <p:cNvSpPr txBox="1"/>
          <p:nvPr/>
        </p:nvSpPr>
        <p:spPr>
          <a:xfrm>
            <a:off x="713909" y="3007288"/>
            <a:ext cx="748923" cy="369332"/>
          </a:xfrm>
          <a:prstGeom prst="rect">
            <a:avLst/>
          </a:prstGeom>
          <a:noFill/>
        </p:spPr>
        <p:txBody>
          <a:bodyPr wrap="none" rtlCol="0">
            <a:spAutoFit/>
          </a:bodyPr>
          <a:lstStyle/>
          <a:p>
            <a:r>
              <a:rPr lang="en-US" dirty="0" smtClean="0"/>
              <a:t>1 </a:t>
            </a:r>
            <a:r>
              <a:rPr lang="en-US" dirty="0" err="1" smtClean="0"/>
              <a:t>pps</a:t>
            </a:r>
            <a:endParaRPr lang="en-US" dirty="0"/>
          </a:p>
        </p:txBody>
      </p:sp>
      <p:sp>
        <p:nvSpPr>
          <p:cNvPr id="10" name="9 CuadroTexto"/>
          <p:cNvSpPr txBox="1"/>
          <p:nvPr/>
        </p:nvSpPr>
        <p:spPr>
          <a:xfrm>
            <a:off x="7884368" y="3007288"/>
            <a:ext cx="748923" cy="369332"/>
          </a:xfrm>
          <a:prstGeom prst="rect">
            <a:avLst/>
          </a:prstGeom>
          <a:noFill/>
        </p:spPr>
        <p:txBody>
          <a:bodyPr wrap="none" rtlCol="0">
            <a:spAutoFit/>
          </a:bodyPr>
          <a:lstStyle/>
          <a:p>
            <a:r>
              <a:rPr lang="en-US" dirty="0"/>
              <a:t>2</a:t>
            </a:r>
            <a:r>
              <a:rPr lang="en-US" dirty="0" smtClean="0"/>
              <a:t> </a:t>
            </a:r>
            <a:r>
              <a:rPr lang="en-US" dirty="0" err="1" smtClean="0"/>
              <a:t>pps</a:t>
            </a:r>
            <a:endParaRPr lang="en-US" dirty="0"/>
          </a:p>
        </p:txBody>
      </p:sp>
      <p:sp>
        <p:nvSpPr>
          <p:cNvPr id="11" name="10 CuadroTexto"/>
          <p:cNvSpPr txBox="1"/>
          <p:nvPr/>
        </p:nvSpPr>
        <p:spPr>
          <a:xfrm>
            <a:off x="713909" y="5484159"/>
            <a:ext cx="748923" cy="369332"/>
          </a:xfrm>
          <a:prstGeom prst="rect">
            <a:avLst/>
          </a:prstGeom>
          <a:noFill/>
        </p:spPr>
        <p:txBody>
          <a:bodyPr wrap="none" rtlCol="0">
            <a:spAutoFit/>
          </a:bodyPr>
          <a:lstStyle/>
          <a:p>
            <a:r>
              <a:rPr lang="en-US" dirty="0" smtClean="0"/>
              <a:t>4 </a:t>
            </a:r>
            <a:r>
              <a:rPr lang="en-US" dirty="0" err="1" smtClean="0"/>
              <a:t>pps</a:t>
            </a:r>
            <a:endParaRPr lang="en-US" dirty="0"/>
          </a:p>
        </p:txBody>
      </p:sp>
      <p:sp>
        <p:nvSpPr>
          <p:cNvPr id="12" name="11 CuadroTexto"/>
          <p:cNvSpPr txBox="1"/>
          <p:nvPr/>
        </p:nvSpPr>
        <p:spPr>
          <a:xfrm>
            <a:off x="7956376" y="5484159"/>
            <a:ext cx="748923" cy="369332"/>
          </a:xfrm>
          <a:prstGeom prst="rect">
            <a:avLst/>
          </a:prstGeom>
          <a:noFill/>
        </p:spPr>
        <p:txBody>
          <a:bodyPr wrap="none" rtlCol="0">
            <a:spAutoFit/>
          </a:bodyPr>
          <a:lstStyle/>
          <a:p>
            <a:r>
              <a:rPr lang="en-US" dirty="0"/>
              <a:t>8</a:t>
            </a:r>
            <a:r>
              <a:rPr lang="en-US" dirty="0" smtClean="0"/>
              <a:t> </a:t>
            </a:r>
            <a:r>
              <a:rPr lang="en-US" dirty="0" err="1" smtClean="0"/>
              <a:t>pps</a:t>
            </a:r>
            <a:endParaRPr lang="en-US" dirty="0"/>
          </a:p>
        </p:txBody>
      </p:sp>
      <p:sp>
        <p:nvSpPr>
          <p:cNvPr id="2" name="Oval 1"/>
          <p:cNvSpPr/>
          <p:nvPr/>
        </p:nvSpPr>
        <p:spPr>
          <a:xfrm>
            <a:off x="3948638" y="3717032"/>
            <a:ext cx="360040" cy="288032"/>
          </a:xfrm>
          <a:prstGeom prst="ellipse">
            <a:avLst/>
          </a:prstGeom>
          <a:solidFill>
            <a:srgbClr val="FF0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Oval 19"/>
          <p:cNvSpPr/>
          <p:nvPr/>
        </p:nvSpPr>
        <p:spPr>
          <a:xfrm>
            <a:off x="7220530" y="6196836"/>
            <a:ext cx="360040" cy="288032"/>
          </a:xfrm>
          <a:prstGeom prst="ellipse">
            <a:avLst/>
          </a:prstGeom>
          <a:solidFill>
            <a:srgbClr val="FF0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2776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1596008" y="1976946"/>
            <a:ext cx="6312024" cy="4762871"/>
            <a:chOff x="1596008" y="1546449"/>
            <a:chExt cx="6312024" cy="4762871"/>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008" y="1546449"/>
              <a:ext cx="3048000" cy="2286000"/>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008" y="4023320"/>
              <a:ext cx="3048000" cy="2286000"/>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1546449"/>
              <a:ext cx="3048000" cy="2286000"/>
            </a:xfrm>
            <a:prstGeom prst="rect">
              <a:avLst/>
            </a:prstGeom>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032" y="4023320"/>
              <a:ext cx="3048000" cy="2286000"/>
            </a:xfrm>
            <a:prstGeom prst="rect">
              <a:avLst/>
            </a:prstGeom>
          </p:spPr>
        </p:pic>
      </p:grpSp>
      <p:grpSp>
        <p:nvGrpSpPr>
          <p:cNvPr id="15" name="14 Grupo"/>
          <p:cNvGrpSpPr/>
          <p:nvPr/>
        </p:nvGrpSpPr>
        <p:grpSpPr>
          <a:xfrm>
            <a:off x="1594800" y="1978497"/>
            <a:ext cx="6312024" cy="4762871"/>
            <a:chOff x="1596008" y="1546449"/>
            <a:chExt cx="6312024" cy="4762871"/>
          </a:xfrm>
        </p:grpSpPr>
        <p:pic>
          <p:nvPicPr>
            <p:cNvPr id="16" name="1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6008" y="1546449"/>
              <a:ext cx="3048000" cy="2286000"/>
            </a:xfrm>
            <a:prstGeom prst="rect">
              <a:avLst/>
            </a:prstGeom>
          </p:spPr>
        </p:pic>
        <p:pic>
          <p:nvPicPr>
            <p:cNvPr id="17" name="16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6008" y="4023320"/>
              <a:ext cx="3048000" cy="2286000"/>
            </a:xfrm>
            <a:prstGeom prst="rect">
              <a:avLst/>
            </a:prstGeom>
          </p:spPr>
        </p:pic>
        <p:pic>
          <p:nvPicPr>
            <p:cNvPr id="18" name="17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0032" y="1546449"/>
              <a:ext cx="3048000" cy="2286000"/>
            </a:xfrm>
            <a:prstGeom prst="rect">
              <a:avLst/>
            </a:prstGeom>
          </p:spPr>
        </p:pic>
        <p:pic>
          <p:nvPicPr>
            <p:cNvPr id="19" name="18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0032" y="4023320"/>
              <a:ext cx="3048000" cy="2286000"/>
            </a:xfrm>
            <a:prstGeom prst="rect">
              <a:avLst/>
            </a:prstGeom>
          </p:spPr>
        </p:pic>
      </p:grpSp>
      <p:sp>
        <p:nvSpPr>
          <p:cNvPr id="3" name="2 Título"/>
          <p:cNvSpPr>
            <a:spLocks noGrp="1"/>
          </p:cNvSpPr>
          <p:nvPr>
            <p:ph type="title"/>
          </p:nvPr>
        </p:nvSpPr>
        <p:spPr/>
        <p:txBody>
          <a:bodyPr/>
          <a:lstStyle/>
          <a:p>
            <a:r>
              <a:rPr lang="en-US" smtClean="0"/>
              <a:t>MrGenesis analysis</a:t>
            </a:r>
            <a:endParaRPr lang="en-US"/>
          </a:p>
        </p:txBody>
      </p:sp>
      <p:sp>
        <p:nvSpPr>
          <p:cNvPr id="13" name="12 Marcador de contenido"/>
          <p:cNvSpPr>
            <a:spLocks noGrp="1"/>
          </p:cNvSpPr>
          <p:nvPr>
            <p:ph idx="1"/>
          </p:nvPr>
        </p:nvSpPr>
        <p:spPr/>
        <p:txBody>
          <a:bodyPr/>
          <a:lstStyle/>
          <a:p>
            <a:r>
              <a:rPr lang="en-US" dirty="0" err="1" smtClean="0"/>
              <a:t>MrGenesis</a:t>
            </a:r>
            <a:r>
              <a:rPr lang="en-US" dirty="0" smtClean="0"/>
              <a:t>, 8 MPI processes</a:t>
            </a:r>
          </a:p>
          <a:p>
            <a:pPr lvl="1"/>
            <a:r>
              <a:rPr lang="en-US" dirty="0"/>
              <a:t>Intel® Xeon® E5-2670 @ </a:t>
            </a:r>
            <a:r>
              <a:rPr lang="en-US" dirty="0" smtClean="0"/>
              <a:t>2.60GHz (2 x </a:t>
            </a:r>
            <a:r>
              <a:rPr lang="en-US" dirty="0" err="1" smtClean="0"/>
              <a:t>octo</a:t>
            </a:r>
            <a:r>
              <a:rPr lang="en-US" dirty="0" smtClean="0"/>
              <a:t>-core nodes)</a:t>
            </a:r>
            <a:endParaRPr lang="en-US" dirty="0"/>
          </a:p>
          <a:p>
            <a:pPr lvl="1"/>
            <a:endParaRPr lang="en-US" dirty="0"/>
          </a:p>
        </p:txBody>
      </p:sp>
      <p:sp>
        <p:nvSpPr>
          <p:cNvPr id="9" name="8 CuadroTexto"/>
          <p:cNvSpPr txBox="1"/>
          <p:nvPr/>
        </p:nvSpPr>
        <p:spPr>
          <a:xfrm>
            <a:off x="713909" y="2935280"/>
            <a:ext cx="748923" cy="369332"/>
          </a:xfrm>
          <a:prstGeom prst="rect">
            <a:avLst/>
          </a:prstGeom>
          <a:noFill/>
        </p:spPr>
        <p:txBody>
          <a:bodyPr wrap="none" rtlCol="0">
            <a:spAutoFit/>
          </a:bodyPr>
          <a:lstStyle/>
          <a:p>
            <a:r>
              <a:rPr lang="en-US" dirty="0" smtClean="0"/>
              <a:t>1 </a:t>
            </a:r>
            <a:r>
              <a:rPr lang="en-US" dirty="0" err="1" smtClean="0"/>
              <a:t>pps</a:t>
            </a:r>
            <a:endParaRPr lang="en-US" dirty="0"/>
          </a:p>
        </p:txBody>
      </p:sp>
      <p:sp>
        <p:nvSpPr>
          <p:cNvPr id="10" name="9 CuadroTexto"/>
          <p:cNvSpPr txBox="1"/>
          <p:nvPr/>
        </p:nvSpPr>
        <p:spPr>
          <a:xfrm>
            <a:off x="7884368" y="2935280"/>
            <a:ext cx="748923" cy="369332"/>
          </a:xfrm>
          <a:prstGeom prst="rect">
            <a:avLst/>
          </a:prstGeom>
          <a:noFill/>
        </p:spPr>
        <p:txBody>
          <a:bodyPr wrap="none" rtlCol="0">
            <a:spAutoFit/>
          </a:bodyPr>
          <a:lstStyle/>
          <a:p>
            <a:r>
              <a:rPr lang="en-US" dirty="0"/>
              <a:t>2</a:t>
            </a:r>
            <a:r>
              <a:rPr lang="en-US" dirty="0" smtClean="0"/>
              <a:t> </a:t>
            </a:r>
            <a:r>
              <a:rPr lang="en-US" dirty="0" err="1" smtClean="0"/>
              <a:t>pps</a:t>
            </a:r>
            <a:endParaRPr lang="en-US" dirty="0"/>
          </a:p>
        </p:txBody>
      </p:sp>
      <p:sp>
        <p:nvSpPr>
          <p:cNvPr id="11" name="10 CuadroTexto"/>
          <p:cNvSpPr txBox="1"/>
          <p:nvPr/>
        </p:nvSpPr>
        <p:spPr>
          <a:xfrm>
            <a:off x="713909" y="5412151"/>
            <a:ext cx="748923" cy="369332"/>
          </a:xfrm>
          <a:prstGeom prst="rect">
            <a:avLst/>
          </a:prstGeom>
          <a:noFill/>
        </p:spPr>
        <p:txBody>
          <a:bodyPr wrap="none" rtlCol="0">
            <a:spAutoFit/>
          </a:bodyPr>
          <a:lstStyle/>
          <a:p>
            <a:r>
              <a:rPr lang="en-US" dirty="0" smtClean="0"/>
              <a:t>4 </a:t>
            </a:r>
            <a:r>
              <a:rPr lang="en-US" dirty="0" err="1" smtClean="0"/>
              <a:t>pps</a:t>
            </a:r>
            <a:endParaRPr lang="en-US" dirty="0"/>
          </a:p>
        </p:txBody>
      </p:sp>
      <p:sp>
        <p:nvSpPr>
          <p:cNvPr id="12" name="11 CuadroTexto"/>
          <p:cNvSpPr txBox="1"/>
          <p:nvPr/>
        </p:nvSpPr>
        <p:spPr>
          <a:xfrm>
            <a:off x="7956376" y="5412151"/>
            <a:ext cx="748923" cy="369332"/>
          </a:xfrm>
          <a:prstGeom prst="rect">
            <a:avLst/>
          </a:prstGeom>
          <a:noFill/>
        </p:spPr>
        <p:txBody>
          <a:bodyPr wrap="none" rtlCol="0">
            <a:spAutoFit/>
          </a:bodyPr>
          <a:lstStyle/>
          <a:p>
            <a:r>
              <a:rPr lang="en-US" dirty="0"/>
              <a:t>8</a:t>
            </a:r>
            <a:r>
              <a:rPr lang="en-US" dirty="0" smtClean="0"/>
              <a:t> </a:t>
            </a:r>
            <a:r>
              <a:rPr lang="en-US" dirty="0" err="1" smtClean="0"/>
              <a:t>pps</a:t>
            </a:r>
            <a:endParaRPr lang="en-US" dirty="0"/>
          </a:p>
        </p:txBody>
      </p:sp>
    </p:spTree>
    <p:extLst>
      <p:ext uri="{BB962C8B-B14F-4D97-AF65-F5344CB8AC3E}">
        <p14:creationId xmlns:p14="http://schemas.microsoft.com/office/powerpoint/2010/main" val="207152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body" idx="4294967295"/>
          </p:nvPr>
        </p:nvSpPr>
        <p:spPr>
          <a:xfrm>
            <a:off x="195263" y="1143000"/>
            <a:ext cx="8816975" cy="4949825"/>
          </a:xfrm>
        </p:spPr>
        <p:txBody>
          <a:bodyPr/>
          <a:lstStyle/>
          <a:p>
            <a:pPr>
              <a:lnSpc>
                <a:spcPct val="116000"/>
              </a:lnSpc>
              <a:buFont typeface="Arial" pitchFamily="34" charset="0"/>
              <a:buChar char="•"/>
              <a:tabLst>
                <a:tab pos="2206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dirty="0" smtClean="0"/>
              <a:t>Performance answers are in detailed and precise analysis</a:t>
            </a:r>
          </a:p>
          <a:p>
            <a:pPr>
              <a:lnSpc>
                <a:spcPct val="116000"/>
              </a:lnSpc>
              <a:buFont typeface="Arial" pitchFamily="34" charset="0"/>
              <a:buChar char="•"/>
              <a:tabLst>
                <a:tab pos="2206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endParaRPr lang="en-GB" dirty="0" smtClean="0"/>
          </a:p>
          <a:p>
            <a:pPr>
              <a:lnSpc>
                <a:spcPct val="116000"/>
              </a:lnSpc>
              <a:buFont typeface="Arial" pitchFamily="34" charset="0"/>
              <a:buChar char="•"/>
              <a:tabLst>
                <a:tab pos="2206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dirty="0" smtClean="0"/>
              <a:t>Analysis: </a:t>
            </a:r>
            <a:r>
              <a:rPr lang="en-GB" b="1" dirty="0" smtClean="0"/>
              <a:t>[temporal</a:t>
            </a:r>
            <a:r>
              <a:rPr lang="en-GB" b="1" dirty="0"/>
              <a:t>]</a:t>
            </a:r>
            <a:r>
              <a:rPr lang="en-GB" b="1" dirty="0" smtClean="0"/>
              <a:t> behaviour</a:t>
            </a:r>
            <a:r>
              <a:rPr lang="en-GB" dirty="0" smtClean="0"/>
              <a:t> </a:t>
            </a:r>
            <a:r>
              <a:rPr lang="en-GB" dirty="0" err="1" smtClean="0"/>
              <a:t>vs</a:t>
            </a:r>
            <a:r>
              <a:rPr lang="en-GB" dirty="0" smtClean="0"/>
              <a:t> syntactic structure</a:t>
            </a:r>
          </a:p>
          <a:p>
            <a:pPr>
              <a:lnSpc>
                <a:spcPct val="116000"/>
              </a:lnSpc>
              <a:buFont typeface="Times New Roman" pitchFamily="18" charset="0"/>
              <a:buChar char="•"/>
              <a:tabLst>
                <a:tab pos="2206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endParaRPr lang="en-GB" dirty="0" smtClean="0"/>
          </a:p>
          <a:p>
            <a:pPr>
              <a:lnSpc>
                <a:spcPct val="116000"/>
              </a:lnSpc>
              <a:buFont typeface="Times New Roman" pitchFamily="18" charset="0"/>
              <a:buChar char="•"/>
              <a:tabLst>
                <a:tab pos="2206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endParaRPr lang="en-GB" dirty="0" smtClean="0"/>
          </a:p>
          <a:p>
            <a:pPr>
              <a:lnSpc>
                <a:spcPct val="116000"/>
              </a:lnSpc>
              <a:buFont typeface="Times New Roman" pitchFamily="18" charset="0"/>
              <a:buChar char="•"/>
              <a:tabLst>
                <a:tab pos="2206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endParaRPr lang="en-GB" dirty="0" smtClean="0"/>
          </a:p>
          <a:p>
            <a:pPr algn="ctr">
              <a:lnSpc>
                <a:spcPct val="116000"/>
              </a:lnSpc>
              <a:buFont typeface="Times New Roman" pitchFamily="18" charset="0"/>
              <a:buNone/>
              <a:tabLst>
                <a:tab pos="2206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sz="2800" dirty="0" smtClean="0"/>
              <a:t>www.bsc.es/paraver</a:t>
            </a:r>
          </a:p>
        </p:txBody>
      </p:sp>
      <p:sp>
        <p:nvSpPr>
          <p:cNvPr id="41986" name="Rectangle 2"/>
          <p:cNvSpPr>
            <a:spLocks/>
          </p:cNvSpPr>
          <p:nvPr/>
        </p:nvSpPr>
        <p:spPr bwMode="auto">
          <a:xfrm>
            <a:off x="107950" y="44450"/>
            <a:ext cx="8928100" cy="647700"/>
          </a:xfrm>
          <a:prstGeom prst="rect">
            <a:avLst/>
          </a:prstGeom>
          <a:noFill/>
          <a:ln w="9525">
            <a:noFill/>
            <a:miter lim="800000"/>
            <a:headEnd/>
            <a:tailEnd/>
          </a:ln>
        </p:spPr>
        <p:txBody>
          <a:bodyPr anchor="b"/>
          <a:lstStyle/>
          <a:p>
            <a:pPr eaLnBrk="0" hangingPunct="0"/>
            <a:r>
              <a:rPr lang="en-GB" sz="2700">
                <a:solidFill>
                  <a:schemeClr val="bg1"/>
                </a:solidFill>
              </a:rPr>
              <a:t>Conclusions</a:t>
            </a:r>
            <a:endParaRPr lang="en-US" sz="2700">
              <a:solidFill>
                <a:schemeClr val="bg1"/>
              </a:solidFill>
            </a:endParaRPr>
          </a:p>
        </p:txBody>
      </p:sp>
    </p:spTree>
    <p:extLst>
      <p:ext uri="{BB962C8B-B14F-4D97-AF65-F5344CB8AC3E}">
        <p14:creationId xmlns:p14="http://schemas.microsoft.com/office/powerpoint/2010/main" val="18941986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107950" y="44450"/>
            <a:ext cx="8863013" cy="792163"/>
          </a:xfrm>
        </p:spPr>
        <p:txBody>
          <a:bodyPr lIns="82800" tIns="41400" rIns="82800" bIns="41400" anchor="ctr"/>
          <a:lstStyle/>
          <a:p>
            <a:pPr eaLnBrk="1" hangingPunct="1"/>
            <a:r>
              <a:rPr lang="en-GB" dirty="0" smtClean="0"/>
              <a:t>What is a good performance?</a:t>
            </a:r>
          </a:p>
        </p:txBody>
      </p:sp>
      <p:sp>
        <p:nvSpPr>
          <p:cNvPr id="6" name="Rectangle 3"/>
          <p:cNvSpPr txBox="1">
            <a:spLocks/>
          </p:cNvSpPr>
          <p:nvPr/>
        </p:nvSpPr>
        <p:spPr>
          <a:xfrm>
            <a:off x="107950" y="981075"/>
            <a:ext cx="8928100" cy="5184775"/>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rgbClr val="00499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004990"/>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rgbClr val="00499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00499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00499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dirty="0" smtClean="0"/>
              <a:t>Performance of a sequential region  = 2000 MIPS </a:t>
            </a:r>
          </a:p>
          <a:p>
            <a:pPr marL="0" indent="0">
              <a:buNone/>
            </a:pPr>
            <a:endParaRPr lang="en-US" dirty="0" smtClean="0"/>
          </a:p>
        </p:txBody>
      </p:sp>
      <p:sp>
        <p:nvSpPr>
          <p:cNvPr id="2" name="TextBox 1"/>
          <p:cNvSpPr txBox="1"/>
          <p:nvPr/>
        </p:nvSpPr>
        <p:spPr>
          <a:xfrm>
            <a:off x="1115616" y="2420888"/>
            <a:ext cx="2719014" cy="461665"/>
          </a:xfrm>
          <a:prstGeom prst="rect">
            <a:avLst/>
          </a:prstGeom>
          <a:noFill/>
        </p:spPr>
        <p:txBody>
          <a:bodyPr wrap="none" rtlCol="0">
            <a:spAutoFit/>
          </a:bodyPr>
          <a:lstStyle/>
          <a:p>
            <a:r>
              <a:rPr lang="es-ES" sz="2400" dirty="0" err="1">
                <a:solidFill>
                  <a:srgbClr val="004990"/>
                </a:solidFill>
                <a:latin typeface="+mn-lt"/>
              </a:rPr>
              <a:t>Is</a:t>
            </a:r>
            <a:r>
              <a:rPr lang="es-ES" sz="2400" dirty="0">
                <a:solidFill>
                  <a:srgbClr val="004990"/>
                </a:solidFill>
                <a:latin typeface="+mn-lt"/>
              </a:rPr>
              <a:t> </a:t>
            </a:r>
            <a:r>
              <a:rPr lang="es-ES" sz="2400" dirty="0" err="1">
                <a:solidFill>
                  <a:srgbClr val="004990"/>
                </a:solidFill>
                <a:latin typeface="+mn-lt"/>
              </a:rPr>
              <a:t>it</a:t>
            </a:r>
            <a:r>
              <a:rPr lang="es-ES" sz="2400" dirty="0">
                <a:solidFill>
                  <a:srgbClr val="004990"/>
                </a:solidFill>
                <a:latin typeface="+mn-lt"/>
              </a:rPr>
              <a:t> </a:t>
            </a:r>
            <a:r>
              <a:rPr lang="es-ES" sz="2400" dirty="0" err="1">
                <a:solidFill>
                  <a:srgbClr val="004990"/>
                </a:solidFill>
                <a:latin typeface="+mn-lt"/>
              </a:rPr>
              <a:t>good</a:t>
            </a:r>
            <a:r>
              <a:rPr lang="es-ES" sz="2400" dirty="0">
                <a:solidFill>
                  <a:srgbClr val="004990"/>
                </a:solidFill>
                <a:latin typeface="+mn-lt"/>
              </a:rPr>
              <a:t> </a:t>
            </a:r>
            <a:r>
              <a:rPr lang="es-ES" sz="2400" dirty="0" err="1">
                <a:solidFill>
                  <a:srgbClr val="004990"/>
                </a:solidFill>
                <a:latin typeface="+mn-lt"/>
              </a:rPr>
              <a:t>enough</a:t>
            </a:r>
            <a:r>
              <a:rPr lang="es-ES" sz="2400" dirty="0">
                <a:solidFill>
                  <a:srgbClr val="004990"/>
                </a:solidFill>
                <a:latin typeface="+mn-lt"/>
              </a:rPr>
              <a:t>?</a:t>
            </a:r>
          </a:p>
        </p:txBody>
      </p:sp>
      <p:sp>
        <p:nvSpPr>
          <p:cNvPr id="8" name="TextBox 7"/>
          <p:cNvSpPr txBox="1"/>
          <p:nvPr/>
        </p:nvSpPr>
        <p:spPr>
          <a:xfrm>
            <a:off x="1132906" y="3255367"/>
            <a:ext cx="3092513" cy="461665"/>
          </a:xfrm>
          <a:prstGeom prst="rect">
            <a:avLst/>
          </a:prstGeom>
          <a:noFill/>
        </p:spPr>
        <p:txBody>
          <a:bodyPr wrap="none" rtlCol="0">
            <a:spAutoFit/>
          </a:bodyPr>
          <a:lstStyle/>
          <a:p>
            <a:r>
              <a:rPr lang="es-ES" sz="2400" dirty="0" err="1">
                <a:solidFill>
                  <a:srgbClr val="004990"/>
                </a:solidFill>
                <a:latin typeface="+mn-lt"/>
              </a:rPr>
              <a:t>Is</a:t>
            </a:r>
            <a:r>
              <a:rPr lang="es-ES" sz="2400" dirty="0">
                <a:solidFill>
                  <a:srgbClr val="004990"/>
                </a:solidFill>
                <a:latin typeface="+mn-lt"/>
              </a:rPr>
              <a:t> </a:t>
            </a:r>
            <a:r>
              <a:rPr lang="es-ES" sz="2400" dirty="0" err="1">
                <a:solidFill>
                  <a:srgbClr val="004990"/>
                </a:solidFill>
                <a:latin typeface="+mn-lt"/>
              </a:rPr>
              <a:t>it</a:t>
            </a:r>
            <a:r>
              <a:rPr lang="es-ES" sz="2400" dirty="0">
                <a:solidFill>
                  <a:srgbClr val="004990"/>
                </a:solidFill>
                <a:latin typeface="+mn-lt"/>
              </a:rPr>
              <a:t> </a:t>
            </a:r>
            <a:r>
              <a:rPr lang="es-ES" sz="2400" dirty="0" err="1" smtClean="0">
                <a:solidFill>
                  <a:srgbClr val="004990"/>
                </a:solidFill>
                <a:latin typeface="+mn-lt"/>
              </a:rPr>
              <a:t>easy</a:t>
            </a:r>
            <a:r>
              <a:rPr lang="es-ES" sz="2400" dirty="0" smtClean="0">
                <a:solidFill>
                  <a:srgbClr val="004990"/>
                </a:solidFill>
                <a:latin typeface="+mn-lt"/>
              </a:rPr>
              <a:t> </a:t>
            </a:r>
            <a:r>
              <a:rPr lang="es-ES" sz="2400" dirty="0" err="1" smtClean="0">
                <a:solidFill>
                  <a:srgbClr val="004990"/>
                </a:solidFill>
                <a:latin typeface="+mn-lt"/>
              </a:rPr>
              <a:t>to</a:t>
            </a:r>
            <a:r>
              <a:rPr lang="es-ES" sz="2400" dirty="0" smtClean="0">
                <a:solidFill>
                  <a:srgbClr val="004990"/>
                </a:solidFill>
                <a:latin typeface="+mn-lt"/>
              </a:rPr>
              <a:t> </a:t>
            </a:r>
            <a:r>
              <a:rPr lang="es-ES" sz="2400" dirty="0" err="1" smtClean="0">
                <a:solidFill>
                  <a:srgbClr val="004990"/>
                </a:solidFill>
                <a:latin typeface="+mn-lt"/>
              </a:rPr>
              <a:t>improve</a:t>
            </a:r>
            <a:r>
              <a:rPr lang="es-ES" sz="2400" dirty="0" smtClean="0">
                <a:solidFill>
                  <a:srgbClr val="004990"/>
                </a:solidFill>
                <a:latin typeface="+mn-lt"/>
              </a:rPr>
              <a:t>?</a:t>
            </a:r>
            <a:endParaRPr lang="es-ES" sz="2400" dirty="0">
              <a:solidFill>
                <a:srgbClr val="004990"/>
              </a:solidFill>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077072"/>
            <a:ext cx="4962128" cy="2232248"/>
          </a:xfrm>
          <a:prstGeom prst="rect">
            <a:avLst/>
          </a:prstGeom>
        </p:spPr>
      </p:pic>
    </p:spTree>
    <p:extLst>
      <p:ext uri="{BB962C8B-B14F-4D97-AF65-F5344CB8AC3E}">
        <p14:creationId xmlns:p14="http://schemas.microsoft.com/office/powerpoint/2010/main" val="35830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107950" y="44450"/>
            <a:ext cx="8863013" cy="792163"/>
          </a:xfrm>
        </p:spPr>
        <p:txBody>
          <a:bodyPr lIns="82800" tIns="41400" rIns="82800" bIns="41400" anchor="ctr"/>
          <a:lstStyle/>
          <a:p>
            <a:pPr eaLnBrk="1" hangingPunct="1"/>
            <a:r>
              <a:rPr lang="en-GB" dirty="0" smtClean="0"/>
              <a:t>What is a good performance?</a:t>
            </a:r>
          </a:p>
        </p:txBody>
      </p:sp>
      <p:pic>
        <p:nvPicPr>
          <p:cNvPr id="27650" name="Picture 4" descr="rrrmhd"/>
          <p:cNvPicPr>
            <a:picLocks noChangeArrowheads="1"/>
          </p:cNvPicPr>
          <p:nvPr/>
        </p:nvPicPr>
        <p:blipFill>
          <a:blip r:embed="rId3"/>
          <a:srcRect/>
          <a:stretch>
            <a:fillRect/>
          </a:stretch>
        </p:blipFill>
        <p:spPr bwMode="auto">
          <a:xfrm>
            <a:off x="1122363" y="820738"/>
            <a:ext cx="7697787" cy="3487737"/>
          </a:xfrm>
          <a:prstGeom prst="rect">
            <a:avLst/>
          </a:prstGeom>
          <a:noFill/>
          <a:ln w="9525">
            <a:noFill/>
            <a:miter lim="800000"/>
            <a:headEnd/>
            <a:tailEnd/>
          </a:ln>
        </p:spPr>
      </p:pic>
      <p:pic>
        <p:nvPicPr>
          <p:cNvPr id="27651" name="Picture 5" descr="rrrmhd"/>
          <p:cNvPicPr>
            <a:picLocks noChangeAspect="1" noChangeArrowheads="1"/>
          </p:cNvPicPr>
          <p:nvPr/>
        </p:nvPicPr>
        <p:blipFill>
          <a:blip r:embed="rId4"/>
          <a:srcRect/>
          <a:stretch>
            <a:fillRect/>
          </a:stretch>
        </p:blipFill>
        <p:spPr bwMode="auto">
          <a:xfrm>
            <a:off x="1579563" y="3213100"/>
            <a:ext cx="4800600" cy="3600450"/>
          </a:xfrm>
          <a:prstGeom prst="rect">
            <a:avLst/>
          </a:prstGeom>
          <a:noFill/>
          <a:ln w="9525">
            <a:noFill/>
            <a:miter lim="800000"/>
            <a:headEnd/>
            <a:tailEnd/>
          </a:ln>
        </p:spPr>
      </p:pic>
      <p:sp>
        <p:nvSpPr>
          <p:cNvPr id="27652" name="Rectangle 6"/>
          <p:cNvSpPr>
            <a:spLocks noChangeArrowheads="1"/>
          </p:cNvSpPr>
          <p:nvPr/>
        </p:nvSpPr>
        <p:spPr bwMode="auto">
          <a:xfrm>
            <a:off x="6307138" y="3357563"/>
            <a:ext cx="2160587" cy="1295400"/>
          </a:xfrm>
          <a:prstGeom prst="rect">
            <a:avLst/>
          </a:prstGeom>
          <a:solidFill>
            <a:schemeClr val="bg1"/>
          </a:solidFill>
          <a:ln w="9525">
            <a:solidFill>
              <a:schemeClr val="bg1"/>
            </a:solidFill>
            <a:miter lim="800000"/>
            <a:headEnd/>
            <a:tailEnd/>
          </a:ln>
        </p:spPr>
        <p:txBody>
          <a:bodyPr wrap="none" anchor="ctr"/>
          <a:lstStyle/>
          <a:p>
            <a:r>
              <a:rPr lang="en-US" dirty="0" smtClean="0"/>
              <a:t>MR. GENESIS</a:t>
            </a:r>
          </a:p>
          <a:p>
            <a:r>
              <a:rPr lang="en-US" dirty="0" smtClean="0"/>
              <a:t>Interchanging loops</a:t>
            </a:r>
            <a:endParaRPr lang="en-US" dirty="0"/>
          </a:p>
        </p:txBody>
      </p:sp>
    </p:spTree>
    <p:extLst>
      <p:ext uri="{BB962C8B-B14F-4D97-AF65-F5344CB8AC3E}">
        <p14:creationId xmlns:p14="http://schemas.microsoft.com/office/powerpoint/2010/main" val="42300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Grp="1"/>
          </p:cNvSpPr>
          <p:nvPr>
            <p:ph type="body" idx="1"/>
          </p:nvPr>
        </p:nvSpPr>
        <p:spPr>
          <a:xfrm>
            <a:off x="34925" y="981075"/>
            <a:ext cx="4681538" cy="5327650"/>
          </a:xfrm>
        </p:spPr>
        <p:txBody>
          <a:bodyPr/>
          <a:lstStyle/>
          <a:p>
            <a:pPr>
              <a:lnSpc>
                <a:spcPct val="90000"/>
              </a:lnSpc>
            </a:pPr>
            <a:r>
              <a:rPr lang="en-GB" dirty="0" smtClean="0">
                <a:solidFill>
                  <a:srgbClr val="004586"/>
                </a:solidFill>
              </a:rPr>
              <a:t>Application granularity  vs. detailed granularity</a:t>
            </a:r>
          </a:p>
          <a:p>
            <a:pPr lvl="1">
              <a:lnSpc>
                <a:spcPct val="90000"/>
              </a:lnSpc>
            </a:pPr>
            <a:r>
              <a:rPr lang="en-GB" dirty="0" smtClean="0">
                <a:solidFill>
                  <a:srgbClr val="004586"/>
                </a:solidFill>
              </a:rPr>
              <a:t>Samples: hardware counters + </a:t>
            </a:r>
            <a:r>
              <a:rPr lang="en-GB" dirty="0" err="1" smtClean="0">
                <a:solidFill>
                  <a:srgbClr val="004586"/>
                </a:solidFill>
              </a:rPr>
              <a:t>callstack</a:t>
            </a:r>
            <a:endParaRPr lang="en-GB" dirty="0" smtClean="0">
              <a:solidFill>
                <a:srgbClr val="004586"/>
              </a:solidFill>
            </a:endParaRPr>
          </a:p>
          <a:p>
            <a:pPr>
              <a:lnSpc>
                <a:spcPct val="90000"/>
              </a:lnSpc>
            </a:pPr>
            <a:r>
              <a:rPr lang="en-GB" dirty="0" smtClean="0">
                <a:solidFill>
                  <a:srgbClr val="004586"/>
                </a:solidFill>
              </a:rPr>
              <a:t>Folding:</a:t>
            </a:r>
            <a:r>
              <a:rPr lang="en-GB" dirty="0" smtClean="0">
                <a:solidFill>
                  <a:srgbClr val="000000"/>
                </a:solidFill>
              </a:rPr>
              <a:t> </a:t>
            </a:r>
            <a:r>
              <a:rPr lang="en-GB" dirty="0" smtClean="0">
                <a:solidFill>
                  <a:srgbClr val="004586"/>
                </a:solidFill>
              </a:rPr>
              <a:t>based on known structure: iterations, routines, clusters; </a:t>
            </a:r>
          </a:p>
          <a:p>
            <a:pPr lvl="1">
              <a:lnSpc>
                <a:spcPct val="90000"/>
              </a:lnSpc>
            </a:pPr>
            <a:r>
              <a:rPr lang="en-GB" dirty="0" smtClean="0">
                <a:solidFill>
                  <a:srgbClr val="004586"/>
                </a:solidFill>
              </a:rPr>
              <a:t>Project all samples into one instance</a:t>
            </a:r>
          </a:p>
          <a:p>
            <a:pPr>
              <a:lnSpc>
                <a:spcPct val="90000"/>
              </a:lnSpc>
            </a:pPr>
            <a:r>
              <a:rPr lang="en-GB" dirty="0" smtClean="0">
                <a:solidFill>
                  <a:srgbClr val="004586"/>
                </a:solidFill>
              </a:rPr>
              <a:t>Extremely detailed time evolution of hardware counts, rates and </a:t>
            </a:r>
            <a:r>
              <a:rPr lang="en-GB" dirty="0" err="1" smtClean="0">
                <a:solidFill>
                  <a:srgbClr val="004586"/>
                </a:solidFill>
              </a:rPr>
              <a:t>callstack</a:t>
            </a:r>
            <a:r>
              <a:rPr lang="en-GB" dirty="0" smtClean="0">
                <a:solidFill>
                  <a:srgbClr val="004586"/>
                </a:solidFill>
              </a:rPr>
              <a:t> with minimal overhead</a:t>
            </a:r>
          </a:p>
          <a:p>
            <a:pPr lvl="1">
              <a:lnSpc>
                <a:spcPct val="90000"/>
              </a:lnSpc>
            </a:pPr>
            <a:r>
              <a:rPr lang="en-GB" dirty="0" smtClean="0">
                <a:solidFill>
                  <a:srgbClr val="004586"/>
                </a:solidFill>
              </a:rPr>
              <a:t>Correlate many counters</a:t>
            </a:r>
          </a:p>
          <a:p>
            <a:pPr lvl="1">
              <a:lnSpc>
                <a:spcPct val="90000"/>
              </a:lnSpc>
            </a:pPr>
            <a:r>
              <a:rPr lang="en-GB" dirty="0" smtClean="0">
                <a:solidFill>
                  <a:srgbClr val="004586"/>
                </a:solidFill>
              </a:rPr>
              <a:t>Instantaneous CPI stack models</a:t>
            </a:r>
          </a:p>
        </p:txBody>
      </p:sp>
      <p:pic>
        <p:nvPicPr>
          <p:cNvPr id="12290" name="Picture 4"/>
          <p:cNvPicPr preferRelativeResize="0">
            <a:picLocks noChangeAspect="1" noChangeArrowheads="1"/>
          </p:cNvPicPr>
          <p:nvPr/>
        </p:nvPicPr>
        <p:blipFill>
          <a:blip r:embed="rId3"/>
          <a:srcRect/>
          <a:stretch>
            <a:fillRect/>
          </a:stretch>
        </p:blipFill>
        <p:spPr bwMode="auto">
          <a:xfrm>
            <a:off x="4624388" y="3836988"/>
            <a:ext cx="4452937" cy="2767012"/>
          </a:xfrm>
          <a:prstGeom prst="rect">
            <a:avLst/>
          </a:prstGeom>
          <a:noFill/>
          <a:ln w="9525">
            <a:noFill/>
            <a:round/>
            <a:headEnd/>
            <a:tailEnd/>
          </a:ln>
        </p:spPr>
      </p:pic>
      <p:pic>
        <p:nvPicPr>
          <p:cNvPr id="12291" name="Picture 5"/>
          <p:cNvPicPr preferRelativeResize="0">
            <a:picLocks noChangeAspect="1" noChangeArrowheads="1"/>
          </p:cNvPicPr>
          <p:nvPr/>
        </p:nvPicPr>
        <p:blipFill>
          <a:blip r:embed="rId4"/>
          <a:srcRect/>
          <a:stretch>
            <a:fillRect/>
          </a:stretch>
        </p:blipFill>
        <p:spPr bwMode="auto">
          <a:xfrm>
            <a:off x="4657725" y="836613"/>
            <a:ext cx="4451350" cy="2765425"/>
          </a:xfrm>
          <a:prstGeom prst="rect">
            <a:avLst/>
          </a:prstGeom>
          <a:noFill/>
          <a:ln w="9525">
            <a:noFill/>
            <a:round/>
            <a:headEnd/>
            <a:tailEnd/>
          </a:ln>
        </p:spPr>
      </p:pic>
      <p:grpSp>
        <p:nvGrpSpPr>
          <p:cNvPr id="12292" name="Group 7"/>
          <p:cNvGrpSpPr>
            <a:grpSpLocks/>
          </p:cNvGrpSpPr>
          <p:nvPr/>
        </p:nvGrpSpPr>
        <p:grpSpPr bwMode="auto">
          <a:xfrm>
            <a:off x="6073775" y="3328988"/>
            <a:ext cx="1979613" cy="1168400"/>
            <a:chOff x="1076" y="2177"/>
            <a:chExt cx="1247" cy="782"/>
          </a:xfrm>
        </p:grpSpPr>
        <p:sp>
          <p:nvSpPr>
            <p:cNvPr id="12295" name="Line 8"/>
            <p:cNvSpPr>
              <a:spLocks noChangeShapeType="1"/>
            </p:cNvSpPr>
            <p:nvPr/>
          </p:nvSpPr>
          <p:spPr bwMode="auto">
            <a:xfrm>
              <a:off x="1076" y="2177"/>
              <a:ext cx="1" cy="747"/>
            </a:xfrm>
            <a:prstGeom prst="line">
              <a:avLst/>
            </a:prstGeom>
            <a:noFill/>
            <a:ln w="25560">
              <a:solidFill>
                <a:srgbClr val="FF0000"/>
              </a:solidFill>
              <a:miter lim="800000"/>
              <a:headEnd/>
              <a:tailEnd type="triangle" w="med" len="med"/>
            </a:ln>
          </p:spPr>
          <p:txBody>
            <a:bodyPr/>
            <a:lstStyle/>
            <a:p>
              <a:endParaRPr lang="es-ES"/>
            </a:p>
          </p:txBody>
        </p:sp>
        <p:sp>
          <p:nvSpPr>
            <p:cNvPr id="12296" name="Line 9"/>
            <p:cNvSpPr>
              <a:spLocks noChangeShapeType="1"/>
            </p:cNvSpPr>
            <p:nvPr/>
          </p:nvSpPr>
          <p:spPr bwMode="auto">
            <a:xfrm>
              <a:off x="1931" y="2177"/>
              <a:ext cx="1" cy="640"/>
            </a:xfrm>
            <a:prstGeom prst="line">
              <a:avLst/>
            </a:prstGeom>
            <a:noFill/>
            <a:ln w="25560">
              <a:solidFill>
                <a:srgbClr val="FF0000"/>
              </a:solidFill>
              <a:miter lim="800000"/>
              <a:headEnd/>
              <a:tailEnd type="triangle" w="med" len="med"/>
            </a:ln>
          </p:spPr>
          <p:txBody>
            <a:bodyPr/>
            <a:lstStyle/>
            <a:p>
              <a:endParaRPr lang="es-ES"/>
            </a:p>
          </p:txBody>
        </p:sp>
        <p:sp>
          <p:nvSpPr>
            <p:cNvPr id="12297" name="Line 10"/>
            <p:cNvSpPr>
              <a:spLocks noChangeShapeType="1"/>
            </p:cNvSpPr>
            <p:nvPr/>
          </p:nvSpPr>
          <p:spPr bwMode="auto">
            <a:xfrm>
              <a:off x="1503" y="2177"/>
              <a:ext cx="1" cy="712"/>
            </a:xfrm>
            <a:prstGeom prst="line">
              <a:avLst/>
            </a:prstGeom>
            <a:noFill/>
            <a:ln w="25560">
              <a:solidFill>
                <a:srgbClr val="FF0000"/>
              </a:solidFill>
              <a:miter lim="800000"/>
              <a:headEnd/>
              <a:tailEnd type="triangle" w="med" len="med"/>
            </a:ln>
          </p:spPr>
          <p:txBody>
            <a:bodyPr/>
            <a:lstStyle/>
            <a:p>
              <a:endParaRPr lang="es-ES"/>
            </a:p>
          </p:txBody>
        </p:sp>
        <p:sp>
          <p:nvSpPr>
            <p:cNvPr id="12298" name="Line 11"/>
            <p:cNvSpPr>
              <a:spLocks noChangeShapeType="1"/>
            </p:cNvSpPr>
            <p:nvPr/>
          </p:nvSpPr>
          <p:spPr bwMode="auto">
            <a:xfrm>
              <a:off x="2323" y="2177"/>
              <a:ext cx="1" cy="783"/>
            </a:xfrm>
            <a:prstGeom prst="line">
              <a:avLst/>
            </a:prstGeom>
            <a:noFill/>
            <a:ln w="25560">
              <a:solidFill>
                <a:srgbClr val="FF0000"/>
              </a:solidFill>
              <a:miter lim="800000"/>
              <a:headEnd/>
              <a:tailEnd type="triangle" w="med" len="med"/>
            </a:ln>
          </p:spPr>
          <p:txBody>
            <a:bodyPr/>
            <a:lstStyle/>
            <a:p>
              <a:endParaRPr lang="es-ES"/>
            </a:p>
          </p:txBody>
        </p:sp>
      </p:grpSp>
      <p:sp>
        <p:nvSpPr>
          <p:cNvPr id="12293" name="Title 1"/>
          <p:cNvSpPr>
            <a:spLocks/>
          </p:cNvSpPr>
          <p:nvPr/>
        </p:nvSpPr>
        <p:spPr bwMode="auto">
          <a:xfrm>
            <a:off x="107950" y="44450"/>
            <a:ext cx="8863013" cy="792163"/>
          </a:xfrm>
          <a:prstGeom prst="rect">
            <a:avLst/>
          </a:prstGeom>
          <a:noFill/>
          <a:ln w="9525">
            <a:noFill/>
            <a:miter lim="800000"/>
            <a:headEnd/>
            <a:tailEnd/>
          </a:ln>
        </p:spPr>
        <p:txBody>
          <a:bodyPr lIns="82800" tIns="41400" rIns="82800" bIns="41400" anchor="ctr"/>
          <a:lstStyle/>
          <a:p>
            <a:r>
              <a:rPr lang="en-GB" sz="2700">
                <a:solidFill>
                  <a:schemeClr val="bg1"/>
                </a:solidFill>
              </a:rPr>
              <a:t>Can I get very detailed perf. data with low overhead?</a:t>
            </a:r>
          </a:p>
        </p:txBody>
      </p:sp>
      <p:sp>
        <p:nvSpPr>
          <p:cNvPr id="12294" name="Rectangle 11"/>
          <p:cNvSpPr>
            <a:spLocks noChangeArrowheads="1"/>
          </p:cNvSpPr>
          <p:nvPr/>
        </p:nvSpPr>
        <p:spPr bwMode="auto">
          <a:xfrm>
            <a:off x="2216150" y="6508750"/>
            <a:ext cx="6810375" cy="304800"/>
          </a:xfrm>
          <a:prstGeom prst="rect">
            <a:avLst/>
          </a:prstGeom>
          <a:noFill/>
          <a:ln w="9525">
            <a:noFill/>
            <a:miter lim="800000"/>
            <a:headEnd/>
            <a:tailEnd/>
          </a:ln>
        </p:spPr>
        <p:txBody>
          <a:bodyPr wrap="none">
            <a:spAutoFit/>
          </a:bodyPr>
          <a:lstStyle/>
          <a:p>
            <a:pPr algn="r" eaLnBrk="0" hangingPunct="0">
              <a:spcBef>
                <a:spcPct val="20000"/>
              </a:spcBef>
            </a:pPr>
            <a:r>
              <a:rPr lang="es-ES" sz="1400" i="1" dirty="0" err="1">
                <a:solidFill>
                  <a:srgbClr val="004990"/>
                </a:solidFill>
              </a:rPr>
              <a:t>Unveiling</a:t>
            </a:r>
            <a:r>
              <a:rPr lang="es-ES" sz="1400" i="1" dirty="0">
                <a:solidFill>
                  <a:srgbClr val="004990"/>
                </a:solidFill>
              </a:rPr>
              <a:t> </a:t>
            </a:r>
            <a:r>
              <a:rPr lang="es-ES" sz="1400" i="1" dirty="0" err="1">
                <a:solidFill>
                  <a:srgbClr val="004990"/>
                </a:solidFill>
              </a:rPr>
              <a:t>Internal</a:t>
            </a:r>
            <a:r>
              <a:rPr lang="es-ES" sz="1400" i="1" dirty="0">
                <a:solidFill>
                  <a:srgbClr val="004990"/>
                </a:solidFill>
              </a:rPr>
              <a:t> </a:t>
            </a:r>
            <a:r>
              <a:rPr lang="es-ES" sz="1400" i="1" dirty="0" err="1">
                <a:solidFill>
                  <a:srgbClr val="004990"/>
                </a:solidFill>
              </a:rPr>
              <a:t>Evolution</a:t>
            </a:r>
            <a:r>
              <a:rPr lang="es-ES" sz="1400" i="1" dirty="0">
                <a:solidFill>
                  <a:srgbClr val="004990"/>
                </a:solidFill>
              </a:rPr>
              <a:t> of </a:t>
            </a:r>
            <a:r>
              <a:rPr lang="es-ES" sz="1400" i="1" dirty="0" err="1">
                <a:solidFill>
                  <a:srgbClr val="004990"/>
                </a:solidFill>
              </a:rPr>
              <a:t>Parallel</a:t>
            </a:r>
            <a:r>
              <a:rPr lang="es-ES" sz="1400" i="1" dirty="0">
                <a:solidFill>
                  <a:srgbClr val="004990"/>
                </a:solidFill>
              </a:rPr>
              <a:t> </a:t>
            </a:r>
            <a:r>
              <a:rPr lang="es-ES" sz="1400" i="1" dirty="0" err="1">
                <a:solidFill>
                  <a:srgbClr val="004990"/>
                </a:solidFill>
              </a:rPr>
              <a:t>Application</a:t>
            </a:r>
            <a:r>
              <a:rPr lang="es-ES" sz="1400" i="1" dirty="0">
                <a:solidFill>
                  <a:srgbClr val="004990"/>
                </a:solidFill>
              </a:rPr>
              <a:t> </a:t>
            </a:r>
            <a:r>
              <a:rPr lang="es-ES" sz="1400" i="1" dirty="0" err="1">
                <a:solidFill>
                  <a:srgbClr val="004990"/>
                </a:solidFill>
              </a:rPr>
              <a:t>Computation</a:t>
            </a:r>
            <a:r>
              <a:rPr lang="es-ES" sz="1400" i="1" dirty="0">
                <a:solidFill>
                  <a:srgbClr val="004990"/>
                </a:solidFill>
              </a:rPr>
              <a:t> </a:t>
            </a:r>
            <a:r>
              <a:rPr lang="es-ES" sz="1400" i="1" dirty="0" err="1">
                <a:solidFill>
                  <a:srgbClr val="004990"/>
                </a:solidFill>
              </a:rPr>
              <a:t>Phases</a:t>
            </a:r>
            <a:r>
              <a:rPr lang="es-ES" sz="1400" i="1" dirty="0">
                <a:solidFill>
                  <a:srgbClr val="004990"/>
                </a:solidFill>
              </a:rPr>
              <a:t> (ICPP 2011)</a:t>
            </a:r>
            <a:endParaRPr lang="en-GB" sz="1400" i="1" dirty="0">
              <a:solidFill>
                <a:srgbClr val="004990"/>
              </a:solidFill>
            </a:endParaRPr>
          </a:p>
        </p:txBody>
      </p:sp>
    </p:spTree>
    <p:extLst>
      <p:ext uri="{BB962C8B-B14F-4D97-AF65-F5344CB8AC3E}">
        <p14:creationId xmlns:p14="http://schemas.microsoft.com/office/powerpoint/2010/main" val="3159686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p:cNvSpPr>
          <p:nvPr>
            <p:ph type="body" idx="1"/>
          </p:nvPr>
        </p:nvSpPr>
        <p:spPr/>
        <p:txBody>
          <a:bodyPr/>
          <a:lstStyle/>
          <a:p>
            <a:r>
              <a:rPr lang="en-US" dirty="0" smtClean="0"/>
              <a:t>Benefit from applications’ repetitiveness</a:t>
            </a:r>
          </a:p>
          <a:p>
            <a:endParaRPr lang="en-US" dirty="0" smtClean="0"/>
          </a:p>
          <a:p>
            <a:r>
              <a:rPr lang="en-US" dirty="0" smtClean="0"/>
              <a:t>Different roles</a:t>
            </a:r>
          </a:p>
          <a:p>
            <a:pPr lvl="1"/>
            <a:r>
              <a:rPr lang="en-US" dirty="0" smtClean="0"/>
              <a:t>Instrumentation delimits regions</a:t>
            </a:r>
          </a:p>
          <a:p>
            <a:pPr lvl="1"/>
            <a:r>
              <a:rPr lang="en-US" smtClean="0"/>
              <a:t>Sampling </a:t>
            </a:r>
            <a:r>
              <a:rPr lang="en-US" smtClean="0"/>
              <a:t>reports </a:t>
            </a:r>
            <a:r>
              <a:rPr lang="en-US" dirty="0" smtClean="0"/>
              <a:t>progress within a region</a:t>
            </a:r>
          </a:p>
        </p:txBody>
      </p:sp>
      <p:sp>
        <p:nvSpPr>
          <p:cNvPr id="14338" name="1 Título"/>
          <p:cNvSpPr>
            <a:spLocks/>
          </p:cNvSpPr>
          <p:nvPr/>
        </p:nvSpPr>
        <p:spPr bwMode="auto">
          <a:xfrm>
            <a:off x="107950" y="44450"/>
            <a:ext cx="8928100" cy="792163"/>
          </a:xfrm>
          <a:prstGeom prst="rect">
            <a:avLst/>
          </a:prstGeom>
          <a:noFill/>
          <a:ln w="9525">
            <a:noFill/>
            <a:miter lim="800000"/>
            <a:headEnd/>
            <a:tailEnd/>
          </a:ln>
        </p:spPr>
        <p:txBody>
          <a:bodyPr lIns="0" tIns="0" rIns="0" bIns="0" anchor="ctr"/>
          <a:lstStyle/>
          <a:p>
            <a:pPr eaLnBrk="0" hangingPunct="0"/>
            <a:r>
              <a:rPr lang="es-ES_tradnl" sz="2700">
                <a:solidFill>
                  <a:schemeClr val="bg1"/>
                </a:solidFill>
              </a:rPr>
              <a:t>Mixing instrumentation and sampling</a:t>
            </a:r>
            <a:endParaRPr lang="es-ES" sz="2700">
              <a:solidFill>
                <a:schemeClr val="bg1"/>
              </a:solidFill>
            </a:endParaRPr>
          </a:p>
        </p:txBody>
      </p:sp>
      <p:grpSp>
        <p:nvGrpSpPr>
          <p:cNvPr id="14339" name="60 Grupo"/>
          <p:cNvGrpSpPr>
            <a:grpSpLocks/>
          </p:cNvGrpSpPr>
          <p:nvPr/>
        </p:nvGrpSpPr>
        <p:grpSpPr bwMode="auto">
          <a:xfrm>
            <a:off x="5475288" y="3667125"/>
            <a:ext cx="138112" cy="238125"/>
            <a:chOff x="4752280" y="5652045"/>
            <a:chExt cx="228600" cy="360040"/>
          </a:xfrm>
        </p:grpSpPr>
        <p:sp>
          <p:nvSpPr>
            <p:cNvPr id="14367" name="61 Onda"/>
            <p:cNvSpPr>
              <a:spLocks noChangeArrowheads="1"/>
            </p:cNvSpPr>
            <p:nvPr/>
          </p:nvSpPr>
          <p:spPr bwMode="auto">
            <a:xfrm>
              <a:off x="4752280" y="5652045"/>
              <a:ext cx="228600" cy="144016"/>
            </a:xfrm>
            <a:prstGeom prst="wave">
              <a:avLst>
                <a:gd name="adj1" fmla="val 12500"/>
                <a:gd name="adj2" fmla="val 0"/>
              </a:avLst>
            </a:prstGeom>
            <a:solidFill>
              <a:srgbClr val="FF0000"/>
            </a:solidFill>
            <a:ln w="9525" algn="ctr">
              <a:solidFill>
                <a:schemeClr val="tx1"/>
              </a:solidFill>
              <a:round/>
              <a:headEnd/>
              <a:tailEnd/>
            </a:ln>
          </p:spPr>
          <p:txBody>
            <a:bodyPr lIns="82945" tIns="41473" rIns="82945" bIns="41473"/>
            <a:lstStyle/>
            <a:p>
              <a:pPr defTabSz="407988" hangingPunct="0">
                <a:lnSpc>
                  <a:spcPct val="93000"/>
                </a:lnSpc>
                <a:buClr>
                  <a:srgbClr val="000000"/>
                </a:buClr>
                <a:buSzPct val="100000"/>
                <a:buFont typeface="Times New Roman" pitchFamily="18" charset="0"/>
                <a:buNone/>
              </a:pPr>
              <a:endParaRPr lang="en-US" sz="1600">
                <a:solidFill>
                  <a:schemeClr val="bg1"/>
                </a:solidFill>
                <a:cs typeface="Arial" charset="0"/>
              </a:endParaRPr>
            </a:p>
          </p:txBody>
        </p:sp>
        <p:cxnSp>
          <p:nvCxnSpPr>
            <p:cNvPr id="14368" name="62 Conector recto"/>
            <p:cNvCxnSpPr>
              <a:cxnSpLocks noChangeShapeType="1"/>
              <a:stCxn id="14367" idx="1"/>
            </p:cNvCxnSpPr>
            <p:nvPr/>
          </p:nvCxnSpPr>
          <p:spPr bwMode="auto">
            <a:xfrm>
              <a:off x="4752280" y="5724053"/>
              <a:ext cx="0" cy="288032"/>
            </a:xfrm>
            <a:prstGeom prst="line">
              <a:avLst/>
            </a:prstGeom>
            <a:noFill/>
            <a:ln w="9525" algn="ctr">
              <a:solidFill>
                <a:schemeClr val="tx1"/>
              </a:solidFill>
              <a:round/>
              <a:headEnd/>
              <a:tailEnd/>
            </a:ln>
          </p:spPr>
        </p:cxnSp>
      </p:grpSp>
      <p:grpSp>
        <p:nvGrpSpPr>
          <p:cNvPr id="14340" name="63 Grupo"/>
          <p:cNvGrpSpPr>
            <a:grpSpLocks/>
          </p:cNvGrpSpPr>
          <p:nvPr/>
        </p:nvGrpSpPr>
        <p:grpSpPr bwMode="auto">
          <a:xfrm>
            <a:off x="4633913" y="3667125"/>
            <a:ext cx="138112" cy="238125"/>
            <a:chOff x="4752280" y="5652045"/>
            <a:chExt cx="228600" cy="360040"/>
          </a:xfrm>
        </p:grpSpPr>
        <p:sp>
          <p:nvSpPr>
            <p:cNvPr id="14365" name="64 Onda"/>
            <p:cNvSpPr>
              <a:spLocks noChangeArrowheads="1"/>
            </p:cNvSpPr>
            <p:nvPr/>
          </p:nvSpPr>
          <p:spPr bwMode="auto">
            <a:xfrm>
              <a:off x="4752280" y="5652045"/>
              <a:ext cx="228600" cy="144016"/>
            </a:xfrm>
            <a:prstGeom prst="wave">
              <a:avLst>
                <a:gd name="adj1" fmla="val 12500"/>
                <a:gd name="adj2" fmla="val 0"/>
              </a:avLst>
            </a:prstGeom>
            <a:solidFill>
              <a:srgbClr val="FF0000"/>
            </a:solidFill>
            <a:ln w="9525" algn="ctr">
              <a:solidFill>
                <a:schemeClr val="tx1"/>
              </a:solidFill>
              <a:round/>
              <a:headEnd/>
              <a:tailEnd/>
            </a:ln>
          </p:spPr>
          <p:txBody>
            <a:bodyPr lIns="82945" tIns="41473" rIns="82945" bIns="41473"/>
            <a:lstStyle/>
            <a:p>
              <a:pPr defTabSz="407988" hangingPunct="0">
                <a:lnSpc>
                  <a:spcPct val="93000"/>
                </a:lnSpc>
                <a:buClr>
                  <a:srgbClr val="000000"/>
                </a:buClr>
                <a:buSzPct val="100000"/>
                <a:buFont typeface="Times New Roman" pitchFamily="18" charset="0"/>
                <a:buNone/>
              </a:pPr>
              <a:endParaRPr lang="en-US" sz="1600">
                <a:solidFill>
                  <a:schemeClr val="bg1"/>
                </a:solidFill>
                <a:cs typeface="Arial" charset="0"/>
              </a:endParaRPr>
            </a:p>
          </p:txBody>
        </p:sp>
        <p:cxnSp>
          <p:nvCxnSpPr>
            <p:cNvPr id="14366" name="65 Conector recto"/>
            <p:cNvCxnSpPr>
              <a:cxnSpLocks noChangeShapeType="1"/>
              <a:stCxn id="14365" idx="1"/>
            </p:cNvCxnSpPr>
            <p:nvPr/>
          </p:nvCxnSpPr>
          <p:spPr bwMode="auto">
            <a:xfrm>
              <a:off x="4752280" y="5724053"/>
              <a:ext cx="0" cy="288032"/>
            </a:xfrm>
            <a:prstGeom prst="line">
              <a:avLst/>
            </a:prstGeom>
            <a:noFill/>
            <a:ln w="9525" algn="ctr">
              <a:solidFill>
                <a:schemeClr val="tx1"/>
              </a:solidFill>
              <a:round/>
              <a:headEnd/>
              <a:tailEnd/>
            </a:ln>
          </p:spPr>
        </p:cxnSp>
      </p:grpSp>
      <p:grpSp>
        <p:nvGrpSpPr>
          <p:cNvPr id="67" name="66 Grupo"/>
          <p:cNvGrpSpPr/>
          <p:nvPr/>
        </p:nvGrpSpPr>
        <p:grpSpPr>
          <a:xfrm>
            <a:off x="6375713" y="3666480"/>
            <a:ext cx="139055" cy="239972"/>
            <a:chOff x="4752280" y="5652045"/>
            <a:chExt cx="228600" cy="360040"/>
          </a:xfrm>
          <a:solidFill>
            <a:srgbClr val="00B050"/>
          </a:solidFill>
        </p:grpSpPr>
        <p:sp>
          <p:nvSpPr>
            <p:cNvPr id="68" name="67 Onda"/>
            <p:cNvSpPr/>
            <p:nvPr/>
          </p:nvSpPr>
          <p:spPr bwMode="auto">
            <a:xfrm>
              <a:off x="4752280" y="5652045"/>
              <a:ext cx="228600" cy="144016"/>
            </a:xfrm>
            <a:prstGeom prst="wave">
              <a:avLst/>
            </a:prstGeom>
            <a:grpFill/>
            <a:ln w="9525" cap="flat" cmpd="sng" algn="ctr">
              <a:solidFill>
                <a:schemeClr val="tx1"/>
              </a:solidFill>
              <a:prstDash val="solid"/>
              <a:round/>
              <a:headEnd type="none" w="med" len="med"/>
              <a:tailEnd type="none" w="med" len="med"/>
            </a:ln>
            <a:effectLst/>
            <a:extLst/>
          </p:spPr>
          <p:txBody>
            <a:bodyPr/>
            <a:lstStyle/>
            <a:p>
              <a:pPr defTabSz="449263" hangingPunct="0">
                <a:lnSpc>
                  <a:spcPct val="93000"/>
                </a:lnSpc>
                <a:buClr>
                  <a:srgbClr val="000000"/>
                </a:buClr>
                <a:buSzPct val="100000"/>
                <a:buFont typeface="Times New Roman" pitchFamily="16" charset="0"/>
                <a:buNone/>
                <a:defRPr/>
              </a:pPr>
              <a:endParaRPr lang="es-ES">
                <a:solidFill>
                  <a:schemeClr val="bg1"/>
                </a:solidFill>
                <a:cs typeface="Arial" charset="0"/>
              </a:endParaRPr>
            </a:p>
          </p:txBody>
        </p:sp>
        <p:cxnSp>
          <p:nvCxnSpPr>
            <p:cNvPr id="69" name="68 Conector recto"/>
            <p:cNvCxnSpPr>
              <a:stCxn id="68" idx="1"/>
            </p:cNvCxnSpPr>
            <p:nvPr/>
          </p:nvCxnSpPr>
          <p:spPr bwMode="auto">
            <a:xfrm>
              <a:off x="4752280" y="5724053"/>
              <a:ext cx="0" cy="288032"/>
            </a:xfrm>
            <a:prstGeom prst="line">
              <a:avLst/>
            </a:prstGeom>
            <a:grpFill/>
            <a:ln w="9525" cap="flat" cmpd="sng" algn="ctr">
              <a:solidFill>
                <a:schemeClr val="tx1"/>
              </a:solidFill>
              <a:prstDash val="solid"/>
              <a:round/>
              <a:headEnd type="none" w="med" len="med"/>
              <a:tailEnd type="none" w="med" len="med"/>
            </a:ln>
            <a:effectLst/>
            <a:extLst/>
          </p:spPr>
        </p:cxnSp>
      </p:grpSp>
      <p:grpSp>
        <p:nvGrpSpPr>
          <p:cNvPr id="70" name="69 Grupo"/>
          <p:cNvGrpSpPr/>
          <p:nvPr/>
        </p:nvGrpSpPr>
        <p:grpSpPr>
          <a:xfrm>
            <a:off x="8153430" y="3666480"/>
            <a:ext cx="137449" cy="239972"/>
            <a:chOff x="4752280" y="5652045"/>
            <a:chExt cx="228600" cy="360040"/>
          </a:xfrm>
          <a:solidFill>
            <a:srgbClr val="0070C0"/>
          </a:solidFill>
        </p:grpSpPr>
        <p:sp>
          <p:nvSpPr>
            <p:cNvPr id="71" name="70 Onda"/>
            <p:cNvSpPr/>
            <p:nvPr/>
          </p:nvSpPr>
          <p:spPr bwMode="auto">
            <a:xfrm>
              <a:off x="4752280" y="5652045"/>
              <a:ext cx="228600" cy="144016"/>
            </a:xfrm>
            <a:prstGeom prst="wave">
              <a:avLst/>
            </a:prstGeom>
            <a:grpFill/>
            <a:ln w="9525" cap="flat" cmpd="sng" algn="ctr">
              <a:solidFill>
                <a:schemeClr val="tx1"/>
              </a:solidFill>
              <a:prstDash val="solid"/>
              <a:round/>
              <a:headEnd type="none" w="med" len="med"/>
              <a:tailEnd type="none" w="med" len="med"/>
            </a:ln>
            <a:effectLst/>
            <a:extLst/>
          </p:spPr>
          <p:txBody>
            <a:bodyPr/>
            <a:lstStyle/>
            <a:p>
              <a:pPr defTabSz="449263" hangingPunct="0">
                <a:lnSpc>
                  <a:spcPct val="93000"/>
                </a:lnSpc>
                <a:buClr>
                  <a:srgbClr val="000000"/>
                </a:buClr>
                <a:buSzPct val="100000"/>
                <a:buFont typeface="Times New Roman" pitchFamily="16" charset="0"/>
                <a:buNone/>
                <a:defRPr/>
              </a:pPr>
              <a:endParaRPr lang="es-ES">
                <a:solidFill>
                  <a:schemeClr val="bg1"/>
                </a:solidFill>
                <a:cs typeface="Arial" charset="0"/>
              </a:endParaRPr>
            </a:p>
          </p:txBody>
        </p:sp>
        <p:cxnSp>
          <p:nvCxnSpPr>
            <p:cNvPr id="72" name="71 Conector recto"/>
            <p:cNvCxnSpPr>
              <a:stCxn id="71" idx="1"/>
            </p:cNvCxnSpPr>
            <p:nvPr/>
          </p:nvCxnSpPr>
          <p:spPr bwMode="auto">
            <a:xfrm>
              <a:off x="4752280" y="5724053"/>
              <a:ext cx="0" cy="288032"/>
            </a:xfrm>
            <a:prstGeom prst="line">
              <a:avLst/>
            </a:prstGeom>
            <a:grpFill/>
            <a:ln w="9525" cap="flat" cmpd="sng" algn="ctr">
              <a:solidFill>
                <a:schemeClr val="tx1"/>
              </a:solidFill>
              <a:prstDash val="solid"/>
              <a:round/>
              <a:headEnd type="none" w="med" len="med"/>
              <a:tailEnd type="none" w="med" len="med"/>
            </a:ln>
            <a:effectLst/>
            <a:extLst/>
          </p:spPr>
        </p:cxnSp>
      </p:grpSp>
      <p:grpSp>
        <p:nvGrpSpPr>
          <p:cNvPr id="73" name="72 Grupo"/>
          <p:cNvGrpSpPr/>
          <p:nvPr/>
        </p:nvGrpSpPr>
        <p:grpSpPr>
          <a:xfrm>
            <a:off x="7500116" y="3666480"/>
            <a:ext cx="137450" cy="239972"/>
            <a:chOff x="4752280" y="5652045"/>
            <a:chExt cx="228600" cy="360040"/>
          </a:xfrm>
          <a:solidFill>
            <a:srgbClr val="0070C0"/>
          </a:solidFill>
        </p:grpSpPr>
        <p:sp>
          <p:nvSpPr>
            <p:cNvPr id="74" name="73 Onda"/>
            <p:cNvSpPr/>
            <p:nvPr/>
          </p:nvSpPr>
          <p:spPr bwMode="auto">
            <a:xfrm>
              <a:off x="4752280" y="5652045"/>
              <a:ext cx="228600" cy="144016"/>
            </a:xfrm>
            <a:prstGeom prst="wave">
              <a:avLst/>
            </a:prstGeom>
            <a:grpFill/>
            <a:ln w="9525" cap="flat" cmpd="sng" algn="ctr">
              <a:solidFill>
                <a:schemeClr val="tx1"/>
              </a:solidFill>
              <a:prstDash val="solid"/>
              <a:round/>
              <a:headEnd type="none" w="med" len="med"/>
              <a:tailEnd type="none" w="med" len="med"/>
            </a:ln>
            <a:effectLst/>
            <a:extLst/>
          </p:spPr>
          <p:txBody>
            <a:bodyPr/>
            <a:lstStyle/>
            <a:p>
              <a:pPr defTabSz="449263" hangingPunct="0">
                <a:lnSpc>
                  <a:spcPct val="93000"/>
                </a:lnSpc>
                <a:buClr>
                  <a:srgbClr val="000000"/>
                </a:buClr>
                <a:buSzPct val="100000"/>
                <a:buFont typeface="Times New Roman" pitchFamily="16" charset="0"/>
                <a:buNone/>
                <a:defRPr/>
              </a:pPr>
              <a:endParaRPr lang="es-ES">
                <a:solidFill>
                  <a:schemeClr val="bg1"/>
                </a:solidFill>
                <a:cs typeface="Arial" charset="0"/>
              </a:endParaRPr>
            </a:p>
          </p:txBody>
        </p:sp>
        <p:cxnSp>
          <p:nvCxnSpPr>
            <p:cNvPr id="75" name="74 Conector recto"/>
            <p:cNvCxnSpPr>
              <a:stCxn id="74" idx="1"/>
            </p:cNvCxnSpPr>
            <p:nvPr/>
          </p:nvCxnSpPr>
          <p:spPr bwMode="auto">
            <a:xfrm>
              <a:off x="4752280" y="5724053"/>
              <a:ext cx="0" cy="288032"/>
            </a:xfrm>
            <a:prstGeom prst="line">
              <a:avLst/>
            </a:prstGeom>
            <a:grpFill/>
            <a:ln w="9525" cap="flat" cmpd="sng" algn="ctr">
              <a:solidFill>
                <a:schemeClr val="tx1"/>
              </a:solidFill>
              <a:prstDash val="solid"/>
              <a:round/>
              <a:headEnd type="none" w="med" len="med"/>
              <a:tailEnd type="none" w="med" len="med"/>
            </a:ln>
            <a:effectLst/>
            <a:extLst/>
          </p:spPr>
        </p:cxnSp>
      </p:grpSp>
      <p:grpSp>
        <p:nvGrpSpPr>
          <p:cNvPr id="14344" name="81 Grupo"/>
          <p:cNvGrpSpPr>
            <a:grpSpLocks/>
          </p:cNvGrpSpPr>
          <p:nvPr/>
        </p:nvGrpSpPr>
        <p:grpSpPr bwMode="auto">
          <a:xfrm>
            <a:off x="4233863" y="3987800"/>
            <a:ext cx="1371600" cy="311150"/>
            <a:chOff x="2592040" y="5626842"/>
            <a:chExt cx="1512168" cy="343332"/>
          </a:xfrm>
        </p:grpSpPr>
        <p:cxnSp>
          <p:nvCxnSpPr>
            <p:cNvPr id="14363" name="82 Conector recto"/>
            <p:cNvCxnSpPr>
              <a:cxnSpLocks noChangeShapeType="1"/>
            </p:cNvCxnSpPr>
            <p:nvPr/>
          </p:nvCxnSpPr>
          <p:spPr bwMode="auto">
            <a:xfrm>
              <a:off x="2592040" y="5626842"/>
              <a:ext cx="1512168" cy="0"/>
            </a:xfrm>
            <a:prstGeom prst="line">
              <a:avLst/>
            </a:prstGeom>
            <a:noFill/>
            <a:ln w="19050" algn="ctr">
              <a:solidFill>
                <a:schemeClr val="tx1"/>
              </a:solidFill>
              <a:round/>
              <a:headEnd/>
              <a:tailEnd/>
            </a:ln>
          </p:spPr>
        </p:cxnSp>
        <p:sp>
          <p:nvSpPr>
            <p:cNvPr id="14364" name="83 CuadroTexto"/>
            <p:cNvSpPr txBox="1">
              <a:spLocks noChangeArrowheads="1"/>
            </p:cNvSpPr>
            <p:nvPr/>
          </p:nvSpPr>
          <p:spPr bwMode="auto">
            <a:xfrm>
              <a:off x="2695301" y="5628594"/>
              <a:ext cx="1303895" cy="341580"/>
            </a:xfrm>
            <a:prstGeom prst="rect">
              <a:avLst/>
            </a:prstGeom>
            <a:noFill/>
            <a:ln w="9525">
              <a:noFill/>
              <a:miter lim="800000"/>
              <a:headEnd/>
              <a:tailEnd/>
            </a:ln>
          </p:spPr>
          <p:txBody>
            <a:bodyPr wrap="none" lIns="82945" tIns="41473" rIns="82945" bIns="41473">
              <a:spAutoFit/>
            </a:bodyPr>
            <a:lstStyle/>
            <a:p>
              <a:pPr algn="ctr" defTabSz="406400" hangingPunct="0">
                <a:lnSpc>
                  <a:spcPct val="93000"/>
                </a:lnSpc>
                <a:buClr>
                  <a:srgbClr val="000000"/>
                </a:buClr>
                <a:buSzPct val="100000"/>
                <a:buFont typeface="Times New Roman" pitchFamily="18" charset="0"/>
                <a:buNone/>
              </a:pPr>
              <a:r>
                <a:rPr lang="es-ES_tradnl" sz="1600">
                  <a:solidFill>
                    <a:srgbClr val="C00000"/>
                  </a:solidFill>
                  <a:cs typeface="Arial" charset="0"/>
                </a:rPr>
                <a:t>Iteration #1</a:t>
              </a:r>
              <a:endParaRPr lang="es-ES" sz="1600">
                <a:solidFill>
                  <a:srgbClr val="C00000"/>
                </a:solidFill>
                <a:cs typeface="Arial" charset="0"/>
              </a:endParaRPr>
            </a:p>
          </p:txBody>
        </p:sp>
      </p:grpSp>
      <p:grpSp>
        <p:nvGrpSpPr>
          <p:cNvPr id="14345" name="84 Grupo"/>
          <p:cNvGrpSpPr>
            <a:grpSpLocks/>
          </p:cNvGrpSpPr>
          <p:nvPr/>
        </p:nvGrpSpPr>
        <p:grpSpPr bwMode="auto">
          <a:xfrm>
            <a:off x="5759450" y="3987800"/>
            <a:ext cx="1371600" cy="311150"/>
            <a:chOff x="2592040" y="5626842"/>
            <a:chExt cx="1512168" cy="343332"/>
          </a:xfrm>
        </p:grpSpPr>
        <p:cxnSp>
          <p:nvCxnSpPr>
            <p:cNvPr id="14361" name="85 Conector recto"/>
            <p:cNvCxnSpPr>
              <a:cxnSpLocks noChangeShapeType="1"/>
            </p:cNvCxnSpPr>
            <p:nvPr/>
          </p:nvCxnSpPr>
          <p:spPr bwMode="auto">
            <a:xfrm>
              <a:off x="2592040" y="5626842"/>
              <a:ext cx="1512168" cy="0"/>
            </a:xfrm>
            <a:prstGeom prst="line">
              <a:avLst/>
            </a:prstGeom>
            <a:noFill/>
            <a:ln w="19050" algn="ctr">
              <a:solidFill>
                <a:schemeClr val="tx1"/>
              </a:solidFill>
              <a:round/>
              <a:headEnd/>
              <a:tailEnd/>
            </a:ln>
          </p:spPr>
        </p:cxnSp>
        <p:sp>
          <p:nvSpPr>
            <p:cNvPr id="14362" name="86 CuadroTexto"/>
            <p:cNvSpPr txBox="1">
              <a:spLocks noChangeArrowheads="1"/>
            </p:cNvSpPr>
            <p:nvPr/>
          </p:nvSpPr>
          <p:spPr bwMode="auto">
            <a:xfrm>
              <a:off x="2695301" y="5628594"/>
              <a:ext cx="1303895" cy="341580"/>
            </a:xfrm>
            <a:prstGeom prst="rect">
              <a:avLst/>
            </a:prstGeom>
            <a:noFill/>
            <a:ln w="9525">
              <a:noFill/>
              <a:miter lim="800000"/>
              <a:headEnd/>
              <a:tailEnd/>
            </a:ln>
          </p:spPr>
          <p:txBody>
            <a:bodyPr wrap="none" lIns="82945" tIns="41473" rIns="82945" bIns="41473">
              <a:spAutoFit/>
            </a:bodyPr>
            <a:lstStyle/>
            <a:p>
              <a:pPr algn="ctr" defTabSz="406400" hangingPunct="0">
                <a:lnSpc>
                  <a:spcPct val="93000"/>
                </a:lnSpc>
                <a:buClr>
                  <a:srgbClr val="000000"/>
                </a:buClr>
                <a:buSzPct val="100000"/>
                <a:buFont typeface="Times New Roman" pitchFamily="18" charset="0"/>
                <a:buNone/>
              </a:pPr>
              <a:r>
                <a:rPr lang="es-ES_tradnl" sz="1600">
                  <a:solidFill>
                    <a:srgbClr val="00B050"/>
                  </a:solidFill>
                  <a:cs typeface="Arial" charset="0"/>
                </a:rPr>
                <a:t>Iteration #2</a:t>
              </a:r>
              <a:endParaRPr lang="es-ES" sz="1600">
                <a:solidFill>
                  <a:srgbClr val="00B050"/>
                </a:solidFill>
                <a:cs typeface="Arial" charset="0"/>
              </a:endParaRPr>
            </a:p>
          </p:txBody>
        </p:sp>
      </p:grpSp>
      <p:grpSp>
        <p:nvGrpSpPr>
          <p:cNvPr id="14346" name="87 Grupo"/>
          <p:cNvGrpSpPr>
            <a:grpSpLocks/>
          </p:cNvGrpSpPr>
          <p:nvPr/>
        </p:nvGrpSpPr>
        <p:grpSpPr bwMode="auto">
          <a:xfrm>
            <a:off x="7304088" y="3989388"/>
            <a:ext cx="1371600" cy="311150"/>
            <a:chOff x="2592040" y="5626842"/>
            <a:chExt cx="1512168" cy="343332"/>
          </a:xfrm>
        </p:grpSpPr>
        <p:cxnSp>
          <p:nvCxnSpPr>
            <p:cNvPr id="14359" name="88 Conector recto"/>
            <p:cNvCxnSpPr>
              <a:cxnSpLocks noChangeShapeType="1"/>
            </p:cNvCxnSpPr>
            <p:nvPr/>
          </p:nvCxnSpPr>
          <p:spPr bwMode="auto">
            <a:xfrm>
              <a:off x="2592040" y="5626842"/>
              <a:ext cx="1512168" cy="0"/>
            </a:xfrm>
            <a:prstGeom prst="line">
              <a:avLst/>
            </a:prstGeom>
            <a:noFill/>
            <a:ln w="19050" algn="ctr">
              <a:solidFill>
                <a:schemeClr val="tx1"/>
              </a:solidFill>
              <a:round/>
              <a:headEnd/>
              <a:tailEnd/>
            </a:ln>
          </p:spPr>
        </p:cxnSp>
        <p:sp>
          <p:nvSpPr>
            <p:cNvPr id="14360" name="89 CuadroTexto"/>
            <p:cNvSpPr txBox="1">
              <a:spLocks noChangeArrowheads="1"/>
            </p:cNvSpPr>
            <p:nvPr/>
          </p:nvSpPr>
          <p:spPr bwMode="auto">
            <a:xfrm>
              <a:off x="2695301" y="5628594"/>
              <a:ext cx="1303895" cy="341580"/>
            </a:xfrm>
            <a:prstGeom prst="rect">
              <a:avLst/>
            </a:prstGeom>
            <a:noFill/>
            <a:ln w="9525">
              <a:noFill/>
              <a:miter lim="800000"/>
              <a:headEnd/>
              <a:tailEnd/>
            </a:ln>
          </p:spPr>
          <p:txBody>
            <a:bodyPr wrap="none" lIns="82945" tIns="41473" rIns="82945" bIns="41473">
              <a:spAutoFit/>
            </a:bodyPr>
            <a:lstStyle/>
            <a:p>
              <a:pPr algn="ctr" defTabSz="406400" hangingPunct="0">
                <a:lnSpc>
                  <a:spcPct val="93000"/>
                </a:lnSpc>
                <a:buClr>
                  <a:srgbClr val="000000"/>
                </a:buClr>
                <a:buSzPct val="100000"/>
                <a:buFont typeface="Times New Roman" pitchFamily="18" charset="0"/>
                <a:buNone/>
              </a:pPr>
              <a:r>
                <a:rPr lang="es-ES_tradnl" sz="1600">
                  <a:solidFill>
                    <a:srgbClr val="0070C0"/>
                  </a:solidFill>
                  <a:cs typeface="Arial" charset="0"/>
                </a:rPr>
                <a:t>Iteration #3</a:t>
              </a:r>
              <a:endParaRPr lang="es-ES" sz="1600">
                <a:solidFill>
                  <a:srgbClr val="0070C0"/>
                </a:solidFill>
                <a:cs typeface="Arial" charset="0"/>
              </a:endParaRPr>
            </a:p>
          </p:txBody>
        </p:sp>
      </p:grpSp>
      <p:grpSp>
        <p:nvGrpSpPr>
          <p:cNvPr id="91" name="90 Grupo"/>
          <p:cNvGrpSpPr>
            <a:grpSpLocks/>
          </p:cNvGrpSpPr>
          <p:nvPr/>
        </p:nvGrpSpPr>
        <p:grpSpPr bwMode="auto">
          <a:xfrm>
            <a:off x="5519738" y="5205413"/>
            <a:ext cx="1792287" cy="311150"/>
            <a:chOff x="2361568" y="5626842"/>
            <a:chExt cx="1974869" cy="343332"/>
          </a:xfrm>
        </p:grpSpPr>
        <p:cxnSp>
          <p:nvCxnSpPr>
            <p:cNvPr id="14357" name="91 Conector recto"/>
            <p:cNvCxnSpPr>
              <a:cxnSpLocks noChangeShapeType="1"/>
            </p:cNvCxnSpPr>
            <p:nvPr/>
          </p:nvCxnSpPr>
          <p:spPr bwMode="auto">
            <a:xfrm>
              <a:off x="2592040" y="5626842"/>
              <a:ext cx="1512168" cy="0"/>
            </a:xfrm>
            <a:prstGeom prst="line">
              <a:avLst/>
            </a:prstGeom>
            <a:noFill/>
            <a:ln w="19050" algn="ctr">
              <a:solidFill>
                <a:schemeClr val="tx1"/>
              </a:solidFill>
              <a:round/>
              <a:headEnd/>
              <a:tailEnd/>
            </a:ln>
          </p:spPr>
        </p:cxnSp>
        <p:sp>
          <p:nvSpPr>
            <p:cNvPr id="14358" name="92 CuadroTexto"/>
            <p:cNvSpPr txBox="1">
              <a:spLocks noChangeArrowheads="1"/>
            </p:cNvSpPr>
            <p:nvPr/>
          </p:nvSpPr>
          <p:spPr bwMode="auto">
            <a:xfrm>
              <a:off x="2361568" y="5628594"/>
              <a:ext cx="1974869" cy="341580"/>
            </a:xfrm>
            <a:prstGeom prst="rect">
              <a:avLst/>
            </a:prstGeom>
            <a:noFill/>
            <a:ln w="9525">
              <a:noFill/>
              <a:miter lim="800000"/>
              <a:headEnd/>
              <a:tailEnd/>
            </a:ln>
          </p:spPr>
          <p:txBody>
            <a:bodyPr wrap="none" lIns="82945" tIns="41473" rIns="82945" bIns="41473">
              <a:spAutoFit/>
            </a:bodyPr>
            <a:lstStyle/>
            <a:p>
              <a:pPr algn="ctr" defTabSz="406400" hangingPunct="0">
                <a:lnSpc>
                  <a:spcPct val="93000"/>
                </a:lnSpc>
                <a:buClr>
                  <a:srgbClr val="000000"/>
                </a:buClr>
                <a:buSzPct val="100000"/>
                <a:buFont typeface="Times New Roman" pitchFamily="18" charset="0"/>
                <a:buNone/>
              </a:pPr>
              <a:r>
                <a:rPr lang="en-US" sz="1600">
                  <a:solidFill>
                    <a:srgbClr val="7030A0"/>
                  </a:solidFill>
                  <a:cs typeface="Arial" charset="0"/>
                </a:rPr>
                <a:t>Synthetic Iteration</a:t>
              </a:r>
            </a:p>
          </p:txBody>
        </p:sp>
      </p:grpSp>
      <p:grpSp>
        <p:nvGrpSpPr>
          <p:cNvPr id="94" name="93 Grupo"/>
          <p:cNvGrpSpPr>
            <a:grpSpLocks/>
          </p:cNvGrpSpPr>
          <p:nvPr/>
        </p:nvGrpSpPr>
        <p:grpSpPr bwMode="auto">
          <a:xfrm>
            <a:off x="6959600" y="4845050"/>
            <a:ext cx="138113" cy="239713"/>
            <a:chOff x="4752280" y="5652045"/>
            <a:chExt cx="228600" cy="360040"/>
          </a:xfrm>
        </p:grpSpPr>
        <p:sp>
          <p:nvSpPr>
            <p:cNvPr id="14355" name="94 Onda"/>
            <p:cNvSpPr>
              <a:spLocks noChangeArrowheads="1"/>
            </p:cNvSpPr>
            <p:nvPr/>
          </p:nvSpPr>
          <p:spPr bwMode="auto">
            <a:xfrm>
              <a:off x="4752280" y="5652045"/>
              <a:ext cx="228600" cy="144016"/>
            </a:xfrm>
            <a:prstGeom prst="wave">
              <a:avLst>
                <a:gd name="adj1" fmla="val 12500"/>
                <a:gd name="adj2" fmla="val 0"/>
              </a:avLst>
            </a:prstGeom>
            <a:solidFill>
              <a:srgbClr val="FF0000"/>
            </a:solidFill>
            <a:ln w="9525" algn="ctr">
              <a:solidFill>
                <a:schemeClr val="tx1"/>
              </a:solidFill>
              <a:round/>
              <a:headEnd/>
              <a:tailEnd/>
            </a:ln>
          </p:spPr>
          <p:txBody>
            <a:bodyPr lIns="82945" tIns="41473" rIns="82945" bIns="41473"/>
            <a:lstStyle/>
            <a:p>
              <a:pPr defTabSz="407988" hangingPunct="0">
                <a:lnSpc>
                  <a:spcPct val="93000"/>
                </a:lnSpc>
                <a:buClr>
                  <a:srgbClr val="000000"/>
                </a:buClr>
                <a:buSzPct val="100000"/>
                <a:buFont typeface="Times New Roman" pitchFamily="18" charset="0"/>
                <a:buNone/>
              </a:pPr>
              <a:endParaRPr lang="en-US" sz="1600">
                <a:solidFill>
                  <a:schemeClr val="bg1"/>
                </a:solidFill>
                <a:cs typeface="Arial" charset="0"/>
              </a:endParaRPr>
            </a:p>
          </p:txBody>
        </p:sp>
        <p:cxnSp>
          <p:nvCxnSpPr>
            <p:cNvPr id="14356" name="95 Conector recto"/>
            <p:cNvCxnSpPr>
              <a:cxnSpLocks noChangeShapeType="1"/>
              <a:stCxn id="14355" idx="1"/>
            </p:cNvCxnSpPr>
            <p:nvPr/>
          </p:nvCxnSpPr>
          <p:spPr bwMode="auto">
            <a:xfrm>
              <a:off x="4752280" y="5724053"/>
              <a:ext cx="0" cy="288032"/>
            </a:xfrm>
            <a:prstGeom prst="line">
              <a:avLst/>
            </a:prstGeom>
            <a:noFill/>
            <a:ln w="9525" algn="ctr">
              <a:solidFill>
                <a:schemeClr val="tx1"/>
              </a:solidFill>
              <a:round/>
              <a:headEnd/>
              <a:tailEnd/>
            </a:ln>
          </p:spPr>
        </p:cxnSp>
      </p:grpSp>
      <p:grpSp>
        <p:nvGrpSpPr>
          <p:cNvPr id="97" name="96 Grupo"/>
          <p:cNvGrpSpPr>
            <a:grpSpLocks/>
          </p:cNvGrpSpPr>
          <p:nvPr/>
        </p:nvGrpSpPr>
        <p:grpSpPr bwMode="auto">
          <a:xfrm>
            <a:off x="6118225" y="4845050"/>
            <a:ext cx="138113" cy="239713"/>
            <a:chOff x="4752280" y="5652045"/>
            <a:chExt cx="228600" cy="360040"/>
          </a:xfrm>
        </p:grpSpPr>
        <p:sp>
          <p:nvSpPr>
            <p:cNvPr id="14353" name="97 Onda"/>
            <p:cNvSpPr>
              <a:spLocks noChangeArrowheads="1"/>
            </p:cNvSpPr>
            <p:nvPr/>
          </p:nvSpPr>
          <p:spPr bwMode="auto">
            <a:xfrm>
              <a:off x="4752280" y="5652045"/>
              <a:ext cx="228600" cy="144016"/>
            </a:xfrm>
            <a:prstGeom prst="wave">
              <a:avLst>
                <a:gd name="adj1" fmla="val 12500"/>
                <a:gd name="adj2" fmla="val 0"/>
              </a:avLst>
            </a:prstGeom>
            <a:solidFill>
              <a:srgbClr val="FF0000"/>
            </a:solidFill>
            <a:ln w="9525" algn="ctr">
              <a:solidFill>
                <a:schemeClr val="tx1"/>
              </a:solidFill>
              <a:round/>
              <a:headEnd/>
              <a:tailEnd/>
            </a:ln>
          </p:spPr>
          <p:txBody>
            <a:bodyPr lIns="82945" tIns="41473" rIns="82945" bIns="41473"/>
            <a:lstStyle/>
            <a:p>
              <a:pPr defTabSz="407988" hangingPunct="0">
                <a:lnSpc>
                  <a:spcPct val="93000"/>
                </a:lnSpc>
                <a:buClr>
                  <a:srgbClr val="000000"/>
                </a:buClr>
                <a:buSzPct val="100000"/>
                <a:buFont typeface="Times New Roman" pitchFamily="18" charset="0"/>
                <a:buNone/>
              </a:pPr>
              <a:endParaRPr lang="en-US" sz="1600">
                <a:solidFill>
                  <a:schemeClr val="bg1"/>
                </a:solidFill>
                <a:cs typeface="Arial" charset="0"/>
              </a:endParaRPr>
            </a:p>
          </p:txBody>
        </p:sp>
        <p:cxnSp>
          <p:nvCxnSpPr>
            <p:cNvPr id="14354" name="98 Conector recto"/>
            <p:cNvCxnSpPr>
              <a:cxnSpLocks noChangeShapeType="1"/>
              <a:stCxn id="14353" idx="1"/>
            </p:cNvCxnSpPr>
            <p:nvPr/>
          </p:nvCxnSpPr>
          <p:spPr bwMode="auto">
            <a:xfrm>
              <a:off x="4752280" y="5724053"/>
              <a:ext cx="0" cy="288032"/>
            </a:xfrm>
            <a:prstGeom prst="line">
              <a:avLst/>
            </a:prstGeom>
            <a:noFill/>
            <a:ln w="9525" algn="ctr">
              <a:solidFill>
                <a:schemeClr val="tx1"/>
              </a:solidFill>
              <a:round/>
              <a:headEnd/>
              <a:tailEnd/>
            </a:ln>
          </p:spPr>
        </p:cxnSp>
      </p:grpSp>
      <p:grpSp>
        <p:nvGrpSpPr>
          <p:cNvPr id="100" name="99 Grupo"/>
          <p:cNvGrpSpPr/>
          <p:nvPr/>
        </p:nvGrpSpPr>
        <p:grpSpPr>
          <a:xfrm>
            <a:off x="6342253" y="4844491"/>
            <a:ext cx="137592" cy="239972"/>
            <a:chOff x="4752280" y="5652045"/>
            <a:chExt cx="228600" cy="360040"/>
          </a:xfrm>
          <a:solidFill>
            <a:srgbClr val="00B050"/>
          </a:solidFill>
        </p:grpSpPr>
        <p:sp>
          <p:nvSpPr>
            <p:cNvPr id="101" name="100 Onda"/>
            <p:cNvSpPr/>
            <p:nvPr/>
          </p:nvSpPr>
          <p:spPr bwMode="auto">
            <a:xfrm>
              <a:off x="4752280" y="5652045"/>
              <a:ext cx="228600" cy="144016"/>
            </a:xfrm>
            <a:prstGeom prst="wave">
              <a:avLst/>
            </a:prstGeom>
            <a:grpFill/>
            <a:ln w="9525" cap="flat" cmpd="sng" algn="ctr">
              <a:solidFill>
                <a:schemeClr val="tx1"/>
              </a:solidFill>
              <a:prstDash val="solid"/>
              <a:round/>
              <a:headEnd type="none" w="med" len="med"/>
              <a:tailEnd type="none" w="med" len="med"/>
            </a:ln>
            <a:effectLst/>
            <a:extLst/>
          </p:spPr>
          <p:txBody>
            <a:bodyPr/>
            <a:lstStyle/>
            <a:p>
              <a:pPr defTabSz="449263" hangingPunct="0">
                <a:lnSpc>
                  <a:spcPct val="93000"/>
                </a:lnSpc>
                <a:buClr>
                  <a:srgbClr val="000000"/>
                </a:buClr>
                <a:buSzPct val="100000"/>
                <a:buFont typeface="Times New Roman" pitchFamily="16" charset="0"/>
                <a:buNone/>
                <a:defRPr/>
              </a:pPr>
              <a:endParaRPr lang="es-ES">
                <a:solidFill>
                  <a:schemeClr val="bg1"/>
                </a:solidFill>
                <a:cs typeface="Arial" charset="0"/>
              </a:endParaRPr>
            </a:p>
          </p:txBody>
        </p:sp>
        <p:cxnSp>
          <p:nvCxnSpPr>
            <p:cNvPr id="102" name="101 Conector recto"/>
            <p:cNvCxnSpPr>
              <a:stCxn id="101" idx="1"/>
            </p:cNvCxnSpPr>
            <p:nvPr/>
          </p:nvCxnSpPr>
          <p:spPr bwMode="auto">
            <a:xfrm>
              <a:off x="4752280" y="5724053"/>
              <a:ext cx="0" cy="288032"/>
            </a:xfrm>
            <a:prstGeom prst="line">
              <a:avLst/>
            </a:prstGeom>
            <a:grpFill/>
            <a:ln w="9525" cap="flat" cmpd="sng" algn="ctr">
              <a:solidFill>
                <a:schemeClr val="tx1"/>
              </a:solidFill>
              <a:prstDash val="solid"/>
              <a:round/>
              <a:headEnd type="none" w="med" len="med"/>
              <a:tailEnd type="none" w="med" len="med"/>
            </a:ln>
            <a:effectLst/>
            <a:extLst/>
          </p:spPr>
        </p:cxnSp>
      </p:grpSp>
      <p:grpSp>
        <p:nvGrpSpPr>
          <p:cNvPr id="103" name="102 Grupo"/>
          <p:cNvGrpSpPr/>
          <p:nvPr/>
        </p:nvGrpSpPr>
        <p:grpSpPr>
          <a:xfrm>
            <a:off x="6570379" y="4844491"/>
            <a:ext cx="137591" cy="239972"/>
            <a:chOff x="4752280" y="5652045"/>
            <a:chExt cx="228600" cy="360040"/>
          </a:xfrm>
          <a:solidFill>
            <a:srgbClr val="0070C0"/>
          </a:solidFill>
        </p:grpSpPr>
        <p:sp>
          <p:nvSpPr>
            <p:cNvPr id="104" name="103 Onda"/>
            <p:cNvSpPr/>
            <p:nvPr/>
          </p:nvSpPr>
          <p:spPr bwMode="auto">
            <a:xfrm>
              <a:off x="4752280" y="5652045"/>
              <a:ext cx="228600" cy="144016"/>
            </a:xfrm>
            <a:prstGeom prst="wave">
              <a:avLst/>
            </a:prstGeom>
            <a:grpFill/>
            <a:ln w="9525" cap="flat" cmpd="sng" algn="ctr">
              <a:solidFill>
                <a:schemeClr val="tx1"/>
              </a:solidFill>
              <a:prstDash val="solid"/>
              <a:round/>
              <a:headEnd type="none" w="med" len="med"/>
              <a:tailEnd type="none" w="med" len="med"/>
            </a:ln>
            <a:effectLst/>
            <a:extLst/>
          </p:spPr>
          <p:txBody>
            <a:bodyPr/>
            <a:lstStyle/>
            <a:p>
              <a:pPr defTabSz="449263" hangingPunct="0">
                <a:lnSpc>
                  <a:spcPct val="93000"/>
                </a:lnSpc>
                <a:buClr>
                  <a:srgbClr val="000000"/>
                </a:buClr>
                <a:buSzPct val="100000"/>
                <a:buFont typeface="Times New Roman" pitchFamily="16" charset="0"/>
                <a:buNone/>
                <a:defRPr/>
              </a:pPr>
              <a:endParaRPr lang="es-ES">
                <a:solidFill>
                  <a:schemeClr val="bg1"/>
                </a:solidFill>
                <a:cs typeface="Arial" charset="0"/>
              </a:endParaRPr>
            </a:p>
          </p:txBody>
        </p:sp>
        <p:cxnSp>
          <p:nvCxnSpPr>
            <p:cNvPr id="105" name="104 Conector recto"/>
            <p:cNvCxnSpPr>
              <a:stCxn id="104" idx="1"/>
            </p:cNvCxnSpPr>
            <p:nvPr/>
          </p:nvCxnSpPr>
          <p:spPr bwMode="auto">
            <a:xfrm>
              <a:off x="4752280" y="5724053"/>
              <a:ext cx="0" cy="288032"/>
            </a:xfrm>
            <a:prstGeom prst="line">
              <a:avLst/>
            </a:prstGeom>
            <a:grpFill/>
            <a:ln w="9525" cap="flat" cmpd="sng" algn="ctr">
              <a:solidFill>
                <a:schemeClr val="tx1"/>
              </a:solidFill>
              <a:prstDash val="solid"/>
              <a:round/>
              <a:headEnd type="none" w="med" len="med"/>
              <a:tailEnd type="none" w="med" len="med"/>
            </a:ln>
            <a:effectLst/>
            <a:extLst/>
          </p:spPr>
        </p:cxnSp>
      </p:grpSp>
      <p:grpSp>
        <p:nvGrpSpPr>
          <p:cNvPr id="106" name="105 Grupo"/>
          <p:cNvGrpSpPr/>
          <p:nvPr/>
        </p:nvGrpSpPr>
        <p:grpSpPr>
          <a:xfrm>
            <a:off x="5917064" y="4844491"/>
            <a:ext cx="137592" cy="239972"/>
            <a:chOff x="4752280" y="5652045"/>
            <a:chExt cx="228600" cy="360040"/>
          </a:xfrm>
          <a:solidFill>
            <a:srgbClr val="0070C0"/>
          </a:solidFill>
        </p:grpSpPr>
        <p:sp>
          <p:nvSpPr>
            <p:cNvPr id="107" name="106 Onda"/>
            <p:cNvSpPr/>
            <p:nvPr/>
          </p:nvSpPr>
          <p:spPr bwMode="auto">
            <a:xfrm>
              <a:off x="4752280" y="5652045"/>
              <a:ext cx="228600" cy="144016"/>
            </a:xfrm>
            <a:prstGeom prst="wave">
              <a:avLst/>
            </a:prstGeom>
            <a:grpFill/>
            <a:ln w="9525" cap="flat" cmpd="sng" algn="ctr">
              <a:solidFill>
                <a:schemeClr val="tx1"/>
              </a:solidFill>
              <a:prstDash val="solid"/>
              <a:round/>
              <a:headEnd type="none" w="med" len="med"/>
              <a:tailEnd type="none" w="med" len="med"/>
            </a:ln>
            <a:effectLst/>
            <a:extLst/>
          </p:spPr>
          <p:txBody>
            <a:bodyPr/>
            <a:lstStyle/>
            <a:p>
              <a:pPr defTabSz="449263" hangingPunct="0">
                <a:lnSpc>
                  <a:spcPct val="93000"/>
                </a:lnSpc>
                <a:buClr>
                  <a:srgbClr val="000000"/>
                </a:buClr>
                <a:buSzPct val="100000"/>
                <a:buFont typeface="Times New Roman" pitchFamily="16" charset="0"/>
                <a:buNone/>
                <a:defRPr/>
              </a:pPr>
              <a:endParaRPr lang="es-ES">
                <a:solidFill>
                  <a:schemeClr val="bg1"/>
                </a:solidFill>
                <a:cs typeface="Arial" charset="0"/>
              </a:endParaRPr>
            </a:p>
          </p:txBody>
        </p:sp>
        <p:cxnSp>
          <p:nvCxnSpPr>
            <p:cNvPr id="108" name="107 Conector recto"/>
            <p:cNvCxnSpPr>
              <a:stCxn id="107" idx="1"/>
            </p:cNvCxnSpPr>
            <p:nvPr/>
          </p:nvCxnSpPr>
          <p:spPr bwMode="auto">
            <a:xfrm>
              <a:off x="4752280" y="5724053"/>
              <a:ext cx="0" cy="288032"/>
            </a:xfrm>
            <a:prstGeom prst="line">
              <a:avLst/>
            </a:prstGeom>
            <a:grpFill/>
            <a:ln w="9525" cap="flat" cmpd="sng" algn="ctr">
              <a:solidFill>
                <a:schemeClr val="tx1"/>
              </a:solidFill>
              <a:prstDash val="solid"/>
              <a:round/>
              <a:headEnd type="none" w="med" len="med"/>
              <a:tailEnd type="none" w="med" len="med"/>
            </a:ln>
            <a:effectLst/>
            <a:extLst/>
          </p:spPr>
        </p:cxnSp>
      </p:grpSp>
      <p:sp>
        <p:nvSpPr>
          <p:cNvPr id="46" name="Rectangle 11"/>
          <p:cNvSpPr>
            <a:spLocks noChangeArrowheads="1"/>
          </p:cNvSpPr>
          <p:nvPr/>
        </p:nvSpPr>
        <p:spPr bwMode="auto">
          <a:xfrm>
            <a:off x="2216150" y="6508750"/>
            <a:ext cx="6810375" cy="304800"/>
          </a:xfrm>
          <a:prstGeom prst="rect">
            <a:avLst/>
          </a:prstGeom>
          <a:noFill/>
          <a:ln w="9525">
            <a:noFill/>
            <a:miter lim="800000"/>
            <a:headEnd/>
            <a:tailEnd/>
          </a:ln>
        </p:spPr>
        <p:txBody>
          <a:bodyPr wrap="none">
            <a:spAutoFit/>
          </a:bodyPr>
          <a:lstStyle/>
          <a:p>
            <a:pPr algn="r" eaLnBrk="0" hangingPunct="0">
              <a:spcBef>
                <a:spcPct val="20000"/>
              </a:spcBef>
            </a:pPr>
            <a:r>
              <a:rPr lang="es-ES" sz="1400" i="1" dirty="0" err="1">
                <a:solidFill>
                  <a:srgbClr val="004990"/>
                </a:solidFill>
              </a:rPr>
              <a:t>Unveiling</a:t>
            </a:r>
            <a:r>
              <a:rPr lang="es-ES" sz="1400" i="1" dirty="0">
                <a:solidFill>
                  <a:srgbClr val="004990"/>
                </a:solidFill>
              </a:rPr>
              <a:t> </a:t>
            </a:r>
            <a:r>
              <a:rPr lang="es-ES" sz="1400" i="1" dirty="0" err="1">
                <a:solidFill>
                  <a:srgbClr val="004990"/>
                </a:solidFill>
              </a:rPr>
              <a:t>Internal</a:t>
            </a:r>
            <a:r>
              <a:rPr lang="es-ES" sz="1400" i="1" dirty="0">
                <a:solidFill>
                  <a:srgbClr val="004990"/>
                </a:solidFill>
              </a:rPr>
              <a:t> </a:t>
            </a:r>
            <a:r>
              <a:rPr lang="es-ES" sz="1400" i="1" dirty="0" err="1">
                <a:solidFill>
                  <a:srgbClr val="004990"/>
                </a:solidFill>
              </a:rPr>
              <a:t>Evolution</a:t>
            </a:r>
            <a:r>
              <a:rPr lang="es-ES" sz="1400" i="1" dirty="0">
                <a:solidFill>
                  <a:srgbClr val="004990"/>
                </a:solidFill>
              </a:rPr>
              <a:t> of </a:t>
            </a:r>
            <a:r>
              <a:rPr lang="es-ES" sz="1400" i="1" dirty="0" err="1">
                <a:solidFill>
                  <a:srgbClr val="004990"/>
                </a:solidFill>
              </a:rPr>
              <a:t>Parallel</a:t>
            </a:r>
            <a:r>
              <a:rPr lang="es-ES" sz="1400" i="1" dirty="0">
                <a:solidFill>
                  <a:srgbClr val="004990"/>
                </a:solidFill>
              </a:rPr>
              <a:t> </a:t>
            </a:r>
            <a:r>
              <a:rPr lang="es-ES" sz="1400" i="1" dirty="0" err="1">
                <a:solidFill>
                  <a:srgbClr val="004990"/>
                </a:solidFill>
              </a:rPr>
              <a:t>Application</a:t>
            </a:r>
            <a:r>
              <a:rPr lang="es-ES" sz="1400" i="1" dirty="0">
                <a:solidFill>
                  <a:srgbClr val="004990"/>
                </a:solidFill>
              </a:rPr>
              <a:t> </a:t>
            </a:r>
            <a:r>
              <a:rPr lang="es-ES" sz="1400" i="1" dirty="0" err="1">
                <a:solidFill>
                  <a:srgbClr val="004990"/>
                </a:solidFill>
              </a:rPr>
              <a:t>Computation</a:t>
            </a:r>
            <a:r>
              <a:rPr lang="es-ES" sz="1400" i="1" dirty="0">
                <a:solidFill>
                  <a:srgbClr val="004990"/>
                </a:solidFill>
              </a:rPr>
              <a:t> </a:t>
            </a:r>
            <a:r>
              <a:rPr lang="es-ES" sz="1400" i="1" dirty="0" err="1">
                <a:solidFill>
                  <a:srgbClr val="004990"/>
                </a:solidFill>
              </a:rPr>
              <a:t>Phases</a:t>
            </a:r>
            <a:r>
              <a:rPr lang="es-ES" sz="1400" i="1" dirty="0">
                <a:solidFill>
                  <a:srgbClr val="004990"/>
                </a:solidFill>
              </a:rPr>
              <a:t> (ICPP 2011)</a:t>
            </a:r>
            <a:endParaRPr lang="en-GB" sz="1400" i="1" dirty="0">
              <a:solidFill>
                <a:srgbClr val="004990"/>
              </a:solidFill>
            </a:endParaRPr>
          </a:p>
        </p:txBody>
      </p:sp>
    </p:spTree>
    <p:extLst>
      <p:ext uri="{BB962C8B-B14F-4D97-AF65-F5344CB8AC3E}">
        <p14:creationId xmlns:p14="http://schemas.microsoft.com/office/powerpoint/2010/main" val="174745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1000"/>
                                        <p:tgtEl>
                                          <p:spTgt spid="9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fade">
                                      <p:cBhvr>
                                        <p:cTn id="14" dur="1000"/>
                                        <p:tgtEl>
                                          <p:spTgt spid="9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1000"/>
                                        <p:tgtEl>
                                          <p:spTgt spid="100"/>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1000"/>
                                        <p:tgtEl>
                                          <p:spTgt spid="106"/>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ChangeArrowheads="1"/>
          </p:cNvSpPr>
          <p:nvPr/>
        </p:nvSpPr>
        <p:spPr bwMode="auto">
          <a:xfrm>
            <a:off x="457200" y="1077913"/>
            <a:ext cx="8228013" cy="5159375"/>
          </a:xfrm>
          <a:prstGeom prst="rect">
            <a:avLst/>
          </a:prstGeom>
          <a:noFill/>
          <a:ln w="9525">
            <a:noFill/>
            <a:round/>
            <a:headEnd/>
            <a:tailEnd/>
          </a:ln>
        </p:spPr>
        <p:txBody>
          <a:bodyPr lIns="0" tIns="0" rIns="0" bIns="0"/>
          <a:lstStyle/>
          <a:p>
            <a:pPr marL="371475" indent="-276225" defTabSz="406400" hangingPunct="0">
              <a:lnSpc>
                <a:spcPct val="93000"/>
              </a:lnSpc>
              <a:spcAft>
                <a:spcPts val="1288"/>
              </a:spcAft>
              <a:buClr>
                <a:srgbClr val="000000"/>
              </a:buClr>
              <a:buSzPct val="45000"/>
              <a:buFont typeface="Wingdings" pitchFamily="2" charset="2"/>
              <a:buChar char=""/>
              <a:tabLst>
                <a:tab pos="371475" algn="l"/>
                <a:tab pos="403225" algn="l"/>
                <a:tab pos="811213" algn="l"/>
                <a:tab pos="1217613" algn="l"/>
                <a:tab pos="1625600" algn="l"/>
                <a:tab pos="2033588" algn="l"/>
                <a:tab pos="2441575" algn="l"/>
                <a:tab pos="2847975" algn="l"/>
                <a:tab pos="3255963" algn="l"/>
                <a:tab pos="3663950" algn="l"/>
                <a:tab pos="4070350" algn="l"/>
                <a:tab pos="4478338" algn="l"/>
                <a:tab pos="4886325" algn="l"/>
                <a:tab pos="5292725" algn="l"/>
                <a:tab pos="5700713" algn="l"/>
                <a:tab pos="6108700" algn="l"/>
                <a:tab pos="6516688" algn="l"/>
                <a:tab pos="6923088" algn="l"/>
                <a:tab pos="7329488" algn="l"/>
                <a:tab pos="7737475" algn="l"/>
                <a:tab pos="8145463" algn="l"/>
              </a:tabLst>
            </a:pPr>
            <a:r>
              <a:rPr lang="en-US" sz="2200" dirty="0">
                <a:solidFill>
                  <a:srgbClr val="000000"/>
                </a:solidFill>
                <a:cs typeface="Arial" charset="0"/>
              </a:rPr>
              <a:t>Instructions evolution for routine </a:t>
            </a:r>
            <a:r>
              <a:rPr lang="en-US" sz="2200" dirty="0" err="1">
                <a:solidFill>
                  <a:srgbClr val="000000"/>
                </a:solidFill>
                <a:cs typeface="Arial" charset="0"/>
              </a:rPr>
              <a:t>copy_faces</a:t>
            </a:r>
            <a:r>
              <a:rPr lang="en-US" sz="2200" dirty="0">
                <a:solidFill>
                  <a:srgbClr val="000000"/>
                </a:solidFill>
                <a:cs typeface="Arial" charset="0"/>
              </a:rPr>
              <a:t> of NAS MPI </a:t>
            </a:r>
            <a:r>
              <a:rPr lang="en-US" sz="2200" dirty="0" smtClean="0">
                <a:solidFill>
                  <a:srgbClr val="000000"/>
                </a:solidFill>
                <a:cs typeface="Arial" charset="0"/>
              </a:rPr>
              <a:t>BT.B</a:t>
            </a:r>
            <a:endParaRPr lang="en-US" sz="2200" dirty="0">
              <a:solidFill>
                <a:srgbClr val="000000"/>
              </a:solidFill>
              <a:cs typeface="Arial" charset="0"/>
            </a:endParaRPr>
          </a:p>
          <a:p>
            <a:pPr marL="371475" indent="-276225" defTabSz="406400" hangingPunct="0">
              <a:lnSpc>
                <a:spcPct val="93000"/>
              </a:lnSpc>
              <a:spcAft>
                <a:spcPts val="1288"/>
              </a:spcAft>
              <a:buSzPct val="45000"/>
              <a:buFont typeface="Times New Roman" pitchFamily="18" charset="0"/>
              <a:buNone/>
              <a:tabLst>
                <a:tab pos="371475" algn="l"/>
                <a:tab pos="403225" algn="l"/>
                <a:tab pos="811213" algn="l"/>
                <a:tab pos="1217613" algn="l"/>
                <a:tab pos="1625600" algn="l"/>
                <a:tab pos="2033588" algn="l"/>
                <a:tab pos="2441575" algn="l"/>
                <a:tab pos="2847975" algn="l"/>
                <a:tab pos="3255963" algn="l"/>
                <a:tab pos="3663950" algn="l"/>
                <a:tab pos="4070350" algn="l"/>
                <a:tab pos="4478338" algn="l"/>
                <a:tab pos="4886325" algn="l"/>
                <a:tab pos="5292725" algn="l"/>
                <a:tab pos="5700713" algn="l"/>
                <a:tab pos="6108700" algn="l"/>
                <a:tab pos="6516688" algn="l"/>
                <a:tab pos="6923088" algn="l"/>
                <a:tab pos="7329488" algn="l"/>
                <a:tab pos="7737475" algn="l"/>
                <a:tab pos="8145463" algn="l"/>
              </a:tabLst>
            </a:pPr>
            <a:endParaRPr lang="es-ES" sz="2900" dirty="0">
              <a:solidFill>
                <a:srgbClr val="000000"/>
              </a:solidFill>
              <a:cs typeface="Arial" charset="0"/>
            </a:endParaRPr>
          </a:p>
          <a:p>
            <a:pPr marL="371475" indent="-276225" defTabSz="406400" hangingPunct="0">
              <a:lnSpc>
                <a:spcPct val="93000"/>
              </a:lnSpc>
              <a:spcAft>
                <a:spcPts val="1288"/>
              </a:spcAft>
              <a:buSzPct val="45000"/>
              <a:buFont typeface="Times New Roman" pitchFamily="18" charset="0"/>
              <a:buNone/>
              <a:tabLst>
                <a:tab pos="371475" algn="l"/>
                <a:tab pos="403225" algn="l"/>
                <a:tab pos="811213" algn="l"/>
                <a:tab pos="1217613" algn="l"/>
                <a:tab pos="1625600" algn="l"/>
                <a:tab pos="2033588" algn="l"/>
                <a:tab pos="2441575" algn="l"/>
                <a:tab pos="2847975" algn="l"/>
                <a:tab pos="3255963" algn="l"/>
                <a:tab pos="3663950" algn="l"/>
                <a:tab pos="4070350" algn="l"/>
                <a:tab pos="4478338" algn="l"/>
                <a:tab pos="4886325" algn="l"/>
                <a:tab pos="5292725" algn="l"/>
                <a:tab pos="5700713" algn="l"/>
                <a:tab pos="6108700" algn="l"/>
                <a:tab pos="6516688" algn="l"/>
                <a:tab pos="6923088" algn="l"/>
                <a:tab pos="7329488" algn="l"/>
                <a:tab pos="7737475" algn="l"/>
                <a:tab pos="8145463" algn="l"/>
              </a:tabLst>
            </a:pPr>
            <a:endParaRPr lang="es-ES" sz="2900" dirty="0">
              <a:solidFill>
                <a:srgbClr val="000000"/>
              </a:solidFill>
              <a:cs typeface="Arial" charset="0"/>
            </a:endParaRPr>
          </a:p>
        </p:txBody>
      </p:sp>
      <p:pic>
        <p:nvPicPr>
          <p:cNvPr id="15362" name="1 Imagen"/>
          <p:cNvPicPr>
            <a:picLocks noChangeAspect="1"/>
          </p:cNvPicPr>
          <p:nvPr/>
        </p:nvPicPr>
        <p:blipFill>
          <a:blip r:embed="rId3"/>
          <a:srcRect/>
          <a:stretch>
            <a:fillRect/>
          </a:stretch>
        </p:blipFill>
        <p:spPr bwMode="auto">
          <a:xfrm>
            <a:off x="652463" y="2122488"/>
            <a:ext cx="5311775" cy="3984625"/>
          </a:xfrm>
          <a:prstGeom prst="rect">
            <a:avLst/>
          </a:prstGeom>
          <a:noFill/>
          <a:ln w="9525">
            <a:noFill/>
            <a:miter lim="800000"/>
            <a:headEnd/>
            <a:tailEnd/>
          </a:ln>
        </p:spPr>
      </p:pic>
      <p:sp>
        <p:nvSpPr>
          <p:cNvPr id="8" name="Text Box 4"/>
          <p:cNvSpPr txBox="1">
            <a:spLocks noChangeArrowheads="1"/>
          </p:cNvSpPr>
          <p:nvPr/>
        </p:nvSpPr>
        <p:spPr bwMode="auto">
          <a:xfrm>
            <a:off x="5943600" y="2709863"/>
            <a:ext cx="2743200" cy="2913062"/>
          </a:xfrm>
          <a:prstGeom prst="rect">
            <a:avLst/>
          </a:prstGeom>
          <a:noFill/>
          <a:ln w="9525">
            <a:noFill/>
            <a:round/>
            <a:headEnd/>
            <a:tailEnd/>
          </a:ln>
        </p:spPr>
        <p:txBody>
          <a:bodyPr lIns="81623" tIns="42443" rIns="81623" bIns="42443">
            <a:spAutoFit/>
          </a:bodyPr>
          <a:lstStyle/>
          <a:p>
            <a:pPr defTabSz="406400" hangingPunct="0">
              <a:lnSpc>
                <a:spcPct val="93000"/>
              </a:lnSpc>
              <a:spcBef>
                <a:spcPts val="1025"/>
              </a:spcBef>
              <a:buClr>
                <a:srgbClr val="000000"/>
              </a:buClr>
              <a:buSzPct val="45000"/>
              <a:buFont typeface="Wingdings" pitchFamily="2" charset="2"/>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s-ES" sz="1600">
                <a:solidFill>
                  <a:srgbClr val="000000"/>
                </a:solidFill>
                <a:cs typeface="Arial" charset="0"/>
              </a:rPr>
              <a:t> Red crosses represent the folded samples and show the completed instructions from the start of the routine</a:t>
            </a:r>
          </a:p>
          <a:p>
            <a:pPr defTabSz="406400" hangingPunct="0">
              <a:lnSpc>
                <a:spcPct val="93000"/>
              </a:lnSpc>
              <a:spcBef>
                <a:spcPts val="1025"/>
              </a:spcBef>
              <a:buClr>
                <a:srgbClr val="000000"/>
              </a:buClr>
              <a:buSzPct val="45000"/>
              <a:buFont typeface="Wingdings" pitchFamily="2" charset="2"/>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s-ES" sz="1600">
                <a:solidFill>
                  <a:srgbClr val="000000"/>
                </a:solidFill>
                <a:cs typeface="Arial" charset="0"/>
              </a:rPr>
              <a:t> Green line is the curve fitting of the folded samples and is used to reintroduce the values into the tracefile</a:t>
            </a:r>
          </a:p>
          <a:p>
            <a:pPr defTabSz="406400" hangingPunct="0">
              <a:lnSpc>
                <a:spcPct val="93000"/>
              </a:lnSpc>
              <a:spcBef>
                <a:spcPts val="1025"/>
              </a:spcBef>
              <a:buClr>
                <a:srgbClr val="000000"/>
              </a:buClr>
              <a:buSzPct val="45000"/>
              <a:buFont typeface="Wingdings" pitchFamily="2" charset="2"/>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s-ES" sz="1600">
                <a:solidFill>
                  <a:srgbClr val="000000"/>
                </a:solidFill>
                <a:cs typeface="Arial" charset="0"/>
              </a:rPr>
              <a:t> Blue line is the derivative of the curve fitting over time (</a:t>
            </a:r>
            <a:r>
              <a:rPr lang="es-ES" sz="1600" i="1">
                <a:solidFill>
                  <a:srgbClr val="000000"/>
                </a:solidFill>
                <a:cs typeface="Arial" charset="0"/>
              </a:rPr>
              <a:t>counter rate</a:t>
            </a:r>
            <a:r>
              <a:rPr lang="es-ES" sz="1600">
                <a:solidFill>
                  <a:srgbClr val="000000"/>
                </a:solidFill>
                <a:cs typeface="Arial" charset="0"/>
              </a:rPr>
              <a:t>)</a:t>
            </a:r>
          </a:p>
        </p:txBody>
      </p:sp>
      <p:pic>
        <p:nvPicPr>
          <p:cNvPr id="10" name="1 Imagen"/>
          <p:cNvPicPr>
            <a:picLocks noChangeAspect="1"/>
          </p:cNvPicPr>
          <p:nvPr/>
        </p:nvPicPr>
        <p:blipFill>
          <a:blip r:embed="rId4"/>
          <a:srcRect/>
          <a:stretch>
            <a:fillRect/>
          </a:stretch>
        </p:blipFill>
        <p:spPr bwMode="auto">
          <a:xfrm>
            <a:off x="654050" y="2122488"/>
            <a:ext cx="5311775" cy="3984625"/>
          </a:xfrm>
          <a:prstGeom prst="rect">
            <a:avLst/>
          </a:prstGeom>
          <a:noFill/>
          <a:ln w="9525">
            <a:noFill/>
            <a:miter lim="800000"/>
            <a:headEnd/>
            <a:tailEnd/>
          </a:ln>
        </p:spPr>
      </p:pic>
      <p:pic>
        <p:nvPicPr>
          <p:cNvPr id="11" name="1 Imagen"/>
          <p:cNvPicPr>
            <a:picLocks noChangeAspect="1"/>
          </p:cNvPicPr>
          <p:nvPr/>
        </p:nvPicPr>
        <p:blipFill>
          <a:blip r:embed="rId5"/>
          <a:srcRect/>
          <a:stretch>
            <a:fillRect/>
          </a:stretch>
        </p:blipFill>
        <p:spPr bwMode="auto">
          <a:xfrm>
            <a:off x="654050" y="2122488"/>
            <a:ext cx="5311775" cy="3984625"/>
          </a:xfrm>
          <a:prstGeom prst="rect">
            <a:avLst/>
          </a:prstGeom>
          <a:noFill/>
          <a:ln w="9525">
            <a:noFill/>
            <a:miter lim="800000"/>
            <a:headEnd/>
            <a:tailEnd/>
          </a:ln>
        </p:spPr>
      </p:pic>
      <p:sp>
        <p:nvSpPr>
          <p:cNvPr id="15367" name="1 Título"/>
          <p:cNvSpPr>
            <a:spLocks/>
          </p:cNvSpPr>
          <p:nvPr/>
        </p:nvSpPr>
        <p:spPr bwMode="auto">
          <a:xfrm>
            <a:off x="107950" y="44450"/>
            <a:ext cx="8928100" cy="792163"/>
          </a:xfrm>
          <a:prstGeom prst="rect">
            <a:avLst/>
          </a:prstGeom>
          <a:noFill/>
          <a:ln w="9525">
            <a:noFill/>
            <a:miter lim="800000"/>
            <a:headEnd/>
            <a:tailEnd/>
          </a:ln>
        </p:spPr>
        <p:txBody>
          <a:bodyPr lIns="0" tIns="0" rIns="0" bIns="0" anchor="ctr"/>
          <a:lstStyle/>
          <a:p>
            <a:pPr eaLnBrk="0" hangingPunct="0"/>
            <a:r>
              <a:rPr lang="es-ES_tradnl" sz="2700">
                <a:solidFill>
                  <a:schemeClr val="bg1"/>
                </a:solidFill>
              </a:rPr>
              <a:t>Folding hardware counters</a:t>
            </a:r>
            <a:endParaRPr lang="es-ES" sz="2700">
              <a:solidFill>
                <a:schemeClr val="bg1"/>
              </a:solidFill>
            </a:endParaRPr>
          </a:p>
        </p:txBody>
      </p:sp>
    </p:spTree>
    <p:extLst>
      <p:ext uri="{BB962C8B-B14F-4D97-AF65-F5344CB8AC3E}">
        <p14:creationId xmlns:p14="http://schemas.microsoft.com/office/powerpoint/2010/main" val="15330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4"/>
          <p:cNvGrpSpPr>
            <a:grpSpLocks/>
          </p:cNvGrpSpPr>
          <p:nvPr/>
        </p:nvGrpSpPr>
        <p:grpSpPr bwMode="auto">
          <a:xfrm>
            <a:off x="327025" y="2303463"/>
            <a:ext cx="8685213" cy="2627312"/>
            <a:chOff x="215776" y="3980185"/>
            <a:chExt cx="9577064" cy="2895996"/>
          </a:xfrm>
        </p:grpSpPr>
        <p:pic>
          <p:nvPicPr>
            <p:cNvPr id="17411" name="1 Imagen"/>
            <p:cNvPicPr>
              <a:picLocks noChangeAspect="1"/>
            </p:cNvPicPr>
            <p:nvPr/>
          </p:nvPicPr>
          <p:blipFill>
            <a:blip r:embed="rId2"/>
            <a:srcRect/>
            <a:stretch>
              <a:fillRect/>
            </a:stretch>
          </p:blipFill>
          <p:spPr bwMode="auto">
            <a:xfrm>
              <a:off x="5859410" y="3980185"/>
              <a:ext cx="3933430" cy="2799430"/>
            </a:xfrm>
            <a:prstGeom prst="rect">
              <a:avLst/>
            </a:prstGeom>
            <a:noFill/>
            <a:ln w="9525">
              <a:noFill/>
              <a:miter lim="800000"/>
              <a:headEnd/>
              <a:tailEnd/>
            </a:ln>
          </p:spPr>
        </p:pic>
        <p:pic>
          <p:nvPicPr>
            <p:cNvPr id="17412" name="3 Imagen"/>
            <p:cNvPicPr>
              <a:picLocks noChangeAspect="1"/>
            </p:cNvPicPr>
            <p:nvPr/>
          </p:nvPicPr>
          <p:blipFill>
            <a:blip r:embed="rId3"/>
            <a:srcRect/>
            <a:stretch>
              <a:fillRect/>
            </a:stretch>
          </p:blipFill>
          <p:spPr bwMode="auto">
            <a:xfrm>
              <a:off x="215776" y="4310112"/>
              <a:ext cx="4324350" cy="1038225"/>
            </a:xfrm>
            <a:prstGeom prst="rect">
              <a:avLst/>
            </a:prstGeom>
            <a:noFill/>
            <a:ln w="9525">
              <a:noFill/>
              <a:miter lim="800000"/>
              <a:headEnd/>
              <a:tailEnd/>
            </a:ln>
          </p:spPr>
        </p:pic>
        <p:pic>
          <p:nvPicPr>
            <p:cNvPr id="17413" name="4 Imagen"/>
            <p:cNvPicPr>
              <a:picLocks noChangeAspect="1"/>
            </p:cNvPicPr>
            <p:nvPr/>
          </p:nvPicPr>
          <p:blipFill>
            <a:blip r:embed="rId4"/>
            <a:srcRect/>
            <a:stretch>
              <a:fillRect/>
            </a:stretch>
          </p:blipFill>
          <p:spPr bwMode="auto">
            <a:xfrm>
              <a:off x="215776" y="5476466"/>
              <a:ext cx="4324350" cy="1038225"/>
            </a:xfrm>
            <a:prstGeom prst="rect">
              <a:avLst/>
            </a:prstGeom>
            <a:noFill/>
            <a:ln w="9525">
              <a:noFill/>
              <a:miter lim="800000"/>
              <a:headEnd/>
              <a:tailEnd/>
            </a:ln>
          </p:spPr>
        </p:pic>
        <p:sp>
          <p:nvSpPr>
            <p:cNvPr id="17414" name="5 CuadroTexto"/>
            <p:cNvSpPr txBox="1">
              <a:spLocks noChangeArrowheads="1"/>
            </p:cNvSpPr>
            <p:nvPr/>
          </p:nvSpPr>
          <p:spPr bwMode="auto">
            <a:xfrm>
              <a:off x="1285681" y="4001617"/>
              <a:ext cx="2890535" cy="349968"/>
            </a:xfrm>
            <a:prstGeom prst="rect">
              <a:avLst/>
            </a:prstGeom>
            <a:noFill/>
            <a:ln w="9525">
              <a:noFill/>
              <a:miter lim="800000"/>
              <a:headEnd/>
              <a:tailEnd/>
            </a:ln>
          </p:spPr>
          <p:txBody>
            <a:bodyPr wrap="none" lIns="82945" tIns="41473" rIns="82945" bIns="41473">
              <a:spAutoFit/>
            </a:bodyPr>
            <a:lstStyle/>
            <a:p>
              <a:pPr defTabSz="407988" hangingPunct="0">
                <a:lnSpc>
                  <a:spcPct val="93000"/>
                </a:lnSpc>
                <a:buClr>
                  <a:srgbClr val="000000"/>
                </a:buClr>
                <a:buSzPct val="45000"/>
                <a:buFont typeface="Wingdings" pitchFamily="2" charset="2"/>
                <a:buNone/>
              </a:pPr>
              <a:r>
                <a:rPr lang="es-ES" sz="1600" b="1">
                  <a:cs typeface="Arial" charset="0"/>
                </a:rPr>
                <a:t>Folded  source code line</a:t>
              </a:r>
            </a:p>
          </p:txBody>
        </p:sp>
        <p:sp>
          <p:nvSpPr>
            <p:cNvPr id="17415" name="11 CuadroTexto"/>
            <p:cNvSpPr txBox="1">
              <a:spLocks noChangeArrowheads="1"/>
            </p:cNvSpPr>
            <p:nvPr/>
          </p:nvSpPr>
          <p:spPr bwMode="auto">
            <a:xfrm>
              <a:off x="1567809" y="6526213"/>
              <a:ext cx="2326278" cy="349968"/>
            </a:xfrm>
            <a:prstGeom prst="rect">
              <a:avLst/>
            </a:prstGeom>
            <a:noFill/>
            <a:ln w="9525">
              <a:noFill/>
              <a:miter lim="800000"/>
              <a:headEnd/>
              <a:tailEnd/>
            </a:ln>
          </p:spPr>
          <p:txBody>
            <a:bodyPr wrap="none" lIns="82945" tIns="41473" rIns="82945" bIns="41473">
              <a:spAutoFit/>
            </a:bodyPr>
            <a:lstStyle/>
            <a:p>
              <a:pPr defTabSz="407988" hangingPunct="0">
                <a:lnSpc>
                  <a:spcPct val="93000"/>
                </a:lnSpc>
                <a:buClr>
                  <a:srgbClr val="000000"/>
                </a:buClr>
                <a:buSzPct val="45000"/>
                <a:buFont typeface="Wingdings" pitchFamily="2" charset="2"/>
                <a:buNone/>
              </a:pPr>
              <a:r>
                <a:rPr lang="es-ES" sz="1600" b="1">
                  <a:cs typeface="Arial" charset="0"/>
                </a:rPr>
                <a:t>Folded instructions</a:t>
              </a:r>
            </a:p>
          </p:txBody>
        </p:sp>
        <p:sp>
          <p:nvSpPr>
            <p:cNvPr id="11" name="10 Más"/>
            <p:cNvSpPr/>
            <p:nvPr/>
          </p:nvSpPr>
          <p:spPr bwMode="auto">
            <a:xfrm>
              <a:off x="2298888" y="4923352"/>
              <a:ext cx="913768" cy="915170"/>
            </a:xfrm>
            <a:prstGeom prst="mathPlus">
              <a:avLst/>
            </a:prstGeom>
            <a:solidFill>
              <a:srgbClr val="0070C0"/>
            </a:solidFill>
            <a:ln w="9525" cap="flat" cmpd="sng" algn="ctr">
              <a:solidFill>
                <a:srgbClr val="00B0F0"/>
              </a:solidFill>
              <a:prstDash val="solid"/>
              <a:round/>
              <a:headEnd type="none" w="med" len="med"/>
              <a:tailEnd type="none" w="med" len="med"/>
            </a:ln>
            <a:effectLst/>
            <a:extLst/>
          </p:spPr>
          <p:txBody>
            <a:bodyPr/>
            <a:lstStyle/>
            <a:p>
              <a:pPr defTabSz="449263" hangingPunct="0">
                <a:lnSpc>
                  <a:spcPct val="93000"/>
                </a:lnSpc>
                <a:buClr>
                  <a:srgbClr val="000000"/>
                </a:buClr>
                <a:buSzPct val="100000"/>
                <a:buFont typeface="Times New Roman" pitchFamily="16" charset="0"/>
                <a:buNone/>
                <a:defRPr/>
              </a:pPr>
              <a:endParaRPr lang="es-ES">
                <a:solidFill>
                  <a:schemeClr val="bg1"/>
                </a:solidFill>
                <a:cs typeface="Arial" charset="0"/>
              </a:endParaRPr>
            </a:p>
          </p:txBody>
        </p:sp>
        <p:sp>
          <p:nvSpPr>
            <p:cNvPr id="12" name="12 Igual que"/>
            <p:cNvSpPr/>
            <p:nvPr/>
          </p:nvSpPr>
          <p:spPr bwMode="auto">
            <a:xfrm>
              <a:off x="4751359" y="4923352"/>
              <a:ext cx="915518" cy="915170"/>
            </a:xfrm>
            <a:prstGeom prst="mathEqual">
              <a:avLst/>
            </a:prstGeom>
            <a:solidFill>
              <a:srgbClr val="0070C0"/>
            </a:solidFill>
            <a:ln w="9525" cap="flat" cmpd="sng" algn="ctr">
              <a:solidFill>
                <a:srgbClr val="00B0F0"/>
              </a:solidFill>
              <a:prstDash val="solid"/>
              <a:round/>
              <a:headEnd type="none" w="med" len="med"/>
              <a:tailEnd type="none" w="med" len="med"/>
            </a:ln>
            <a:effectLst/>
            <a:extLst/>
          </p:spPr>
          <p:txBody>
            <a:bodyPr/>
            <a:lstStyle/>
            <a:p>
              <a:pPr defTabSz="449263" hangingPunct="0">
                <a:lnSpc>
                  <a:spcPct val="93000"/>
                </a:lnSpc>
                <a:buClr>
                  <a:srgbClr val="000000"/>
                </a:buClr>
                <a:buSzPct val="100000"/>
                <a:buFont typeface="Times New Roman" pitchFamily="16" charset="0"/>
                <a:buNone/>
                <a:defRPr/>
              </a:pPr>
              <a:endParaRPr lang="es-ES">
                <a:solidFill>
                  <a:schemeClr val="bg1"/>
                </a:solidFill>
                <a:cs typeface="Arial" charset="0"/>
              </a:endParaRPr>
            </a:p>
          </p:txBody>
        </p:sp>
      </p:grpSp>
      <p:sp>
        <p:nvSpPr>
          <p:cNvPr id="17410" name="1 Título"/>
          <p:cNvSpPr>
            <a:spLocks/>
          </p:cNvSpPr>
          <p:nvPr/>
        </p:nvSpPr>
        <p:spPr bwMode="auto">
          <a:xfrm>
            <a:off x="107950" y="44450"/>
            <a:ext cx="8928100" cy="792163"/>
          </a:xfrm>
          <a:prstGeom prst="rect">
            <a:avLst/>
          </a:prstGeom>
          <a:noFill/>
          <a:ln w="9525">
            <a:noFill/>
            <a:miter lim="800000"/>
            <a:headEnd/>
            <a:tailEnd/>
          </a:ln>
        </p:spPr>
        <p:txBody>
          <a:bodyPr lIns="0" tIns="0" rIns="0" bIns="0" anchor="ctr"/>
          <a:lstStyle/>
          <a:p>
            <a:pPr eaLnBrk="0" hangingPunct="0"/>
            <a:r>
              <a:rPr lang="es-ES_tradnl" sz="2700">
                <a:solidFill>
                  <a:schemeClr val="bg1"/>
                </a:solidFill>
              </a:rPr>
              <a:t>Folding hardware counters with call stack</a:t>
            </a:r>
            <a:endParaRPr lang="es-ES" sz="2700">
              <a:solidFill>
                <a:schemeClr val="bg1"/>
              </a:solidFill>
            </a:endParaRPr>
          </a:p>
        </p:txBody>
      </p:sp>
    </p:spTree>
    <p:extLst>
      <p:ext uri="{BB962C8B-B14F-4D97-AF65-F5344CB8AC3E}">
        <p14:creationId xmlns:p14="http://schemas.microsoft.com/office/powerpoint/2010/main" val="3889929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p:cNvSpPr>
          <p:nvPr/>
        </p:nvSpPr>
        <p:spPr bwMode="auto">
          <a:xfrm>
            <a:off x="107950" y="44450"/>
            <a:ext cx="8928100" cy="792163"/>
          </a:xfrm>
          <a:prstGeom prst="rect">
            <a:avLst/>
          </a:prstGeom>
          <a:noFill/>
          <a:ln w="9525">
            <a:noFill/>
            <a:miter lim="800000"/>
            <a:headEnd/>
            <a:tailEnd/>
          </a:ln>
        </p:spPr>
        <p:txBody>
          <a:bodyPr lIns="0" tIns="0" rIns="0" bIns="0" anchor="ctr"/>
          <a:lstStyle/>
          <a:p>
            <a:pPr eaLnBrk="0" hangingPunct="0"/>
            <a:r>
              <a:rPr lang="es-ES_tradnl" sz="2700" dirty="0" err="1">
                <a:solidFill>
                  <a:schemeClr val="bg1"/>
                </a:solidFill>
              </a:rPr>
              <a:t>Folding</a:t>
            </a:r>
            <a:r>
              <a:rPr lang="es-ES_tradnl" sz="2700" dirty="0">
                <a:solidFill>
                  <a:schemeClr val="bg1"/>
                </a:solidFill>
              </a:rPr>
              <a:t> hardware </a:t>
            </a:r>
            <a:r>
              <a:rPr lang="es-ES_tradnl" sz="2700" dirty="0" err="1">
                <a:solidFill>
                  <a:schemeClr val="bg1"/>
                </a:solidFill>
              </a:rPr>
              <a:t>counters</a:t>
            </a:r>
            <a:r>
              <a:rPr lang="es-ES_tradnl" sz="2700" dirty="0">
                <a:solidFill>
                  <a:schemeClr val="bg1"/>
                </a:solidFill>
              </a:rPr>
              <a:t> </a:t>
            </a:r>
            <a:r>
              <a:rPr lang="es-ES_tradnl" sz="2700" dirty="0" err="1">
                <a:solidFill>
                  <a:schemeClr val="bg1"/>
                </a:solidFill>
              </a:rPr>
              <a:t>with</a:t>
            </a:r>
            <a:r>
              <a:rPr lang="es-ES_tradnl" sz="2700" dirty="0">
                <a:solidFill>
                  <a:schemeClr val="bg1"/>
                </a:solidFill>
              </a:rPr>
              <a:t> </a:t>
            </a:r>
            <a:r>
              <a:rPr lang="es-ES_tradnl" sz="2700" dirty="0" err="1">
                <a:solidFill>
                  <a:schemeClr val="bg1"/>
                </a:solidFill>
              </a:rPr>
              <a:t>call</a:t>
            </a:r>
            <a:r>
              <a:rPr lang="es-ES_tradnl" sz="2700" dirty="0">
                <a:solidFill>
                  <a:schemeClr val="bg1"/>
                </a:solidFill>
              </a:rPr>
              <a:t> </a:t>
            </a:r>
            <a:r>
              <a:rPr lang="es-ES_tradnl" sz="2700" dirty="0" err="1" smtClean="0">
                <a:solidFill>
                  <a:schemeClr val="bg1"/>
                </a:solidFill>
              </a:rPr>
              <a:t>stack</a:t>
            </a:r>
            <a:r>
              <a:rPr lang="es-ES_tradnl" sz="2700" dirty="0" smtClean="0">
                <a:solidFill>
                  <a:schemeClr val="bg1"/>
                </a:solidFill>
              </a:rPr>
              <a:t> (CUBE)</a:t>
            </a:r>
            <a:endParaRPr lang="es-ES" sz="27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08720"/>
            <a:ext cx="5315724" cy="37104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052736"/>
            <a:ext cx="3312368" cy="24842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976" y="3771038"/>
            <a:ext cx="5127840" cy="3086960"/>
          </a:xfrm>
          <a:prstGeom prst="rect">
            <a:avLst/>
          </a:prstGeom>
        </p:spPr>
      </p:pic>
    </p:spTree>
    <p:extLst>
      <p:ext uri="{BB962C8B-B14F-4D97-AF65-F5344CB8AC3E}">
        <p14:creationId xmlns:p14="http://schemas.microsoft.com/office/powerpoint/2010/main" val="32186956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19.5|16.7|12.6|3|9.1|8.1|52.9|9.2"/>
</p:tagLst>
</file>

<file path=ppt/theme/theme1.xml><?xml version="1.0" encoding="utf-8"?>
<a:theme xmlns:a="http://schemas.openxmlformats.org/drawingml/2006/main" name="PLANTILLA PRESENTACIONES BSC-CNS-06032012-v2">
  <a:themeElements>
    <a:clrScheme name="BSC-CNS">
      <a:dk1>
        <a:srgbClr val="0058A9"/>
      </a:dk1>
      <a:lt1>
        <a:sysClr val="window" lastClr="FFFFFF"/>
      </a:lt1>
      <a:dk2>
        <a:srgbClr val="5D91D1"/>
      </a:dk2>
      <a:lt2>
        <a:srgbClr val="DBE7F5"/>
      </a:lt2>
      <a:accent1>
        <a:srgbClr val="B4CCEA"/>
      </a:accent1>
      <a:accent2>
        <a:srgbClr val="87AEDD"/>
      </a:accent2>
      <a:accent3>
        <a:srgbClr val="5D91D1"/>
      </a:accent3>
      <a:accent4>
        <a:srgbClr val="326BB0"/>
      </a:accent4>
      <a:accent5>
        <a:srgbClr val="295993"/>
      </a:accent5>
      <a:accent6>
        <a:srgbClr val="004990"/>
      </a:accent6>
      <a:hlink>
        <a:srgbClr val="002E5C"/>
      </a:hlink>
      <a:folHlink>
        <a:srgbClr val="214775"/>
      </a:folHlink>
    </a:clrScheme>
    <a:fontScheme name="BSC-C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1864</TotalTime>
  <Words>1639</Words>
  <Application>Microsoft Office PowerPoint</Application>
  <PresentationFormat>On-screen Show (4:3)</PresentationFormat>
  <Paragraphs>357</Paragraphs>
  <Slides>25</Slides>
  <Notes>14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PLANTILLA PRESENTACIONES BSC-CNS-06032012-v2</vt:lpstr>
      <vt:lpstr>Detailed evolution of performance metrics</vt:lpstr>
      <vt:lpstr>PowerPoint Presentation</vt:lpstr>
      <vt:lpstr>What is a good performance?</vt:lpstr>
      <vt:lpstr>What is a good performance?</vt:lpstr>
      <vt:lpstr>PowerPoint Presentation</vt:lpstr>
      <vt:lpstr>PowerPoint Presentation</vt:lpstr>
      <vt:lpstr>PowerPoint Presentation</vt:lpstr>
      <vt:lpstr>PowerPoint Presentation</vt:lpstr>
      <vt:lpstr>PowerPoint Presentation</vt:lpstr>
      <vt:lpstr>Using Clustering to identify structure</vt:lpstr>
      <vt:lpstr>Example 1: PEPC</vt:lpstr>
      <vt:lpstr>Example 1: PEPC</vt:lpstr>
      <vt:lpstr>Example 1: PEPC</vt:lpstr>
      <vt:lpstr>Example 2: CG-POP    with CPI-Stack</vt:lpstr>
      <vt:lpstr>Example 2: CG-POP</vt:lpstr>
      <vt:lpstr>Example 2: CG-POP</vt:lpstr>
      <vt:lpstr>Example 3: CESM</vt:lpstr>
      <vt:lpstr>Example 3: CESM</vt:lpstr>
      <vt:lpstr>Example 3: CESM</vt:lpstr>
      <vt:lpstr>Example 3: CESM</vt:lpstr>
      <vt:lpstr>Energy counters @ SandyBridge</vt:lpstr>
      <vt:lpstr>Folding energy counters in serial benchmarks</vt:lpstr>
      <vt:lpstr>HydroC analysis</vt:lpstr>
      <vt:lpstr>MrGenesis analysis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Jasmina</dc:creator>
  <cp:lastModifiedBy>bscuser</cp:lastModifiedBy>
  <cp:revision>177</cp:revision>
  <dcterms:created xsi:type="dcterms:W3CDTF">2012-03-23T09:24:25Z</dcterms:created>
  <dcterms:modified xsi:type="dcterms:W3CDTF">2013-07-16T02:58:35Z</dcterms:modified>
</cp:coreProperties>
</file>