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383" r:id="rId2"/>
    <p:sldId id="386" r:id="rId3"/>
    <p:sldId id="387" r:id="rId4"/>
    <p:sldId id="397" r:id="rId5"/>
    <p:sldId id="398" r:id="rId6"/>
    <p:sldId id="399" r:id="rId7"/>
    <p:sldId id="400" r:id="rId8"/>
    <p:sldId id="401" r:id="rId9"/>
    <p:sldId id="412" r:id="rId10"/>
    <p:sldId id="413" r:id="rId11"/>
    <p:sldId id="403" r:id="rId12"/>
    <p:sldId id="404" r:id="rId13"/>
    <p:sldId id="405" r:id="rId14"/>
    <p:sldId id="406" r:id="rId15"/>
    <p:sldId id="407" r:id="rId16"/>
    <p:sldId id="408" r:id="rId17"/>
    <p:sldId id="411" r:id="rId18"/>
    <p:sldId id="402" r:id="rId19"/>
  </p:sldIdLst>
  <p:sldSz cx="9144000" cy="6858000" type="letter"/>
  <p:notesSz cx="6858000" cy="9144000"/>
  <p:defaultTextStyle>
    <a:defPPr>
      <a:defRPr lang="en-US"/>
    </a:defPPr>
    <a:lvl1pPr algn="l" rtl="0" fontAlgn="base">
      <a:spcBef>
        <a:spcPct val="0"/>
      </a:spcBef>
      <a:spcAft>
        <a:spcPct val="0"/>
      </a:spcAft>
      <a:defRPr sz="2800" kern="1200">
        <a:solidFill>
          <a:schemeClr val="bg1"/>
        </a:solidFill>
        <a:latin typeface="Arial" charset="0"/>
        <a:ea typeface="ＭＳ Ｐゴシック" pitchFamily="-110" charset="-128"/>
        <a:cs typeface="+mn-cs"/>
      </a:defRPr>
    </a:lvl1pPr>
    <a:lvl2pPr marL="457200" algn="l" rtl="0" fontAlgn="base">
      <a:spcBef>
        <a:spcPct val="0"/>
      </a:spcBef>
      <a:spcAft>
        <a:spcPct val="0"/>
      </a:spcAft>
      <a:defRPr sz="2800" kern="1200">
        <a:solidFill>
          <a:schemeClr val="bg1"/>
        </a:solidFill>
        <a:latin typeface="Arial" charset="0"/>
        <a:ea typeface="ＭＳ Ｐゴシック" pitchFamily="-110" charset="-128"/>
        <a:cs typeface="+mn-cs"/>
      </a:defRPr>
    </a:lvl2pPr>
    <a:lvl3pPr marL="914400" algn="l" rtl="0" fontAlgn="base">
      <a:spcBef>
        <a:spcPct val="0"/>
      </a:spcBef>
      <a:spcAft>
        <a:spcPct val="0"/>
      </a:spcAft>
      <a:defRPr sz="2800" kern="1200">
        <a:solidFill>
          <a:schemeClr val="bg1"/>
        </a:solidFill>
        <a:latin typeface="Arial" charset="0"/>
        <a:ea typeface="ＭＳ Ｐゴシック" pitchFamily="-110" charset="-128"/>
        <a:cs typeface="+mn-cs"/>
      </a:defRPr>
    </a:lvl3pPr>
    <a:lvl4pPr marL="1371600" algn="l" rtl="0" fontAlgn="base">
      <a:spcBef>
        <a:spcPct val="0"/>
      </a:spcBef>
      <a:spcAft>
        <a:spcPct val="0"/>
      </a:spcAft>
      <a:defRPr sz="2800" kern="1200">
        <a:solidFill>
          <a:schemeClr val="bg1"/>
        </a:solidFill>
        <a:latin typeface="Arial" charset="0"/>
        <a:ea typeface="ＭＳ Ｐゴシック" pitchFamily="-110" charset="-128"/>
        <a:cs typeface="+mn-cs"/>
      </a:defRPr>
    </a:lvl4pPr>
    <a:lvl5pPr marL="1828800" algn="l" rtl="0" fontAlgn="base">
      <a:spcBef>
        <a:spcPct val="0"/>
      </a:spcBef>
      <a:spcAft>
        <a:spcPct val="0"/>
      </a:spcAft>
      <a:defRPr sz="2800" kern="1200">
        <a:solidFill>
          <a:schemeClr val="bg1"/>
        </a:solidFill>
        <a:latin typeface="Arial" charset="0"/>
        <a:ea typeface="ＭＳ Ｐゴシック" pitchFamily="-110" charset="-128"/>
        <a:cs typeface="+mn-cs"/>
      </a:defRPr>
    </a:lvl5pPr>
    <a:lvl6pPr marL="2286000" algn="l" defTabSz="914400" rtl="0" eaLnBrk="1" latinLnBrk="0" hangingPunct="1">
      <a:defRPr sz="2800" kern="1200">
        <a:solidFill>
          <a:schemeClr val="bg1"/>
        </a:solidFill>
        <a:latin typeface="Arial" charset="0"/>
        <a:ea typeface="ＭＳ Ｐゴシック" pitchFamily="-110" charset="-128"/>
        <a:cs typeface="+mn-cs"/>
      </a:defRPr>
    </a:lvl6pPr>
    <a:lvl7pPr marL="2743200" algn="l" defTabSz="914400" rtl="0" eaLnBrk="1" latinLnBrk="0" hangingPunct="1">
      <a:defRPr sz="2800" kern="1200">
        <a:solidFill>
          <a:schemeClr val="bg1"/>
        </a:solidFill>
        <a:latin typeface="Arial" charset="0"/>
        <a:ea typeface="ＭＳ Ｐゴシック" pitchFamily="-110" charset="-128"/>
        <a:cs typeface="+mn-cs"/>
      </a:defRPr>
    </a:lvl7pPr>
    <a:lvl8pPr marL="3200400" algn="l" defTabSz="914400" rtl="0" eaLnBrk="1" latinLnBrk="0" hangingPunct="1">
      <a:defRPr sz="2800" kern="1200">
        <a:solidFill>
          <a:schemeClr val="bg1"/>
        </a:solidFill>
        <a:latin typeface="Arial" charset="0"/>
        <a:ea typeface="ＭＳ Ｐゴシック" pitchFamily="-110" charset="-128"/>
        <a:cs typeface="+mn-cs"/>
      </a:defRPr>
    </a:lvl8pPr>
    <a:lvl9pPr marL="3657600" algn="l" defTabSz="914400" rtl="0" eaLnBrk="1" latinLnBrk="0" hangingPunct="1">
      <a:defRPr sz="2800" kern="1200">
        <a:solidFill>
          <a:schemeClr val="bg1"/>
        </a:solidFill>
        <a:latin typeface="Arial" charset="0"/>
        <a:ea typeface="ＭＳ Ｐゴシック" pitchFamily="-11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bg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688"/>
    <a:srgbClr val="F76681"/>
    <a:srgbClr val="FFFDA7"/>
    <a:srgbClr val="FF878F"/>
    <a:srgbClr val="FFC4C8"/>
    <a:srgbClr val="C1FFCC"/>
    <a:srgbClr val="A1D6AB"/>
    <a:srgbClr val="F5F2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398" autoAdjust="0"/>
  </p:normalViewPr>
  <p:slideViewPr>
    <p:cSldViewPr snapToGrid="0">
      <p:cViewPr>
        <p:scale>
          <a:sx n="70" d="100"/>
          <a:sy n="70" d="100"/>
        </p:scale>
        <p:origin x="-49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96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aseline="0" dirty="0" smtClean="0"/>
              <a:t>Varying </a:t>
            </a:r>
            <a:r>
              <a:rPr lang="en-US" baseline="0" dirty="0"/>
              <a:t>Task Count and Granularity</a:t>
            </a:r>
            <a:endParaRPr lang="en-US" baseline="30000" dirty="0"/>
          </a:p>
        </c:rich>
      </c:tx>
      <c:layout/>
      <c:overlay val="0"/>
      <c:spPr>
        <a:noFill/>
        <a:ln>
          <a:noFill/>
        </a:ln>
        <a:effectLst/>
      </c:spPr>
    </c:title>
    <c:autoTitleDeleted val="0"/>
    <c:view3D>
      <c:rotX val="20"/>
      <c:rotY val="3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surface3DChart>
        <c:wireframe val="0"/>
        <c:ser>
          <c:idx val="0"/>
          <c:order val="0"/>
          <c:tx>
            <c:strRef>
              <c:f>'32'!$B$1</c:f>
              <c:strCache>
                <c:ptCount val="1"/>
                <c:pt idx="0">
                  <c:v>2</c:v>
                </c:pt>
              </c:strCache>
            </c:strRef>
          </c:tx>
          <c:spPr>
            <a:solidFill>
              <a:schemeClr val="accent1"/>
            </a:solidFill>
            <a:ln/>
            <a:effectLst/>
            <a:sp3d/>
          </c:spPr>
          <c:cat>
            <c:numRef>
              <c:f>'32'!$A$2:$A$18</c:f>
              <c:numCache>
                <c:formatCode>General</c:formatCode>
                <c:ptCount val="17"/>
                <c:pt idx="0">
                  <c:v>32</c:v>
                </c:pt>
                <c:pt idx="1">
                  <c:v>36</c:v>
                </c:pt>
                <c:pt idx="2">
                  <c:v>40</c:v>
                </c:pt>
                <c:pt idx="3">
                  <c:v>44</c:v>
                </c:pt>
                <c:pt idx="4">
                  <c:v>48</c:v>
                </c:pt>
                <c:pt idx="5">
                  <c:v>52</c:v>
                </c:pt>
                <c:pt idx="6">
                  <c:v>56</c:v>
                </c:pt>
                <c:pt idx="7">
                  <c:v>60</c:v>
                </c:pt>
                <c:pt idx="8">
                  <c:v>64</c:v>
                </c:pt>
                <c:pt idx="9">
                  <c:v>68</c:v>
                </c:pt>
                <c:pt idx="10">
                  <c:v>72</c:v>
                </c:pt>
                <c:pt idx="11">
                  <c:v>76</c:v>
                </c:pt>
                <c:pt idx="12">
                  <c:v>80</c:v>
                </c:pt>
                <c:pt idx="13">
                  <c:v>84</c:v>
                </c:pt>
                <c:pt idx="14">
                  <c:v>88</c:v>
                </c:pt>
                <c:pt idx="15">
                  <c:v>92</c:v>
                </c:pt>
                <c:pt idx="16">
                  <c:v>96</c:v>
                </c:pt>
              </c:numCache>
            </c:numRef>
          </c:cat>
          <c:val>
            <c:numRef>
              <c:f>'32'!$B$2:$B$18</c:f>
              <c:numCache>
                <c:formatCode>General</c:formatCode>
                <c:ptCount val="17"/>
                <c:pt idx="0">
                  <c:v>28.3064</c:v>
                </c:pt>
                <c:pt idx="1">
                  <c:v>27.075759999999999</c:v>
                </c:pt>
                <c:pt idx="2">
                  <c:v>25.973739999999999</c:v>
                </c:pt>
                <c:pt idx="3">
                  <c:v>24.81448</c:v>
                </c:pt>
                <c:pt idx="4">
                  <c:v>26.820340000000002</c:v>
                </c:pt>
                <c:pt idx="5">
                  <c:v>26.28248</c:v>
                </c:pt>
                <c:pt idx="6">
                  <c:v>25.690560000000001</c:v>
                </c:pt>
                <c:pt idx="7">
                  <c:v>25.12894</c:v>
                </c:pt>
                <c:pt idx="8">
                  <c:v>26.778600000000001</c:v>
                </c:pt>
                <c:pt idx="9">
                  <c:v>26.250499999999999</c:v>
                </c:pt>
                <c:pt idx="10">
                  <c:v>25.42972</c:v>
                </c:pt>
                <c:pt idx="11">
                  <c:v>25.214040000000001</c:v>
                </c:pt>
                <c:pt idx="12">
                  <c:v>26.504639999999998</c:v>
                </c:pt>
                <c:pt idx="13">
                  <c:v>26.436679999999999</c:v>
                </c:pt>
                <c:pt idx="14">
                  <c:v>25.37886</c:v>
                </c:pt>
                <c:pt idx="15">
                  <c:v>26.00348</c:v>
                </c:pt>
                <c:pt idx="16">
                  <c:v>26.863659999999999</c:v>
                </c:pt>
              </c:numCache>
            </c:numRef>
          </c:val>
        </c:ser>
        <c:ser>
          <c:idx val="1"/>
          <c:order val="1"/>
          <c:tx>
            <c:strRef>
              <c:f>'32'!$C$1</c:f>
              <c:strCache>
                <c:ptCount val="1"/>
                <c:pt idx="0">
                  <c:v>8</c:v>
                </c:pt>
              </c:strCache>
            </c:strRef>
          </c:tx>
          <c:spPr>
            <a:solidFill>
              <a:schemeClr val="accent2"/>
            </a:solidFill>
            <a:ln/>
            <a:effectLst/>
            <a:sp3d/>
          </c:spPr>
          <c:cat>
            <c:numRef>
              <c:f>'32'!$A$2:$A$18</c:f>
              <c:numCache>
                <c:formatCode>General</c:formatCode>
                <c:ptCount val="17"/>
                <c:pt idx="0">
                  <c:v>32</c:v>
                </c:pt>
                <c:pt idx="1">
                  <c:v>36</c:v>
                </c:pt>
                <c:pt idx="2">
                  <c:v>40</c:v>
                </c:pt>
                <c:pt idx="3">
                  <c:v>44</c:v>
                </c:pt>
                <c:pt idx="4">
                  <c:v>48</c:v>
                </c:pt>
                <c:pt idx="5">
                  <c:v>52</c:v>
                </c:pt>
                <c:pt idx="6">
                  <c:v>56</c:v>
                </c:pt>
                <c:pt idx="7">
                  <c:v>60</c:v>
                </c:pt>
                <c:pt idx="8">
                  <c:v>64</c:v>
                </c:pt>
                <c:pt idx="9">
                  <c:v>68</c:v>
                </c:pt>
                <c:pt idx="10">
                  <c:v>72</c:v>
                </c:pt>
                <c:pt idx="11">
                  <c:v>76</c:v>
                </c:pt>
                <c:pt idx="12">
                  <c:v>80</c:v>
                </c:pt>
                <c:pt idx="13">
                  <c:v>84</c:v>
                </c:pt>
                <c:pt idx="14">
                  <c:v>88</c:v>
                </c:pt>
                <c:pt idx="15">
                  <c:v>92</c:v>
                </c:pt>
                <c:pt idx="16">
                  <c:v>96</c:v>
                </c:pt>
              </c:numCache>
            </c:numRef>
          </c:cat>
          <c:val>
            <c:numRef>
              <c:f>'32'!$C$2:$C$18</c:f>
              <c:numCache>
                <c:formatCode>General</c:formatCode>
                <c:ptCount val="17"/>
                <c:pt idx="0">
                  <c:v>28.402159999999999</c:v>
                </c:pt>
                <c:pt idx="1">
                  <c:v>27.14472</c:v>
                </c:pt>
                <c:pt idx="2">
                  <c:v>25.64292</c:v>
                </c:pt>
                <c:pt idx="3">
                  <c:v>24.63026</c:v>
                </c:pt>
                <c:pt idx="4">
                  <c:v>26.777899999999999</c:v>
                </c:pt>
                <c:pt idx="5">
                  <c:v>26.08662</c:v>
                </c:pt>
                <c:pt idx="6">
                  <c:v>25.4923</c:v>
                </c:pt>
                <c:pt idx="7">
                  <c:v>25.0932</c:v>
                </c:pt>
                <c:pt idx="8">
                  <c:v>26.899380000000001</c:v>
                </c:pt>
                <c:pt idx="9">
                  <c:v>26.39188</c:v>
                </c:pt>
                <c:pt idx="10">
                  <c:v>25.434640000000002</c:v>
                </c:pt>
                <c:pt idx="11">
                  <c:v>25.564060000000001</c:v>
                </c:pt>
                <c:pt idx="12">
                  <c:v>26.254180000000002</c:v>
                </c:pt>
                <c:pt idx="13">
                  <c:v>26.274699999999999</c:v>
                </c:pt>
                <c:pt idx="14">
                  <c:v>25.504519999999999</c:v>
                </c:pt>
                <c:pt idx="15">
                  <c:v>25.583020000000001</c:v>
                </c:pt>
                <c:pt idx="16">
                  <c:v>26.997420000000002</c:v>
                </c:pt>
              </c:numCache>
            </c:numRef>
          </c:val>
        </c:ser>
        <c:ser>
          <c:idx val="2"/>
          <c:order val="2"/>
          <c:tx>
            <c:strRef>
              <c:f>'32'!$D$1</c:f>
              <c:strCache>
                <c:ptCount val="1"/>
                <c:pt idx="0">
                  <c:v>32</c:v>
                </c:pt>
              </c:strCache>
            </c:strRef>
          </c:tx>
          <c:spPr>
            <a:solidFill>
              <a:schemeClr val="accent3"/>
            </a:solidFill>
            <a:ln/>
            <a:effectLst/>
            <a:sp3d/>
          </c:spPr>
          <c:cat>
            <c:numRef>
              <c:f>'32'!$A$2:$A$18</c:f>
              <c:numCache>
                <c:formatCode>General</c:formatCode>
                <c:ptCount val="17"/>
                <c:pt idx="0">
                  <c:v>32</c:v>
                </c:pt>
                <c:pt idx="1">
                  <c:v>36</c:v>
                </c:pt>
                <c:pt idx="2">
                  <c:v>40</c:v>
                </c:pt>
                <c:pt idx="3">
                  <c:v>44</c:v>
                </c:pt>
                <c:pt idx="4">
                  <c:v>48</c:v>
                </c:pt>
                <c:pt idx="5">
                  <c:v>52</c:v>
                </c:pt>
                <c:pt idx="6">
                  <c:v>56</c:v>
                </c:pt>
                <c:pt idx="7">
                  <c:v>60</c:v>
                </c:pt>
                <c:pt idx="8">
                  <c:v>64</c:v>
                </c:pt>
                <c:pt idx="9">
                  <c:v>68</c:v>
                </c:pt>
                <c:pt idx="10">
                  <c:v>72</c:v>
                </c:pt>
                <c:pt idx="11">
                  <c:v>76</c:v>
                </c:pt>
                <c:pt idx="12">
                  <c:v>80</c:v>
                </c:pt>
                <c:pt idx="13">
                  <c:v>84</c:v>
                </c:pt>
                <c:pt idx="14">
                  <c:v>88</c:v>
                </c:pt>
                <c:pt idx="15">
                  <c:v>92</c:v>
                </c:pt>
                <c:pt idx="16">
                  <c:v>96</c:v>
                </c:pt>
              </c:numCache>
            </c:numRef>
          </c:cat>
          <c:val>
            <c:numRef>
              <c:f>'32'!$D$2:$D$18</c:f>
              <c:numCache>
                <c:formatCode>General</c:formatCode>
                <c:ptCount val="17"/>
                <c:pt idx="0">
                  <c:v>28.60492</c:v>
                </c:pt>
                <c:pt idx="1">
                  <c:v>27.038060000000002</c:v>
                </c:pt>
                <c:pt idx="2">
                  <c:v>25.921500000000002</c:v>
                </c:pt>
                <c:pt idx="3">
                  <c:v>24.78894</c:v>
                </c:pt>
                <c:pt idx="4">
                  <c:v>26.611719999999998</c:v>
                </c:pt>
                <c:pt idx="5">
                  <c:v>26.354900000000001</c:v>
                </c:pt>
                <c:pt idx="6">
                  <c:v>25.429079999999999</c:v>
                </c:pt>
                <c:pt idx="7">
                  <c:v>25.25046</c:v>
                </c:pt>
                <c:pt idx="8">
                  <c:v>26.68094</c:v>
                </c:pt>
                <c:pt idx="9">
                  <c:v>25.966059999999999</c:v>
                </c:pt>
                <c:pt idx="10">
                  <c:v>24.829239999999999</c:v>
                </c:pt>
                <c:pt idx="11">
                  <c:v>25.038979999999999</c:v>
                </c:pt>
                <c:pt idx="12">
                  <c:v>26.571359999999999</c:v>
                </c:pt>
                <c:pt idx="13">
                  <c:v>26.090260000000001</c:v>
                </c:pt>
                <c:pt idx="14">
                  <c:v>25.78396</c:v>
                </c:pt>
                <c:pt idx="15">
                  <c:v>25.54402</c:v>
                </c:pt>
                <c:pt idx="16">
                  <c:v>26.61102</c:v>
                </c:pt>
              </c:numCache>
            </c:numRef>
          </c:val>
        </c:ser>
        <c:ser>
          <c:idx val="3"/>
          <c:order val="3"/>
          <c:tx>
            <c:strRef>
              <c:f>'32'!$E$1</c:f>
              <c:strCache>
                <c:ptCount val="1"/>
                <c:pt idx="0">
                  <c:v>64</c:v>
                </c:pt>
              </c:strCache>
            </c:strRef>
          </c:tx>
          <c:spPr>
            <a:solidFill>
              <a:schemeClr val="accent4"/>
            </a:solidFill>
            <a:ln/>
            <a:effectLst/>
            <a:sp3d/>
          </c:spPr>
          <c:cat>
            <c:numRef>
              <c:f>'32'!$A$2:$A$18</c:f>
              <c:numCache>
                <c:formatCode>General</c:formatCode>
                <c:ptCount val="17"/>
                <c:pt idx="0">
                  <c:v>32</c:v>
                </c:pt>
                <c:pt idx="1">
                  <c:v>36</c:v>
                </c:pt>
                <c:pt idx="2">
                  <c:v>40</c:v>
                </c:pt>
                <c:pt idx="3">
                  <c:v>44</c:v>
                </c:pt>
                <c:pt idx="4">
                  <c:v>48</c:v>
                </c:pt>
                <c:pt idx="5">
                  <c:v>52</c:v>
                </c:pt>
                <c:pt idx="6">
                  <c:v>56</c:v>
                </c:pt>
                <c:pt idx="7">
                  <c:v>60</c:v>
                </c:pt>
                <c:pt idx="8">
                  <c:v>64</c:v>
                </c:pt>
                <c:pt idx="9">
                  <c:v>68</c:v>
                </c:pt>
                <c:pt idx="10">
                  <c:v>72</c:v>
                </c:pt>
                <c:pt idx="11">
                  <c:v>76</c:v>
                </c:pt>
                <c:pt idx="12">
                  <c:v>80</c:v>
                </c:pt>
                <c:pt idx="13">
                  <c:v>84</c:v>
                </c:pt>
                <c:pt idx="14">
                  <c:v>88</c:v>
                </c:pt>
                <c:pt idx="15">
                  <c:v>92</c:v>
                </c:pt>
                <c:pt idx="16">
                  <c:v>96</c:v>
                </c:pt>
              </c:numCache>
            </c:numRef>
          </c:cat>
          <c:val>
            <c:numRef>
              <c:f>'32'!$E$2:$E$18</c:f>
              <c:numCache>
                <c:formatCode>General</c:formatCode>
                <c:ptCount val="17"/>
                <c:pt idx="0">
                  <c:v>28.361740000000001</c:v>
                </c:pt>
                <c:pt idx="1">
                  <c:v>26.62228</c:v>
                </c:pt>
                <c:pt idx="2">
                  <c:v>26.157499999999999</c:v>
                </c:pt>
                <c:pt idx="3">
                  <c:v>25.148340000000001</c:v>
                </c:pt>
                <c:pt idx="4">
                  <c:v>27.27816</c:v>
                </c:pt>
                <c:pt idx="5">
                  <c:v>26.138259999999999</c:v>
                </c:pt>
                <c:pt idx="6">
                  <c:v>25.521180000000001</c:v>
                </c:pt>
                <c:pt idx="7">
                  <c:v>25.477740000000001</c:v>
                </c:pt>
                <c:pt idx="8">
                  <c:v>26.58924</c:v>
                </c:pt>
                <c:pt idx="9">
                  <c:v>25.852799999999998</c:v>
                </c:pt>
                <c:pt idx="10">
                  <c:v>25.5915</c:v>
                </c:pt>
                <c:pt idx="11">
                  <c:v>24.73724</c:v>
                </c:pt>
                <c:pt idx="12">
                  <c:v>26.389099999999999</c:v>
                </c:pt>
                <c:pt idx="13">
                  <c:v>25.871639999999999</c:v>
                </c:pt>
                <c:pt idx="14">
                  <c:v>25.706320000000002</c:v>
                </c:pt>
                <c:pt idx="15">
                  <c:v>25.3857</c:v>
                </c:pt>
                <c:pt idx="16">
                  <c:v>26.7193</c:v>
                </c:pt>
              </c:numCache>
            </c:numRef>
          </c:val>
        </c:ser>
        <c:ser>
          <c:idx val="4"/>
          <c:order val="4"/>
          <c:tx>
            <c:strRef>
              <c:f>'32'!$F$1</c:f>
              <c:strCache>
                <c:ptCount val="1"/>
                <c:pt idx="0">
                  <c:v>128</c:v>
                </c:pt>
              </c:strCache>
            </c:strRef>
          </c:tx>
          <c:spPr>
            <a:solidFill>
              <a:schemeClr val="accent5"/>
            </a:solidFill>
            <a:ln/>
            <a:effectLst/>
            <a:sp3d/>
          </c:spPr>
          <c:cat>
            <c:numRef>
              <c:f>'32'!$A$2:$A$18</c:f>
              <c:numCache>
                <c:formatCode>General</c:formatCode>
                <c:ptCount val="17"/>
                <c:pt idx="0">
                  <c:v>32</c:v>
                </c:pt>
                <c:pt idx="1">
                  <c:v>36</c:v>
                </c:pt>
                <c:pt idx="2">
                  <c:v>40</c:v>
                </c:pt>
                <c:pt idx="3">
                  <c:v>44</c:v>
                </c:pt>
                <c:pt idx="4">
                  <c:v>48</c:v>
                </c:pt>
                <c:pt idx="5">
                  <c:v>52</c:v>
                </c:pt>
                <c:pt idx="6">
                  <c:v>56</c:v>
                </c:pt>
                <c:pt idx="7">
                  <c:v>60</c:v>
                </c:pt>
                <c:pt idx="8">
                  <c:v>64</c:v>
                </c:pt>
                <c:pt idx="9">
                  <c:v>68</c:v>
                </c:pt>
                <c:pt idx="10">
                  <c:v>72</c:v>
                </c:pt>
                <c:pt idx="11">
                  <c:v>76</c:v>
                </c:pt>
                <c:pt idx="12">
                  <c:v>80</c:v>
                </c:pt>
                <c:pt idx="13">
                  <c:v>84</c:v>
                </c:pt>
                <c:pt idx="14">
                  <c:v>88</c:v>
                </c:pt>
                <c:pt idx="15">
                  <c:v>92</c:v>
                </c:pt>
                <c:pt idx="16">
                  <c:v>96</c:v>
                </c:pt>
              </c:numCache>
            </c:numRef>
          </c:cat>
          <c:val>
            <c:numRef>
              <c:f>'32'!$F$2:$F$18</c:f>
              <c:numCache>
                <c:formatCode>General</c:formatCode>
                <c:ptCount val="17"/>
                <c:pt idx="0">
                  <c:v>28.327259999999999</c:v>
                </c:pt>
                <c:pt idx="1">
                  <c:v>27.137260000000001</c:v>
                </c:pt>
                <c:pt idx="2">
                  <c:v>25.843699999999998</c:v>
                </c:pt>
                <c:pt idx="3">
                  <c:v>24.823640000000001</c:v>
                </c:pt>
                <c:pt idx="4">
                  <c:v>26.6737</c:v>
                </c:pt>
                <c:pt idx="5">
                  <c:v>26.372959999999999</c:v>
                </c:pt>
                <c:pt idx="6">
                  <c:v>25.69388</c:v>
                </c:pt>
                <c:pt idx="7">
                  <c:v>25.152100000000001</c:v>
                </c:pt>
                <c:pt idx="8">
                  <c:v>26.910679999999999</c:v>
                </c:pt>
                <c:pt idx="9">
                  <c:v>26.108239999999999</c:v>
                </c:pt>
                <c:pt idx="10">
                  <c:v>25.331240000000001</c:v>
                </c:pt>
                <c:pt idx="11">
                  <c:v>25.309819999999998</c:v>
                </c:pt>
                <c:pt idx="12">
                  <c:v>25.880400000000002</c:v>
                </c:pt>
                <c:pt idx="13">
                  <c:v>25.776420000000002</c:v>
                </c:pt>
                <c:pt idx="14">
                  <c:v>25.846979999999999</c:v>
                </c:pt>
                <c:pt idx="15">
                  <c:v>25.806539999999998</c:v>
                </c:pt>
                <c:pt idx="16">
                  <c:v>26.7028</c:v>
                </c:pt>
              </c:numCache>
            </c:numRef>
          </c:val>
        </c:ser>
        <c:ser>
          <c:idx val="5"/>
          <c:order val="5"/>
          <c:tx>
            <c:strRef>
              <c:f>'32'!$G$1</c:f>
              <c:strCache>
                <c:ptCount val="1"/>
                <c:pt idx="0">
                  <c:v>256</c:v>
                </c:pt>
              </c:strCache>
            </c:strRef>
          </c:tx>
          <c:spPr>
            <a:solidFill>
              <a:schemeClr val="accent6"/>
            </a:solidFill>
            <a:ln/>
            <a:effectLst/>
            <a:sp3d/>
          </c:spPr>
          <c:cat>
            <c:numRef>
              <c:f>'32'!$A$2:$A$18</c:f>
              <c:numCache>
                <c:formatCode>General</c:formatCode>
                <c:ptCount val="17"/>
                <c:pt idx="0">
                  <c:v>32</c:v>
                </c:pt>
                <c:pt idx="1">
                  <c:v>36</c:v>
                </c:pt>
                <c:pt idx="2">
                  <c:v>40</c:v>
                </c:pt>
                <c:pt idx="3">
                  <c:v>44</c:v>
                </c:pt>
                <c:pt idx="4">
                  <c:v>48</c:v>
                </c:pt>
                <c:pt idx="5">
                  <c:v>52</c:v>
                </c:pt>
                <c:pt idx="6">
                  <c:v>56</c:v>
                </c:pt>
                <c:pt idx="7">
                  <c:v>60</c:v>
                </c:pt>
                <c:pt idx="8">
                  <c:v>64</c:v>
                </c:pt>
                <c:pt idx="9">
                  <c:v>68</c:v>
                </c:pt>
                <c:pt idx="10">
                  <c:v>72</c:v>
                </c:pt>
                <c:pt idx="11">
                  <c:v>76</c:v>
                </c:pt>
                <c:pt idx="12">
                  <c:v>80</c:v>
                </c:pt>
                <c:pt idx="13">
                  <c:v>84</c:v>
                </c:pt>
                <c:pt idx="14">
                  <c:v>88</c:v>
                </c:pt>
                <c:pt idx="15">
                  <c:v>92</c:v>
                </c:pt>
                <c:pt idx="16">
                  <c:v>96</c:v>
                </c:pt>
              </c:numCache>
            </c:numRef>
          </c:cat>
          <c:val>
            <c:numRef>
              <c:f>'32'!$G$2:$G$18</c:f>
              <c:numCache>
                <c:formatCode>General</c:formatCode>
                <c:ptCount val="17"/>
                <c:pt idx="0">
                  <c:v>28.533339999999999</c:v>
                </c:pt>
                <c:pt idx="1">
                  <c:v>27.214880000000001</c:v>
                </c:pt>
                <c:pt idx="2">
                  <c:v>25.938140000000001</c:v>
                </c:pt>
                <c:pt idx="3">
                  <c:v>24.376740000000002</c:v>
                </c:pt>
                <c:pt idx="4">
                  <c:v>26.94952</c:v>
                </c:pt>
                <c:pt idx="5">
                  <c:v>26.260560000000002</c:v>
                </c:pt>
                <c:pt idx="6">
                  <c:v>25.29598</c:v>
                </c:pt>
                <c:pt idx="7">
                  <c:v>25.503319999999999</c:v>
                </c:pt>
                <c:pt idx="8">
                  <c:v>26.225079999999998</c:v>
                </c:pt>
                <c:pt idx="9">
                  <c:v>26.09618</c:v>
                </c:pt>
                <c:pt idx="10">
                  <c:v>25.752099999999999</c:v>
                </c:pt>
                <c:pt idx="11">
                  <c:v>24.915199999999999</c:v>
                </c:pt>
                <c:pt idx="12">
                  <c:v>26.305019999999999</c:v>
                </c:pt>
                <c:pt idx="13">
                  <c:v>26.038180000000001</c:v>
                </c:pt>
                <c:pt idx="14">
                  <c:v>26.016159999999999</c:v>
                </c:pt>
                <c:pt idx="15">
                  <c:v>26.25732</c:v>
                </c:pt>
                <c:pt idx="16">
                  <c:v>26.918520000000001</c:v>
                </c:pt>
              </c:numCache>
            </c:numRef>
          </c:val>
        </c:ser>
        <c:ser>
          <c:idx val="6"/>
          <c:order val="6"/>
          <c:tx>
            <c:strRef>
              <c:f>'32'!$H$1</c:f>
              <c:strCache>
                <c:ptCount val="1"/>
                <c:pt idx="0">
                  <c:v>512</c:v>
                </c:pt>
              </c:strCache>
            </c:strRef>
          </c:tx>
          <c:spPr>
            <a:solidFill>
              <a:schemeClr val="accent1">
                <a:lumMod val="60000"/>
              </a:schemeClr>
            </a:solidFill>
            <a:ln/>
            <a:effectLst/>
            <a:sp3d/>
          </c:spPr>
          <c:cat>
            <c:numRef>
              <c:f>'32'!$A$2:$A$18</c:f>
              <c:numCache>
                <c:formatCode>General</c:formatCode>
                <c:ptCount val="17"/>
                <c:pt idx="0">
                  <c:v>32</c:v>
                </c:pt>
                <c:pt idx="1">
                  <c:v>36</c:v>
                </c:pt>
                <c:pt idx="2">
                  <c:v>40</c:v>
                </c:pt>
                <c:pt idx="3">
                  <c:v>44</c:v>
                </c:pt>
                <c:pt idx="4">
                  <c:v>48</c:v>
                </c:pt>
                <c:pt idx="5">
                  <c:v>52</c:v>
                </c:pt>
                <c:pt idx="6">
                  <c:v>56</c:v>
                </c:pt>
                <c:pt idx="7">
                  <c:v>60</c:v>
                </c:pt>
                <c:pt idx="8">
                  <c:v>64</c:v>
                </c:pt>
                <c:pt idx="9">
                  <c:v>68</c:v>
                </c:pt>
                <c:pt idx="10">
                  <c:v>72</c:v>
                </c:pt>
                <c:pt idx="11">
                  <c:v>76</c:v>
                </c:pt>
                <c:pt idx="12">
                  <c:v>80</c:v>
                </c:pt>
                <c:pt idx="13">
                  <c:v>84</c:v>
                </c:pt>
                <c:pt idx="14">
                  <c:v>88</c:v>
                </c:pt>
                <c:pt idx="15">
                  <c:v>92</c:v>
                </c:pt>
                <c:pt idx="16">
                  <c:v>96</c:v>
                </c:pt>
              </c:numCache>
            </c:numRef>
          </c:cat>
          <c:val>
            <c:numRef>
              <c:f>'32'!$H$2:$H$18</c:f>
              <c:numCache>
                <c:formatCode>General</c:formatCode>
                <c:ptCount val="17"/>
                <c:pt idx="0">
                  <c:v>28.550139999999999</c:v>
                </c:pt>
                <c:pt idx="1">
                  <c:v>26.854120000000002</c:v>
                </c:pt>
                <c:pt idx="2">
                  <c:v>25.897079999999999</c:v>
                </c:pt>
                <c:pt idx="3">
                  <c:v>24.722999999999999</c:v>
                </c:pt>
                <c:pt idx="4">
                  <c:v>26.991060000000001</c:v>
                </c:pt>
                <c:pt idx="5">
                  <c:v>26.36608</c:v>
                </c:pt>
                <c:pt idx="6">
                  <c:v>25.543240000000001</c:v>
                </c:pt>
                <c:pt idx="7">
                  <c:v>24.686199999999999</c:v>
                </c:pt>
                <c:pt idx="8">
                  <c:v>26.51906</c:v>
                </c:pt>
                <c:pt idx="9">
                  <c:v>26.735620000000001</c:v>
                </c:pt>
                <c:pt idx="10">
                  <c:v>26.574000000000002</c:v>
                </c:pt>
                <c:pt idx="11">
                  <c:v>26.6434</c:v>
                </c:pt>
                <c:pt idx="12">
                  <c:v>26.800180000000001</c:v>
                </c:pt>
                <c:pt idx="13">
                  <c:v>26.616219999999998</c:v>
                </c:pt>
                <c:pt idx="14">
                  <c:v>26.613219999999998</c:v>
                </c:pt>
                <c:pt idx="15">
                  <c:v>26.80536</c:v>
                </c:pt>
                <c:pt idx="16">
                  <c:v>26.886279999999999</c:v>
                </c:pt>
              </c:numCache>
            </c:numRef>
          </c:val>
        </c:ser>
        <c:ser>
          <c:idx val="7"/>
          <c:order val="7"/>
          <c:tx>
            <c:strRef>
              <c:f>'32'!$I$1</c:f>
              <c:strCache>
                <c:ptCount val="1"/>
                <c:pt idx="0">
                  <c:v>1024</c:v>
                </c:pt>
              </c:strCache>
            </c:strRef>
          </c:tx>
          <c:spPr>
            <a:solidFill>
              <a:schemeClr val="accent2">
                <a:lumMod val="60000"/>
              </a:schemeClr>
            </a:solidFill>
            <a:ln/>
            <a:effectLst/>
            <a:sp3d/>
          </c:spPr>
          <c:cat>
            <c:numRef>
              <c:f>'32'!$A$2:$A$18</c:f>
              <c:numCache>
                <c:formatCode>General</c:formatCode>
                <c:ptCount val="17"/>
                <c:pt idx="0">
                  <c:v>32</c:v>
                </c:pt>
                <c:pt idx="1">
                  <c:v>36</c:v>
                </c:pt>
                <c:pt idx="2">
                  <c:v>40</c:v>
                </c:pt>
                <c:pt idx="3">
                  <c:v>44</c:v>
                </c:pt>
                <c:pt idx="4">
                  <c:v>48</c:v>
                </c:pt>
                <c:pt idx="5">
                  <c:v>52</c:v>
                </c:pt>
                <c:pt idx="6">
                  <c:v>56</c:v>
                </c:pt>
                <c:pt idx="7">
                  <c:v>60</c:v>
                </c:pt>
                <c:pt idx="8">
                  <c:v>64</c:v>
                </c:pt>
                <c:pt idx="9">
                  <c:v>68</c:v>
                </c:pt>
                <c:pt idx="10">
                  <c:v>72</c:v>
                </c:pt>
                <c:pt idx="11">
                  <c:v>76</c:v>
                </c:pt>
                <c:pt idx="12">
                  <c:v>80</c:v>
                </c:pt>
                <c:pt idx="13">
                  <c:v>84</c:v>
                </c:pt>
                <c:pt idx="14">
                  <c:v>88</c:v>
                </c:pt>
                <c:pt idx="15">
                  <c:v>92</c:v>
                </c:pt>
                <c:pt idx="16">
                  <c:v>96</c:v>
                </c:pt>
              </c:numCache>
            </c:numRef>
          </c:cat>
          <c:val>
            <c:numRef>
              <c:f>'32'!$I$2:$I$18</c:f>
              <c:numCache>
                <c:formatCode>General</c:formatCode>
                <c:ptCount val="17"/>
                <c:pt idx="0">
                  <c:v>28.725760000000001</c:v>
                </c:pt>
                <c:pt idx="1">
                  <c:v>28.085540000000002</c:v>
                </c:pt>
                <c:pt idx="2">
                  <c:v>28.703220000000002</c:v>
                </c:pt>
                <c:pt idx="3">
                  <c:v>28.121379999999998</c:v>
                </c:pt>
                <c:pt idx="4">
                  <c:v>28.286339999999999</c:v>
                </c:pt>
                <c:pt idx="5">
                  <c:v>28.158380000000001</c:v>
                </c:pt>
                <c:pt idx="6">
                  <c:v>28.351759999999999</c:v>
                </c:pt>
                <c:pt idx="7">
                  <c:v>28.410499999999999</c:v>
                </c:pt>
                <c:pt idx="8">
                  <c:v>28.350999999999999</c:v>
                </c:pt>
                <c:pt idx="9">
                  <c:v>28.38796</c:v>
                </c:pt>
                <c:pt idx="10">
                  <c:v>27.97738</c:v>
                </c:pt>
                <c:pt idx="11">
                  <c:v>28.14556</c:v>
                </c:pt>
                <c:pt idx="12">
                  <c:v>28.352879999999999</c:v>
                </c:pt>
                <c:pt idx="13">
                  <c:v>28.759080000000001</c:v>
                </c:pt>
                <c:pt idx="14">
                  <c:v>28.378240000000002</c:v>
                </c:pt>
                <c:pt idx="15">
                  <c:v>28.27252</c:v>
                </c:pt>
                <c:pt idx="16">
                  <c:v>28.390879999999999</c:v>
                </c:pt>
              </c:numCache>
            </c:numRef>
          </c:val>
        </c:ser>
        <c:ser>
          <c:idx val="8"/>
          <c:order val="8"/>
          <c:tx>
            <c:strRef>
              <c:f>'32'!$J$1</c:f>
              <c:strCache>
                <c:ptCount val="1"/>
                <c:pt idx="0">
                  <c:v>1536</c:v>
                </c:pt>
              </c:strCache>
            </c:strRef>
          </c:tx>
          <c:spPr>
            <a:solidFill>
              <a:schemeClr val="accent3">
                <a:lumMod val="60000"/>
              </a:schemeClr>
            </a:solidFill>
            <a:ln/>
            <a:effectLst/>
            <a:sp3d/>
          </c:spPr>
          <c:cat>
            <c:numRef>
              <c:f>'32'!$A$2:$A$18</c:f>
              <c:numCache>
                <c:formatCode>General</c:formatCode>
                <c:ptCount val="17"/>
                <c:pt idx="0">
                  <c:v>32</c:v>
                </c:pt>
                <c:pt idx="1">
                  <c:v>36</c:v>
                </c:pt>
                <c:pt idx="2">
                  <c:v>40</c:v>
                </c:pt>
                <c:pt idx="3">
                  <c:v>44</c:v>
                </c:pt>
                <c:pt idx="4">
                  <c:v>48</c:v>
                </c:pt>
                <c:pt idx="5">
                  <c:v>52</c:v>
                </c:pt>
                <c:pt idx="6">
                  <c:v>56</c:v>
                </c:pt>
                <c:pt idx="7">
                  <c:v>60</c:v>
                </c:pt>
                <c:pt idx="8">
                  <c:v>64</c:v>
                </c:pt>
                <c:pt idx="9">
                  <c:v>68</c:v>
                </c:pt>
                <c:pt idx="10">
                  <c:v>72</c:v>
                </c:pt>
                <c:pt idx="11">
                  <c:v>76</c:v>
                </c:pt>
                <c:pt idx="12">
                  <c:v>80</c:v>
                </c:pt>
                <c:pt idx="13">
                  <c:v>84</c:v>
                </c:pt>
                <c:pt idx="14">
                  <c:v>88</c:v>
                </c:pt>
                <c:pt idx="15">
                  <c:v>92</c:v>
                </c:pt>
                <c:pt idx="16">
                  <c:v>96</c:v>
                </c:pt>
              </c:numCache>
            </c:numRef>
          </c:cat>
          <c:val>
            <c:numRef>
              <c:f>'32'!$J$2:$J$18</c:f>
              <c:numCache>
                <c:formatCode>General</c:formatCode>
                <c:ptCount val="17"/>
                <c:pt idx="0">
                  <c:v>29.268560000000001</c:v>
                </c:pt>
                <c:pt idx="1">
                  <c:v>29.032440000000001</c:v>
                </c:pt>
                <c:pt idx="2">
                  <c:v>28.989439999999998</c:v>
                </c:pt>
                <c:pt idx="3">
                  <c:v>29.127500000000001</c:v>
                </c:pt>
                <c:pt idx="4">
                  <c:v>28.956720000000001</c:v>
                </c:pt>
                <c:pt idx="5">
                  <c:v>28.69642</c:v>
                </c:pt>
                <c:pt idx="6">
                  <c:v>28.721540000000001</c:v>
                </c:pt>
                <c:pt idx="7">
                  <c:v>29.17596</c:v>
                </c:pt>
                <c:pt idx="8">
                  <c:v>28.98564</c:v>
                </c:pt>
                <c:pt idx="9">
                  <c:v>28.585439999999998</c:v>
                </c:pt>
                <c:pt idx="10">
                  <c:v>28.816320000000001</c:v>
                </c:pt>
                <c:pt idx="11">
                  <c:v>29.022320000000001</c:v>
                </c:pt>
                <c:pt idx="12">
                  <c:v>28.668959999999998</c:v>
                </c:pt>
                <c:pt idx="13">
                  <c:v>28.70656</c:v>
                </c:pt>
                <c:pt idx="14">
                  <c:v>29.286380000000001</c:v>
                </c:pt>
                <c:pt idx="15">
                  <c:v>29.067519999999998</c:v>
                </c:pt>
                <c:pt idx="16">
                  <c:v>29.259599999999999</c:v>
                </c:pt>
              </c:numCache>
            </c:numRef>
          </c:val>
        </c:ser>
        <c:ser>
          <c:idx val="9"/>
          <c:order val="9"/>
          <c:tx>
            <c:strRef>
              <c:f>'32'!$K$1</c:f>
              <c:strCache>
                <c:ptCount val="1"/>
                <c:pt idx="0">
                  <c:v>2048</c:v>
                </c:pt>
              </c:strCache>
            </c:strRef>
          </c:tx>
          <c:spPr>
            <a:solidFill>
              <a:schemeClr val="accent4">
                <a:lumMod val="60000"/>
              </a:schemeClr>
            </a:solidFill>
            <a:ln/>
            <a:effectLst/>
            <a:sp3d/>
          </c:spPr>
          <c:cat>
            <c:numRef>
              <c:f>'32'!$A$2:$A$18</c:f>
              <c:numCache>
                <c:formatCode>General</c:formatCode>
                <c:ptCount val="17"/>
                <c:pt idx="0">
                  <c:v>32</c:v>
                </c:pt>
                <c:pt idx="1">
                  <c:v>36</c:v>
                </c:pt>
                <c:pt idx="2">
                  <c:v>40</c:v>
                </c:pt>
                <c:pt idx="3">
                  <c:v>44</c:v>
                </c:pt>
                <c:pt idx="4">
                  <c:v>48</c:v>
                </c:pt>
                <c:pt idx="5">
                  <c:v>52</c:v>
                </c:pt>
                <c:pt idx="6">
                  <c:v>56</c:v>
                </c:pt>
                <c:pt idx="7">
                  <c:v>60</c:v>
                </c:pt>
                <c:pt idx="8">
                  <c:v>64</c:v>
                </c:pt>
                <c:pt idx="9">
                  <c:v>68</c:v>
                </c:pt>
                <c:pt idx="10">
                  <c:v>72</c:v>
                </c:pt>
                <c:pt idx="11">
                  <c:v>76</c:v>
                </c:pt>
                <c:pt idx="12">
                  <c:v>80</c:v>
                </c:pt>
                <c:pt idx="13">
                  <c:v>84</c:v>
                </c:pt>
                <c:pt idx="14">
                  <c:v>88</c:v>
                </c:pt>
                <c:pt idx="15">
                  <c:v>92</c:v>
                </c:pt>
                <c:pt idx="16">
                  <c:v>96</c:v>
                </c:pt>
              </c:numCache>
            </c:numRef>
          </c:cat>
          <c:val>
            <c:numRef>
              <c:f>'32'!$K$2:$K$18</c:f>
              <c:numCache>
                <c:formatCode>General</c:formatCode>
                <c:ptCount val="17"/>
                <c:pt idx="0">
                  <c:v>28.494720000000001</c:v>
                </c:pt>
                <c:pt idx="1">
                  <c:v>28.73536</c:v>
                </c:pt>
                <c:pt idx="2">
                  <c:v>28.341560000000001</c:v>
                </c:pt>
                <c:pt idx="3">
                  <c:v>28.49776</c:v>
                </c:pt>
                <c:pt idx="4">
                  <c:v>28.48434</c:v>
                </c:pt>
                <c:pt idx="5">
                  <c:v>28.487300000000001</c:v>
                </c:pt>
                <c:pt idx="6">
                  <c:v>28.43018</c:v>
                </c:pt>
                <c:pt idx="7">
                  <c:v>28.75592</c:v>
                </c:pt>
                <c:pt idx="8">
                  <c:v>28.953579999999999</c:v>
                </c:pt>
                <c:pt idx="9">
                  <c:v>28.656479999999998</c:v>
                </c:pt>
                <c:pt idx="10">
                  <c:v>28.53426</c:v>
                </c:pt>
                <c:pt idx="11">
                  <c:v>28.5291</c:v>
                </c:pt>
                <c:pt idx="12">
                  <c:v>28.629840000000002</c:v>
                </c:pt>
                <c:pt idx="13">
                  <c:v>28.765139999999999</c:v>
                </c:pt>
                <c:pt idx="14">
                  <c:v>28.427399999999999</c:v>
                </c:pt>
                <c:pt idx="15">
                  <c:v>28.421500000000002</c:v>
                </c:pt>
                <c:pt idx="16">
                  <c:v>28.428439999999998</c:v>
                </c:pt>
              </c:numCache>
            </c:numRef>
          </c:val>
        </c:ser>
        <c:bandFmts>
          <c:bandFmt>
            <c:idx val="0"/>
            <c:spPr>
              <a:solidFill>
                <a:schemeClr val="accent1"/>
              </a:solidFill>
              <a:ln/>
              <a:effectLst/>
              <a:sp3d/>
            </c:spPr>
          </c:bandFmt>
          <c:bandFmt>
            <c:idx val="1"/>
            <c:spPr>
              <a:solidFill>
                <a:schemeClr val="accent2"/>
              </a:solidFill>
              <a:ln/>
              <a:effectLst/>
              <a:sp3d/>
            </c:spPr>
          </c:bandFmt>
          <c:bandFmt>
            <c:idx val="2"/>
            <c:spPr>
              <a:solidFill>
                <a:schemeClr val="accent3"/>
              </a:solidFill>
              <a:ln/>
              <a:effectLst/>
              <a:sp3d/>
            </c:spPr>
          </c:bandFmt>
          <c:bandFmt>
            <c:idx val="3"/>
            <c:spPr>
              <a:solidFill>
                <a:schemeClr val="accent4"/>
              </a:solidFill>
              <a:ln/>
              <a:effectLst/>
              <a:sp3d/>
            </c:spPr>
          </c:bandFmt>
          <c:bandFmt>
            <c:idx val="4"/>
            <c:spPr>
              <a:solidFill>
                <a:schemeClr val="accent5"/>
              </a:solidFill>
              <a:ln/>
              <a:effectLst/>
              <a:sp3d/>
            </c:spPr>
          </c:bandFmt>
          <c:bandFmt>
            <c:idx val="5"/>
            <c:spPr>
              <a:solidFill>
                <a:schemeClr val="accent6"/>
              </a:solidFill>
              <a:ln/>
              <a:effectLst/>
              <a:sp3d/>
            </c:spPr>
          </c:bandFmt>
          <c:bandFmt>
            <c:idx val="6"/>
            <c:spPr>
              <a:solidFill>
                <a:schemeClr val="accent1">
                  <a:lumMod val="60000"/>
                </a:schemeClr>
              </a:solidFill>
              <a:ln/>
              <a:effectLst/>
              <a:sp3d/>
            </c:spPr>
          </c:bandFmt>
          <c:bandFmt>
            <c:idx val="7"/>
            <c:spPr>
              <a:solidFill>
                <a:schemeClr val="accent2">
                  <a:lumMod val="60000"/>
                </a:schemeClr>
              </a:solidFill>
              <a:ln/>
              <a:effectLst/>
              <a:sp3d/>
            </c:spPr>
          </c:bandFmt>
          <c:bandFmt>
            <c:idx val="8"/>
            <c:spPr>
              <a:solidFill>
                <a:schemeClr val="accent3">
                  <a:lumMod val="60000"/>
                </a:schemeClr>
              </a:solidFill>
              <a:ln/>
              <a:effectLst/>
              <a:sp3d/>
            </c:spPr>
          </c:bandFmt>
          <c:bandFmt>
            <c:idx val="9"/>
            <c:spPr>
              <a:solidFill>
                <a:schemeClr val="accent4">
                  <a:lumMod val="60000"/>
                </a:schemeClr>
              </a:solidFill>
              <a:ln/>
              <a:effectLst/>
              <a:sp3d/>
            </c:spPr>
          </c:bandFmt>
          <c:bandFmt>
            <c:idx val="10"/>
            <c:spPr>
              <a:solidFill>
                <a:schemeClr val="accent5">
                  <a:lumMod val="60000"/>
                </a:schemeClr>
              </a:solidFill>
              <a:ln/>
              <a:effectLst/>
              <a:sp3d/>
            </c:spPr>
          </c:bandFmt>
          <c:bandFmt>
            <c:idx val="11"/>
            <c:spPr>
              <a:solidFill>
                <a:schemeClr val="accent6">
                  <a:lumMod val="60000"/>
                </a:schemeClr>
              </a:solidFill>
              <a:ln/>
              <a:effectLst/>
              <a:sp3d/>
            </c:spPr>
          </c:bandFmt>
          <c:bandFmt>
            <c:idx val="12"/>
            <c:spPr>
              <a:solidFill>
                <a:schemeClr val="accent1">
                  <a:lumMod val="80000"/>
                  <a:lumOff val="20000"/>
                </a:schemeClr>
              </a:solidFill>
              <a:ln/>
              <a:effectLst/>
              <a:sp3d/>
            </c:spPr>
          </c:bandFmt>
          <c:bandFmt>
            <c:idx val="13"/>
            <c:spPr>
              <a:solidFill>
                <a:schemeClr val="accent2">
                  <a:lumMod val="80000"/>
                  <a:lumOff val="20000"/>
                </a:schemeClr>
              </a:solidFill>
              <a:ln/>
              <a:effectLst/>
              <a:sp3d/>
            </c:spPr>
          </c:bandFmt>
          <c:bandFmt>
            <c:idx val="14"/>
            <c:spPr>
              <a:solidFill>
                <a:schemeClr val="accent3">
                  <a:lumMod val="80000"/>
                  <a:lumOff val="20000"/>
                </a:schemeClr>
              </a:solidFill>
              <a:ln/>
              <a:effectLst/>
              <a:sp3d/>
            </c:spPr>
          </c:bandFmt>
        </c:bandFmts>
        <c:axId val="33328512"/>
        <c:axId val="33338880"/>
        <c:axId val="9370240"/>
      </c:surface3DChart>
      <c:catAx>
        <c:axId val="3332851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Task Count</a:t>
                </a:r>
              </a:p>
            </c:rich>
          </c:tx>
          <c:layout>
            <c:manualLayout>
              <c:xMode val="edge"/>
              <c:yMode val="edge"/>
              <c:x val="0.30317537388033627"/>
              <c:y val="0.76758993296701106"/>
            </c:manualLayout>
          </c:layout>
          <c:overlay val="0"/>
          <c:spPr>
            <a:noFill/>
            <a:ln>
              <a:noFill/>
            </a:ln>
            <a:effectLst/>
          </c:spPr>
        </c:title>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338880"/>
        <c:crosses val="autoZero"/>
        <c:auto val="1"/>
        <c:lblAlgn val="ctr"/>
        <c:lblOffset val="100"/>
        <c:noMultiLvlLbl val="0"/>
      </c:catAx>
      <c:valAx>
        <c:axId val="33338880"/>
        <c:scaling>
          <c:orientation val="minMax"/>
          <c:min val="24"/>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Runtime</a:t>
                </a:r>
                <a:r>
                  <a:rPr lang="en-US" baseline="0"/>
                  <a:t> (s)</a:t>
                </a:r>
              </a:p>
            </c:rich>
          </c:tx>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328512"/>
        <c:crosses val="autoZero"/>
        <c:crossBetween val="midCat"/>
      </c:valAx>
      <c:serAx>
        <c:axId val="9370240"/>
        <c:scaling>
          <c:orientation val="minMax"/>
        </c:scaling>
        <c:delete val="0"/>
        <c:axPos val="b"/>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Task Granularity</a:t>
                </a:r>
              </a:p>
            </c:rich>
          </c:tx>
          <c:layout/>
          <c:overlay val="0"/>
          <c:spPr>
            <a:noFill/>
            <a:ln>
              <a:noFill/>
            </a:ln>
            <a:effectLst/>
          </c:spPr>
        </c:title>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338880"/>
        <c:crosses val="autoZero"/>
      </c:serAx>
    </c:plotArea>
    <c:legend>
      <c:legendPos val="b"/>
      <c:legendEntry>
        <c:idx val="0"/>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Entry>
      <c:legendEntry>
        <c:idx val="2"/>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Entry>
      <c:legendEntry>
        <c:idx val="3"/>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Entry>
      <c:legendEntry>
        <c:idx val="4"/>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Entry>
      <c:legendEntry>
        <c:idx val="5"/>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Entry>
      <c:layout/>
      <c:overlay val="0"/>
      <c:spPr>
        <a:noFill/>
        <a:ln>
          <a:noFill/>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dirty="0" smtClean="0"/>
              <a:t>Varying</a:t>
            </a:r>
            <a:r>
              <a:rPr lang="en-US" sz="2000" baseline="0" dirty="0" smtClean="0"/>
              <a:t> </a:t>
            </a:r>
            <a:r>
              <a:rPr lang="en-US" sz="2000" baseline="0" dirty="0"/>
              <a:t>Task Count and Granularity</a:t>
            </a:r>
            <a:endParaRPr lang="en-US" sz="2000" dirty="0"/>
          </a:p>
        </c:rich>
      </c:tx>
      <c:layout/>
      <c:overlay val="0"/>
      <c:spPr>
        <a:noFill/>
        <a:ln>
          <a:noFill/>
        </a:ln>
        <a:effectLst/>
      </c:spPr>
    </c:title>
    <c:autoTitleDeleted val="0"/>
    <c:view3D>
      <c:rotX val="10"/>
      <c:rotY val="40"/>
      <c:rAngAx val="0"/>
      <c:perspective val="2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2036399916476788E-2"/>
          <c:y val="0.17241045799323274"/>
          <c:w val="0.83579150263530888"/>
          <c:h val="0.66696066325630621"/>
        </c:manualLayout>
      </c:layout>
      <c:surface3DChart>
        <c:wireframe val="0"/>
        <c:ser>
          <c:idx val="0"/>
          <c:order val="0"/>
          <c:tx>
            <c:strRef>
              <c:f>Sheet1!$B$1</c:f>
              <c:strCache>
                <c:ptCount val="1"/>
                <c:pt idx="0">
                  <c:v>64</c:v>
                </c:pt>
              </c:strCache>
            </c:strRef>
          </c:tx>
          <c:spPr>
            <a:solidFill>
              <a:schemeClr val="accent1"/>
            </a:solidFill>
            <a:ln/>
            <a:effectLst/>
            <a:sp3d/>
          </c:spPr>
          <c:cat>
            <c:numRef>
              <c:f>Sheet1!$A$2:$A$18</c:f>
              <c:numCache>
                <c:formatCode>General</c:formatCode>
                <c:ptCount val="17"/>
                <c:pt idx="0">
                  <c:v>32</c:v>
                </c:pt>
                <c:pt idx="1">
                  <c:v>36</c:v>
                </c:pt>
                <c:pt idx="2">
                  <c:v>40</c:v>
                </c:pt>
                <c:pt idx="3">
                  <c:v>44</c:v>
                </c:pt>
                <c:pt idx="4">
                  <c:v>48</c:v>
                </c:pt>
                <c:pt idx="5">
                  <c:v>52</c:v>
                </c:pt>
                <c:pt idx="6">
                  <c:v>56</c:v>
                </c:pt>
                <c:pt idx="7">
                  <c:v>60</c:v>
                </c:pt>
                <c:pt idx="8">
                  <c:v>64</c:v>
                </c:pt>
                <c:pt idx="9">
                  <c:v>68</c:v>
                </c:pt>
                <c:pt idx="10">
                  <c:v>72</c:v>
                </c:pt>
                <c:pt idx="11">
                  <c:v>76</c:v>
                </c:pt>
                <c:pt idx="12">
                  <c:v>80</c:v>
                </c:pt>
                <c:pt idx="13">
                  <c:v>84</c:v>
                </c:pt>
                <c:pt idx="14">
                  <c:v>88</c:v>
                </c:pt>
                <c:pt idx="15">
                  <c:v>92</c:v>
                </c:pt>
                <c:pt idx="16">
                  <c:v>96</c:v>
                </c:pt>
              </c:numCache>
            </c:numRef>
          </c:cat>
          <c:val>
            <c:numRef>
              <c:f>Sheet1!$B$2:$B$18</c:f>
              <c:numCache>
                <c:formatCode>General</c:formatCode>
                <c:ptCount val="17"/>
                <c:pt idx="0">
                  <c:v>108.4958</c:v>
                </c:pt>
                <c:pt idx="1">
                  <c:v>103.3366</c:v>
                </c:pt>
                <c:pt idx="2">
                  <c:v>97.178659999999994</c:v>
                </c:pt>
                <c:pt idx="3">
                  <c:v>94.558099999999996</c:v>
                </c:pt>
                <c:pt idx="4">
                  <c:v>101.1895</c:v>
                </c:pt>
                <c:pt idx="5">
                  <c:v>97.949039999999997</c:v>
                </c:pt>
                <c:pt idx="6">
                  <c:v>95.382679999999993</c:v>
                </c:pt>
                <c:pt idx="7">
                  <c:v>93.312759999999997</c:v>
                </c:pt>
                <c:pt idx="8">
                  <c:v>98.278639999999996</c:v>
                </c:pt>
                <c:pt idx="9">
                  <c:v>96.182479999999998</c:v>
                </c:pt>
                <c:pt idx="10">
                  <c:v>94.427319999999995</c:v>
                </c:pt>
                <c:pt idx="11">
                  <c:v>93.056340000000006</c:v>
                </c:pt>
                <c:pt idx="12">
                  <c:v>95.463859999999997</c:v>
                </c:pt>
                <c:pt idx="13">
                  <c:v>95.472999999999999</c:v>
                </c:pt>
                <c:pt idx="14">
                  <c:v>93.130560000000003</c:v>
                </c:pt>
                <c:pt idx="15">
                  <c:v>92.829859999999996</c:v>
                </c:pt>
                <c:pt idx="16">
                  <c:v>97.068659999999994</c:v>
                </c:pt>
              </c:numCache>
            </c:numRef>
          </c:val>
        </c:ser>
        <c:ser>
          <c:idx val="1"/>
          <c:order val="1"/>
          <c:tx>
            <c:strRef>
              <c:f>Sheet1!$C$1</c:f>
              <c:strCache>
                <c:ptCount val="1"/>
                <c:pt idx="0">
                  <c:v>128</c:v>
                </c:pt>
              </c:strCache>
            </c:strRef>
          </c:tx>
          <c:spPr>
            <a:solidFill>
              <a:schemeClr val="accent2"/>
            </a:solidFill>
            <a:ln/>
            <a:effectLst/>
            <a:sp3d/>
          </c:spPr>
          <c:cat>
            <c:numRef>
              <c:f>Sheet1!$A$2:$A$18</c:f>
              <c:numCache>
                <c:formatCode>General</c:formatCode>
                <c:ptCount val="17"/>
                <c:pt idx="0">
                  <c:v>32</c:v>
                </c:pt>
                <c:pt idx="1">
                  <c:v>36</c:v>
                </c:pt>
                <c:pt idx="2">
                  <c:v>40</c:v>
                </c:pt>
                <c:pt idx="3">
                  <c:v>44</c:v>
                </c:pt>
                <c:pt idx="4">
                  <c:v>48</c:v>
                </c:pt>
                <c:pt idx="5">
                  <c:v>52</c:v>
                </c:pt>
                <c:pt idx="6">
                  <c:v>56</c:v>
                </c:pt>
                <c:pt idx="7">
                  <c:v>60</c:v>
                </c:pt>
                <c:pt idx="8">
                  <c:v>64</c:v>
                </c:pt>
                <c:pt idx="9">
                  <c:v>68</c:v>
                </c:pt>
                <c:pt idx="10">
                  <c:v>72</c:v>
                </c:pt>
                <c:pt idx="11">
                  <c:v>76</c:v>
                </c:pt>
                <c:pt idx="12">
                  <c:v>80</c:v>
                </c:pt>
                <c:pt idx="13">
                  <c:v>84</c:v>
                </c:pt>
                <c:pt idx="14">
                  <c:v>88</c:v>
                </c:pt>
                <c:pt idx="15">
                  <c:v>92</c:v>
                </c:pt>
                <c:pt idx="16">
                  <c:v>96</c:v>
                </c:pt>
              </c:numCache>
            </c:numRef>
          </c:cat>
          <c:val>
            <c:numRef>
              <c:f>Sheet1!$C$2:$C$18</c:f>
              <c:numCache>
                <c:formatCode>General</c:formatCode>
                <c:ptCount val="17"/>
                <c:pt idx="0">
                  <c:v>106.1446</c:v>
                </c:pt>
                <c:pt idx="1">
                  <c:v>104.1322</c:v>
                </c:pt>
                <c:pt idx="2">
                  <c:v>99.709779999999995</c:v>
                </c:pt>
                <c:pt idx="3">
                  <c:v>93.980800000000002</c:v>
                </c:pt>
                <c:pt idx="4">
                  <c:v>100.64788</c:v>
                </c:pt>
                <c:pt idx="5">
                  <c:v>100.10578</c:v>
                </c:pt>
                <c:pt idx="6">
                  <c:v>95.630619999999993</c:v>
                </c:pt>
                <c:pt idx="7">
                  <c:v>91.285799999999995</c:v>
                </c:pt>
                <c:pt idx="8">
                  <c:v>98.680319999999995</c:v>
                </c:pt>
                <c:pt idx="9">
                  <c:v>96.603660000000005</c:v>
                </c:pt>
                <c:pt idx="10">
                  <c:v>96.273700000000005</c:v>
                </c:pt>
                <c:pt idx="11">
                  <c:v>93.099119999999999</c:v>
                </c:pt>
                <c:pt idx="12">
                  <c:v>96.409459999999996</c:v>
                </c:pt>
                <c:pt idx="13">
                  <c:v>95.034719999999993</c:v>
                </c:pt>
                <c:pt idx="14">
                  <c:v>93.937979999999996</c:v>
                </c:pt>
                <c:pt idx="15">
                  <c:v>92.503540000000001</c:v>
                </c:pt>
                <c:pt idx="16">
                  <c:v>96.086860000000001</c:v>
                </c:pt>
              </c:numCache>
            </c:numRef>
          </c:val>
        </c:ser>
        <c:ser>
          <c:idx val="2"/>
          <c:order val="2"/>
          <c:tx>
            <c:strRef>
              <c:f>Sheet1!$D$1</c:f>
              <c:strCache>
                <c:ptCount val="1"/>
                <c:pt idx="0">
                  <c:v>256</c:v>
                </c:pt>
              </c:strCache>
            </c:strRef>
          </c:tx>
          <c:spPr>
            <a:solidFill>
              <a:schemeClr val="accent3"/>
            </a:solidFill>
            <a:ln/>
            <a:effectLst/>
            <a:sp3d/>
          </c:spPr>
          <c:cat>
            <c:numRef>
              <c:f>Sheet1!$A$2:$A$18</c:f>
              <c:numCache>
                <c:formatCode>General</c:formatCode>
                <c:ptCount val="17"/>
                <c:pt idx="0">
                  <c:v>32</c:v>
                </c:pt>
                <c:pt idx="1">
                  <c:v>36</c:v>
                </c:pt>
                <c:pt idx="2">
                  <c:v>40</c:v>
                </c:pt>
                <c:pt idx="3">
                  <c:v>44</c:v>
                </c:pt>
                <c:pt idx="4">
                  <c:v>48</c:v>
                </c:pt>
                <c:pt idx="5">
                  <c:v>52</c:v>
                </c:pt>
                <c:pt idx="6">
                  <c:v>56</c:v>
                </c:pt>
                <c:pt idx="7">
                  <c:v>60</c:v>
                </c:pt>
                <c:pt idx="8">
                  <c:v>64</c:v>
                </c:pt>
                <c:pt idx="9">
                  <c:v>68</c:v>
                </c:pt>
                <c:pt idx="10">
                  <c:v>72</c:v>
                </c:pt>
                <c:pt idx="11">
                  <c:v>76</c:v>
                </c:pt>
                <c:pt idx="12">
                  <c:v>80</c:v>
                </c:pt>
                <c:pt idx="13">
                  <c:v>84</c:v>
                </c:pt>
                <c:pt idx="14">
                  <c:v>88</c:v>
                </c:pt>
                <c:pt idx="15">
                  <c:v>92</c:v>
                </c:pt>
                <c:pt idx="16">
                  <c:v>96</c:v>
                </c:pt>
              </c:numCache>
            </c:numRef>
          </c:cat>
          <c:val>
            <c:numRef>
              <c:f>Sheet1!$D$2:$D$18</c:f>
              <c:numCache>
                <c:formatCode>General</c:formatCode>
                <c:ptCount val="17"/>
                <c:pt idx="0">
                  <c:v>107.0742</c:v>
                </c:pt>
                <c:pt idx="1">
                  <c:v>103.3678</c:v>
                </c:pt>
                <c:pt idx="2">
                  <c:v>97.433499999999995</c:v>
                </c:pt>
                <c:pt idx="3">
                  <c:v>92.086219999999997</c:v>
                </c:pt>
                <c:pt idx="4">
                  <c:v>100.76812</c:v>
                </c:pt>
                <c:pt idx="5">
                  <c:v>99.281419999999997</c:v>
                </c:pt>
                <c:pt idx="6">
                  <c:v>95.99682</c:v>
                </c:pt>
                <c:pt idx="7">
                  <c:v>91.26146</c:v>
                </c:pt>
                <c:pt idx="8">
                  <c:v>98.810199999999995</c:v>
                </c:pt>
                <c:pt idx="9">
                  <c:v>94.947040000000001</c:v>
                </c:pt>
                <c:pt idx="10">
                  <c:v>94.994079999999997</c:v>
                </c:pt>
                <c:pt idx="11">
                  <c:v>89.909700000000001</c:v>
                </c:pt>
                <c:pt idx="12">
                  <c:v>97.162580000000005</c:v>
                </c:pt>
                <c:pt idx="13">
                  <c:v>96.441540000000003</c:v>
                </c:pt>
                <c:pt idx="14">
                  <c:v>94.051940000000002</c:v>
                </c:pt>
                <c:pt idx="15">
                  <c:v>93.059060000000002</c:v>
                </c:pt>
                <c:pt idx="16">
                  <c:v>97.079359999999994</c:v>
                </c:pt>
              </c:numCache>
            </c:numRef>
          </c:val>
        </c:ser>
        <c:ser>
          <c:idx val="3"/>
          <c:order val="3"/>
          <c:tx>
            <c:strRef>
              <c:f>Sheet1!$E$1</c:f>
              <c:strCache>
                <c:ptCount val="1"/>
                <c:pt idx="0">
                  <c:v>512</c:v>
                </c:pt>
              </c:strCache>
            </c:strRef>
          </c:tx>
          <c:spPr>
            <a:solidFill>
              <a:schemeClr val="accent4"/>
            </a:solidFill>
            <a:ln/>
            <a:effectLst/>
            <a:sp3d/>
          </c:spPr>
          <c:cat>
            <c:numRef>
              <c:f>Sheet1!$A$2:$A$18</c:f>
              <c:numCache>
                <c:formatCode>General</c:formatCode>
                <c:ptCount val="17"/>
                <c:pt idx="0">
                  <c:v>32</c:v>
                </c:pt>
                <c:pt idx="1">
                  <c:v>36</c:v>
                </c:pt>
                <c:pt idx="2">
                  <c:v>40</c:v>
                </c:pt>
                <c:pt idx="3">
                  <c:v>44</c:v>
                </c:pt>
                <c:pt idx="4">
                  <c:v>48</c:v>
                </c:pt>
                <c:pt idx="5">
                  <c:v>52</c:v>
                </c:pt>
                <c:pt idx="6">
                  <c:v>56</c:v>
                </c:pt>
                <c:pt idx="7">
                  <c:v>60</c:v>
                </c:pt>
                <c:pt idx="8">
                  <c:v>64</c:v>
                </c:pt>
                <c:pt idx="9">
                  <c:v>68</c:v>
                </c:pt>
                <c:pt idx="10">
                  <c:v>72</c:v>
                </c:pt>
                <c:pt idx="11">
                  <c:v>76</c:v>
                </c:pt>
                <c:pt idx="12">
                  <c:v>80</c:v>
                </c:pt>
                <c:pt idx="13">
                  <c:v>84</c:v>
                </c:pt>
                <c:pt idx="14">
                  <c:v>88</c:v>
                </c:pt>
                <c:pt idx="15">
                  <c:v>92</c:v>
                </c:pt>
                <c:pt idx="16">
                  <c:v>96</c:v>
                </c:pt>
              </c:numCache>
            </c:numRef>
          </c:cat>
          <c:val>
            <c:numRef>
              <c:f>Sheet1!$E$2:$E$18</c:f>
              <c:numCache>
                <c:formatCode>General</c:formatCode>
                <c:ptCount val="17"/>
                <c:pt idx="0">
                  <c:v>107.03959999999999</c:v>
                </c:pt>
                <c:pt idx="1">
                  <c:v>103.4988</c:v>
                </c:pt>
                <c:pt idx="2">
                  <c:v>97.892179999999996</c:v>
                </c:pt>
                <c:pt idx="3">
                  <c:v>93.029359999999997</c:v>
                </c:pt>
                <c:pt idx="4">
                  <c:v>100.81744</c:v>
                </c:pt>
                <c:pt idx="5">
                  <c:v>97.939260000000004</c:v>
                </c:pt>
                <c:pt idx="6">
                  <c:v>95.665059999999997</c:v>
                </c:pt>
                <c:pt idx="7">
                  <c:v>92.685119999999998</c:v>
                </c:pt>
                <c:pt idx="8">
                  <c:v>96.298140000000004</c:v>
                </c:pt>
                <c:pt idx="9">
                  <c:v>96.514259999999993</c:v>
                </c:pt>
                <c:pt idx="10">
                  <c:v>93.691019999999995</c:v>
                </c:pt>
                <c:pt idx="11">
                  <c:v>92.521019999999993</c:v>
                </c:pt>
                <c:pt idx="12">
                  <c:v>97.7042</c:v>
                </c:pt>
                <c:pt idx="13">
                  <c:v>94.797520000000006</c:v>
                </c:pt>
                <c:pt idx="14">
                  <c:v>95.172899999999998</c:v>
                </c:pt>
                <c:pt idx="15">
                  <c:v>93.156959999999998</c:v>
                </c:pt>
                <c:pt idx="16">
                  <c:v>96.528260000000003</c:v>
                </c:pt>
              </c:numCache>
            </c:numRef>
          </c:val>
        </c:ser>
        <c:ser>
          <c:idx val="4"/>
          <c:order val="4"/>
          <c:tx>
            <c:strRef>
              <c:f>Sheet1!$F$1</c:f>
              <c:strCache>
                <c:ptCount val="1"/>
                <c:pt idx="0">
                  <c:v>1024</c:v>
                </c:pt>
              </c:strCache>
            </c:strRef>
          </c:tx>
          <c:spPr>
            <a:solidFill>
              <a:schemeClr val="accent5"/>
            </a:solidFill>
            <a:ln/>
            <a:effectLst/>
            <a:sp3d/>
          </c:spPr>
          <c:cat>
            <c:numRef>
              <c:f>Sheet1!$A$2:$A$18</c:f>
              <c:numCache>
                <c:formatCode>General</c:formatCode>
                <c:ptCount val="17"/>
                <c:pt idx="0">
                  <c:v>32</c:v>
                </c:pt>
                <c:pt idx="1">
                  <c:v>36</c:v>
                </c:pt>
                <c:pt idx="2">
                  <c:v>40</c:v>
                </c:pt>
                <c:pt idx="3">
                  <c:v>44</c:v>
                </c:pt>
                <c:pt idx="4">
                  <c:v>48</c:v>
                </c:pt>
                <c:pt idx="5">
                  <c:v>52</c:v>
                </c:pt>
                <c:pt idx="6">
                  <c:v>56</c:v>
                </c:pt>
                <c:pt idx="7">
                  <c:v>60</c:v>
                </c:pt>
                <c:pt idx="8">
                  <c:v>64</c:v>
                </c:pt>
                <c:pt idx="9">
                  <c:v>68</c:v>
                </c:pt>
                <c:pt idx="10">
                  <c:v>72</c:v>
                </c:pt>
                <c:pt idx="11">
                  <c:v>76</c:v>
                </c:pt>
                <c:pt idx="12">
                  <c:v>80</c:v>
                </c:pt>
                <c:pt idx="13">
                  <c:v>84</c:v>
                </c:pt>
                <c:pt idx="14">
                  <c:v>88</c:v>
                </c:pt>
                <c:pt idx="15">
                  <c:v>92</c:v>
                </c:pt>
                <c:pt idx="16">
                  <c:v>96</c:v>
                </c:pt>
              </c:numCache>
            </c:numRef>
          </c:cat>
          <c:val>
            <c:numRef>
              <c:f>Sheet1!$F$2:$F$18</c:f>
              <c:numCache>
                <c:formatCode>General</c:formatCode>
                <c:ptCount val="17"/>
                <c:pt idx="0">
                  <c:v>106.61279999999999</c:v>
                </c:pt>
                <c:pt idx="1">
                  <c:v>103.77760000000001</c:v>
                </c:pt>
                <c:pt idx="2">
                  <c:v>98.009159999999994</c:v>
                </c:pt>
                <c:pt idx="3">
                  <c:v>92.227379999999997</c:v>
                </c:pt>
                <c:pt idx="4">
                  <c:v>103.9686</c:v>
                </c:pt>
                <c:pt idx="5">
                  <c:v>99.779520000000005</c:v>
                </c:pt>
                <c:pt idx="6">
                  <c:v>95.25206</c:v>
                </c:pt>
                <c:pt idx="7">
                  <c:v>91.152500000000003</c:v>
                </c:pt>
                <c:pt idx="8">
                  <c:v>99.234560000000002</c:v>
                </c:pt>
                <c:pt idx="9">
                  <c:v>96.934259999999995</c:v>
                </c:pt>
                <c:pt idx="10">
                  <c:v>94.643379999999993</c:v>
                </c:pt>
                <c:pt idx="11">
                  <c:v>92.327399999999997</c:v>
                </c:pt>
                <c:pt idx="12">
                  <c:v>96.797899999999998</c:v>
                </c:pt>
                <c:pt idx="13">
                  <c:v>92.999399999999994</c:v>
                </c:pt>
                <c:pt idx="14">
                  <c:v>92.59254</c:v>
                </c:pt>
                <c:pt idx="15">
                  <c:v>92.380759999999995</c:v>
                </c:pt>
                <c:pt idx="16">
                  <c:v>96.748220000000003</c:v>
                </c:pt>
              </c:numCache>
            </c:numRef>
          </c:val>
        </c:ser>
        <c:ser>
          <c:idx val="5"/>
          <c:order val="5"/>
          <c:tx>
            <c:strRef>
              <c:f>Sheet1!$G$1</c:f>
              <c:strCache>
                <c:ptCount val="1"/>
                <c:pt idx="0">
                  <c:v>1536</c:v>
                </c:pt>
              </c:strCache>
            </c:strRef>
          </c:tx>
          <c:spPr>
            <a:solidFill>
              <a:schemeClr val="accent6"/>
            </a:solidFill>
            <a:ln/>
            <a:effectLst/>
            <a:sp3d/>
          </c:spPr>
          <c:cat>
            <c:numRef>
              <c:f>Sheet1!$A$2:$A$18</c:f>
              <c:numCache>
                <c:formatCode>General</c:formatCode>
                <c:ptCount val="17"/>
                <c:pt idx="0">
                  <c:v>32</c:v>
                </c:pt>
                <c:pt idx="1">
                  <c:v>36</c:v>
                </c:pt>
                <c:pt idx="2">
                  <c:v>40</c:v>
                </c:pt>
                <c:pt idx="3">
                  <c:v>44</c:v>
                </c:pt>
                <c:pt idx="4">
                  <c:v>48</c:v>
                </c:pt>
                <c:pt idx="5">
                  <c:v>52</c:v>
                </c:pt>
                <c:pt idx="6">
                  <c:v>56</c:v>
                </c:pt>
                <c:pt idx="7">
                  <c:v>60</c:v>
                </c:pt>
                <c:pt idx="8">
                  <c:v>64</c:v>
                </c:pt>
                <c:pt idx="9">
                  <c:v>68</c:v>
                </c:pt>
                <c:pt idx="10">
                  <c:v>72</c:v>
                </c:pt>
                <c:pt idx="11">
                  <c:v>76</c:v>
                </c:pt>
                <c:pt idx="12">
                  <c:v>80</c:v>
                </c:pt>
                <c:pt idx="13">
                  <c:v>84</c:v>
                </c:pt>
                <c:pt idx="14">
                  <c:v>88</c:v>
                </c:pt>
                <c:pt idx="15">
                  <c:v>92</c:v>
                </c:pt>
                <c:pt idx="16">
                  <c:v>96</c:v>
                </c:pt>
              </c:numCache>
            </c:numRef>
          </c:cat>
          <c:val>
            <c:numRef>
              <c:f>Sheet1!$G$2:$G$18</c:f>
              <c:numCache>
                <c:formatCode>General</c:formatCode>
                <c:ptCount val="17"/>
                <c:pt idx="0">
                  <c:v>106.4982</c:v>
                </c:pt>
                <c:pt idx="1">
                  <c:v>102.93244</c:v>
                </c:pt>
                <c:pt idx="2">
                  <c:v>98.597759999999994</c:v>
                </c:pt>
                <c:pt idx="3">
                  <c:v>94.717920000000007</c:v>
                </c:pt>
                <c:pt idx="4">
                  <c:v>100.92564</c:v>
                </c:pt>
                <c:pt idx="5">
                  <c:v>99.519620000000003</c:v>
                </c:pt>
                <c:pt idx="6">
                  <c:v>96.7791</c:v>
                </c:pt>
                <c:pt idx="7">
                  <c:v>93.490979999999993</c:v>
                </c:pt>
                <c:pt idx="8">
                  <c:v>99.360100000000003</c:v>
                </c:pt>
                <c:pt idx="9">
                  <c:v>98.246219999999994</c:v>
                </c:pt>
                <c:pt idx="10">
                  <c:v>94.715599999999995</c:v>
                </c:pt>
                <c:pt idx="11">
                  <c:v>94.767060000000001</c:v>
                </c:pt>
                <c:pt idx="12">
                  <c:v>93.858639999999994</c:v>
                </c:pt>
                <c:pt idx="13">
                  <c:v>95.743279999999999</c:v>
                </c:pt>
                <c:pt idx="14">
                  <c:v>93.586280000000002</c:v>
                </c:pt>
                <c:pt idx="15">
                  <c:v>94.530919999999995</c:v>
                </c:pt>
                <c:pt idx="16">
                  <c:v>93.634020000000007</c:v>
                </c:pt>
              </c:numCache>
            </c:numRef>
          </c:val>
        </c:ser>
        <c:bandFmts>
          <c:bandFmt>
            <c:idx val="0"/>
            <c:spPr>
              <a:solidFill>
                <a:schemeClr val="accent1"/>
              </a:solidFill>
              <a:ln/>
              <a:effectLst/>
              <a:sp3d/>
            </c:spPr>
          </c:bandFmt>
          <c:bandFmt>
            <c:idx val="1"/>
            <c:spPr>
              <a:solidFill>
                <a:schemeClr val="accent2"/>
              </a:solidFill>
              <a:ln/>
              <a:effectLst/>
              <a:sp3d/>
            </c:spPr>
          </c:bandFmt>
          <c:bandFmt>
            <c:idx val="2"/>
            <c:spPr>
              <a:solidFill>
                <a:schemeClr val="accent3"/>
              </a:solidFill>
              <a:ln/>
              <a:effectLst/>
              <a:sp3d/>
            </c:spPr>
          </c:bandFmt>
          <c:bandFmt>
            <c:idx val="3"/>
            <c:spPr>
              <a:solidFill>
                <a:schemeClr val="accent4"/>
              </a:solidFill>
              <a:ln/>
              <a:effectLst/>
              <a:sp3d/>
            </c:spPr>
          </c:bandFmt>
          <c:bandFmt>
            <c:idx val="4"/>
            <c:spPr>
              <a:solidFill>
                <a:schemeClr val="accent5"/>
              </a:solidFill>
              <a:ln/>
              <a:effectLst/>
              <a:sp3d/>
            </c:spPr>
          </c:bandFmt>
          <c:bandFmt>
            <c:idx val="5"/>
            <c:spPr>
              <a:solidFill>
                <a:schemeClr val="accent6"/>
              </a:solidFill>
              <a:ln/>
              <a:effectLst/>
              <a:sp3d/>
            </c:spPr>
          </c:bandFmt>
          <c:bandFmt>
            <c:idx val="6"/>
            <c:spPr>
              <a:solidFill>
                <a:schemeClr val="accent1">
                  <a:lumMod val="60000"/>
                </a:schemeClr>
              </a:solidFill>
              <a:ln/>
              <a:effectLst/>
              <a:sp3d/>
            </c:spPr>
          </c:bandFmt>
          <c:bandFmt>
            <c:idx val="7"/>
            <c:spPr>
              <a:solidFill>
                <a:schemeClr val="accent2">
                  <a:lumMod val="60000"/>
                </a:schemeClr>
              </a:solidFill>
              <a:ln/>
              <a:effectLst/>
              <a:sp3d/>
            </c:spPr>
          </c:bandFmt>
          <c:bandFmt>
            <c:idx val="8"/>
            <c:spPr>
              <a:solidFill>
                <a:schemeClr val="accent3">
                  <a:lumMod val="60000"/>
                </a:schemeClr>
              </a:solidFill>
              <a:ln/>
              <a:effectLst/>
              <a:sp3d/>
            </c:spPr>
          </c:bandFmt>
          <c:bandFmt>
            <c:idx val="9"/>
            <c:spPr>
              <a:solidFill>
                <a:schemeClr val="accent4">
                  <a:lumMod val="60000"/>
                </a:schemeClr>
              </a:solidFill>
              <a:ln/>
              <a:effectLst/>
              <a:sp3d/>
            </c:spPr>
          </c:bandFmt>
          <c:bandFmt>
            <c:idx val="10"/>
            <c:spPr>
              <a:solidFill>
                <a:schemeClr val="accent5">
                  <a:lumMod val="60000"/>
                </a:schemeClr>
              </a:solidFill>
              <a:ln/>
              <a:effectLst/>
              <a:sp3d/>
            </c:spPr>
          </c:bandFmt>
          <c:bandFmt>
            <c:idx val="11"/>
            <c:spPr>
              <a:solidFill>
                <a:schemeClr val="accent6">
                  <a:lumMod val="60000"/>
                </a:schemeClr>
              </a:solidFill>
              <a:ln/>
              <a:effectLst/>
              <a:sp3d/>
            </c:spPr>
          </c:bandFmt>
          <c:bandFmt>
            <c:idx val="12"/>
            <c:spPr>
              <a:solidFill>
                <a:schemeClr val="accent1">
                  <a:lumMod val="80000"/>
                  <a:lumOff val="20000"/>
                </a:schemeClr>
              </a:solidFill>
              <a:ln/>
              <a:effectLst/>
              <a:sp3d/>
            </c:spPr>
          </c:bandFmt>
          <c:bandFmt>
            <c:idx val="13"/>
            <c:spPr>
              <a:solidFill>
                <a:schemeClr val="accent2">
                  <a:lumMod val="80000"/>
                  <a:lumOff val="20000"/>
                </a:schemeClr>
              </a:solidFill>
              <a:ln/>
              <a:effectLst/>
              <a:sp3d/>
            </c:spPr>
          </c:bandFmt>
          <c:bandFmt>
            <c:idx val="14"/>
            <c:spPr>
              <a:solidFill>
                <a:schemeClr val="accent3">
                  <a:lumMod val="80000"/>
                  <a:lumOff val="20000"/>
                </a:schemeClr>
              </a:solidFill>
              <a:ln/>
              <a:effectLst/>
              <a:sp3d/>
            </c:spPr>
          </c:bandFmt>
        </c:bandFmts>
        <c:axId val="33043200"/>
        <c:axId val="33045120"/>
        <c:axId val="33324096"/>
      </c:surface3DChart>
      <c:catAx>
        <c:axId val="3304320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Task Count</a:t>
                </a:r>
              </a:p>
            </c:rich>
          </c:tx>
          <c:layout>
            <c:manualLayout>
              <c:xMode val="edge"/>
              <c:yMode val="edge"/>
              <c:x val="0.3076565517416236"/>
              <c:y val="0.77883279678955719"/>
            </c:manualLayout>
          </c:layout>
          <c:overlay val="0"/>
          <c:spPr>
            <a:noFill/>
            <a:ln>
              <a:noFill/>
            </a:ln>
            <a:effectLst/>
          </c:spPr>
        </c:title>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045120"/>
        <c:crosses val="autoZero"/>
        <c:auto val="1"/>
        <c:lblAlgn val="ctr"/>
        <c:lblOffset val="100"/>
        <c:noMultiLvlLbl val="0"/>
      </c:catAx>
      <c:valAx>
        <c:axId val="33045120"/>
        <c:scaling>
          <c:orientation val="minMax"/>
          <c:min val="89"/>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Runtime (s)</a:t>
                </a:r>
              </a:p>
            </c:rich>
          </c:tx>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043200"/>
        <c:crosses val="autoZero"/>
        <c:crossBetween val="midCat"/>
      </c:valAx>
      <c:serAx>
        <c:axId val="33324096"/>
        <c:scaling>
          <c:orientation val="minMax"/>
        </c:scaling>
        <c:delete val="0"/>
        <c:axPos val="b"/>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Task Granularity</a:t>
                </a:r>
              </a:p>
            </c:rich>
          </c:tx>
          <c:layout>
            <c:manualLayout>
              <c:xMode val="edge"/>
              <c:yMode val="edge"/>
              <c:x val="0.92181813592083972"/>
              <c:y val="0.69577818637266309"/>
            </c:manualLayout>
          </c:layout>
          <c:overlay val="0"/>
          <c:spPr>
            <a:noFill/>
            <a:ln>
              <a:noFill/>
            </a:ln>
            <a:effectLst/>
          </c:spPr>
        </c:title>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045120"/>
        <c:crosses val="autoZero"/>
      </c:serAx>
    </c:plotArea>
    <c:legend>
      <c:legendPos val="b"/>
      <c:legendEntry>
        <c:idx val="0"/>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Entry>
      <c:legendEntry>
        <c:idx val="2"/>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Entry>
      <c:legendEntry>
        <c:idx val="3"/>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Entry>
      <c:legendEntry>
        <c:idx val="4"/>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Entry>
      <c:legendEntry>
        <c:idx val="5"/>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Entry>
      <c:legendEntry>
        <c:idx val="6"/>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Entry>
      <c:legendEntry>
        <c:idx val="7"/>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Entry>
      <c:legendEntry>
        <c:idx val="8"/>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Entry>
      <c:legendEntry>
        <c:idx val="9"/>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Entry>
      <c:layout/>
      <c:overlay val="0"/>
      <c:spPr>
        <a:noFill/>
        <a:ln>
          <a:noFill/>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Sheet1!$B$1</c:f>
              <c:strCache>
                <c:ptCount val="1"/>
                <c:pt idx="0">
                  <c:v>Column2</c:v>
                </c:pt>
              </c:strCache>
            </c:strRef>
          </c:tx>
          <c:spPr>
            <a:ln w="28575">
              <a:solidFill>
                <a:srgbClr val="FF0000"/>
              </a:solidFill>
            </a:ln>
          </c:spPr>
          <c:marker>
            <c:symbol val="circle"/>
            <c:size val="15"/>
            <c:spPr>
              <a:solidFill>
                <a:schemeClr val="accent6"/>
              </a:solidFill>
            </c:spPr>
          </c:marker>
          <c:xVal>
            <c:numRef>
              <c:f>Sheet1!$A$2:$A$5</c:f>
              <c:numCache>
                <c:formatCode>General</c:formatCode>
                <c:ptCount val="4"/>
              </c:numCache>
            </c:numRef>
          </c:xVal>
          <c:yVal>
            <c:numRef>
              <c:f>Sheet1!$B$2:$B$5</c:f>
              <c:numCache>
                <c:formatCode>General</c:formatCode>
                <c:ptCount val="4"/>
              </c:numCache>
            </c:numRef>
          </c:yVal>
          <c:smooth val="0"/>
        </c:ser>
        <c:dLbls>
          <c:showLegendKey val="0"/>
          <c:showVal val="0"/>
          <c:showCatName val="0"/>
          <c:showSerName val="0"/>
          <c:showPercent val="0"/>
          <c:showBubbleSize val="0"/>
        </c:dLbls>
        <c:axId val="33897088"/>
        <c:axId val="33945088"/>
      </c:scatterChart>
      <c:valAx>
        <c:axId val="33897088"/>
        <c:scaling>
          <c:orientation val="minMax"/>
          <c:max val="12"/>
          <c:min val="1"/>
        </c:scaling>
        <c:delete val="1"/>
        <c:axPos val="b"/>
        <c:majorGridlines/>
        <c:numFmt formatCode="General" sourceLinked="1"/>
        <c:majorTickMark val="out"/>
        <c:minorTickMark val="none"/>
        <c:tickLblPos val="nextTo"/>
        <c:crossAx val="33945088"/>
        <c:crosses val="autoZero"/>
        <c:crossBetween val="midCat"/>
        <c:majorUnit val="1"/>
      </c:valAx>
      <c:valAx>
        <c:axId val="33945088"/>
        <c:scaling>
          <c:orientation val="minMax"/>
          <c:max val="12"/>
          <c:min val="1"/>
        </c:scaling>
        <c:delete val="1"/>
        <c:axPos val="l"/>
        <c:majorGridlines/>
        <c:numFmt formatCode="General" sourceLinked="1"/>
        <c:majorTickMark val="out"/>
        <c:minorTickMark val="none"/>
        <c:tickLblPos val="nextTo"/>
        <c:crossAx val="33897088"/>
        <c:crosses val="autoZero"/>
        <c:crossBetween val="midCat"/>
        <c:majorUnit val="1"/>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Sheet1!$B$1</c:f>
              <c:strCache>
                <c:ptCount val="1"/>
                <c:pt idx="0">
                  <c:v>Column2</c:v>
                </c:pt>
              </c:strCache>
            </c:strRef>
          </c:tx>
          <c:spPr>
            <a:ln w="28575">
              <a:solidFill>
                <a:srgbClr val="FF0000"/>
              </a:solidFill>
            </a:ln>
          </c:spPr>
          <c:marker>
            <c:symbol val="circle"/>
            <c:size val="15"/>
            <c:spPr>
              <a:solidFill>
                <a:schemeClr val="accent6"/>
              </a:solidFill>
            </c:spPr>
          </c:marker>
          <c:xVal>
            <c:numRef>
              <c:f>Sheet1!$A$2:$A$5</c:f>
              <c:numCache>
                <c:formatCode>General</c:formatCode>
                <c:ptCount val="4"/>
                <c:pt idx="0">
                  <c:v>6</c:v>
                </c:pt>
                <c:pt idx="1">
                  <c:v>12</c:v>
                </c:pt>
                <c:pt idx="2">
                  <c:v>9</c:v>
                </c:pt>
                <c:pt idx="3">
                  <c:v>6</c:v>
                </c:pt>
              </c:numCache>
            </c:numRef>
          </c:xVal>
          <c:yVal>
            <c:numRef>
              <c:f>Sheet1!$B$2:$B$5</c:f>
              <c:numCache>
                <c:formatCode>General</c:formatCode>
                <c:ptCount val="4"/>
                <c:pt idx="0">
                  <c:v>2</c:v>
                </c:pt>
                <c:pt idx="1">
                  <c:v>6</c:v>
                </c:pt>
                <c:pt idx="2">
                  <c:v>9</c:v>
                </c:pt>
                <c:pt idx="3">
                  <c:v>2</c:v>
                </c:pt>
              </c:numCache>
            </c:numRef>
          </c:yVal>
          <c:smooth val="0"/>
        </c:ser>
        <c:dLbls>
          <c:showLegendKey val="0"/>
          <c:showVal val="0"/>
          <c:showCatName val="0"/>
          <c:showSerName val="0"/>
          <c:showPercent val="0"/>
          <c:showBubbleSize val="0"/>
        </c:dLbls>
        <c:axId val="33519872"/>
        <c:axId val="34546048"/>
      </c:scatterChart>
      <c:valAx>
        <c:axId val="33519872"/>
        <c:scaling>
          <c:orientation val="minMax"/>
          <c:max val="12"/>
          <c:min val="1"/>
        </c:scaling>
        <c:delete val="1"/>
        <c:axPos val="b"/>
        <c:majorGridlines/>
        <c:numFmt formatCode="General" sourceLinked="1"/>
        <c:majorTickMark val="out"/>
        <c:minorTickMark val="none"/>
        <c:tickLblPos val="nextTo"/>
        <c:crossAx val="34546048"/>
        <c:crosses val="autoZero"/>
        <c:crossBetween val="midCat"/>
        <c:majorUnit val="1"/>
      </c:valAx>
      <c:valAx>
        <c:axId val="34546048"/>
        <c:scaling>
          <c:orientation val="minMax"/>
          <c:max val="12"/>
          <c:min val="1"/>
        </c:scaling>
        <c:delete val="1"/>
        <c:axPos val="l"/>
        <c:majorGridlines/>
        <c:numFmt formatCode="General" sourceLinked="1"/>
        <c:majorTickMark val="out"/>
        <c:minorTickMark val="none"/>
        <c:tickLblPos val="nextTo"/>
        <c:crossAx val="33519872"/>
        <c:crosses val="autoZero"/>
        <c:crossBetween val="midCat"/>
        <c:majorUnit val="1"/>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Sheet1!$B$1</c:f>
              <c:strCache>
                <c:ptCount val="1"/>
                <c:pt idx="0">
                  <c:v>Column2</c:v>
                </c:pt>
              </c:strCache>
            </c:strRef>
          </c:tx>
          <c:spPr>
            <a:ln w="28575">
              <a:solidFill>
                <a:srgbClr val="FF0000"/>
              </a:solidFill>
            </a:ln>
          </c:spPr>
          <c:marker>
            <c:symbol val="circle"/>
            <c:size val="15"/>
            <c:spPr>
              <a:solidFill>
                <a:schemeClr val="accent6"/>
              </a:solidFill>
            </c:spPr>
          </c:marker>
          <c:xVal>
            <c:numRef>
              <c:f>Sheet1!$A$2:$A$5</c:f>
              <c:numCache>
                <c:formatCode>General</c:formatCode>
                <c:ptCount val="4"/>
                <c:pt idx="0">
                  <c:v>6</c:v>
                </c:pt>
                <c:pt idx="1">
                  <c:v>3</c:v>
                </c:pt>
                <c:pt idx="2">
                  <c:v>9</c:v>
                </c:pt>
                <c:pt idx="3">
                  <c:v>6</c:v>
                </c:pt>
              </c:numCache>
            </c:numRef>
          </c:xVal>
          <c:yVal>
            <c:numRef>
              <c:f>Sheet1!$B$2:$B$5</c:f>
              <c:numCache>
                <c:formatCode>General</c:formatCode>
                <c:ptCount val="4"/>
                <c:pt idx="0">
                  <c:v>2</c:v>
                </c:pt>
                <c:pt idx="1">
                  <c:v>5</c:v>
                </c:pt>
                <c:pt idx="2">
                  <c:v>9</c:v>
                </c:pt>
                <c:pt idx="3">
                  <c:v>2</c:v>
                </c:pt>
              </c:numCache>
            </c:numRef>
          </c:yVal>
          <c:smooth val="0"/>
        </c:ser>
        <c:dLbls>
          <c:showLegendKey val="0"/>
          <c:showVal val="0"/>
          <c:showCatName val="0"/>
          <c:showSerName val="0"/>
          <c:showPercent val="0"/>
          <c:showBubbleSize val="0"/>
        </c:dLbls>
        <c:axId val="34561024"/>
        <c:axId val="34587776"/>
      </c:scatterChart>
      <c:valAx>
        <c:axId val="34561024"/>
        <c:scaling>
          <c:orientation val="minMax"/>
          <c:max val="12"/>
          <c:min val="1"/>
        </c:scaling>
        <c:delete val="1"/>
        <c:axPos val="b"/>
        <c:majorGridlines/>
        <c:numFmt formatCode="General" sourceLinked="1"/>
        <c:majorTickMark val="out"/>
        <c:minorTickMark val="none"/>
        <c:tickLblPos val="nextTo"/>
        <c:crossAx val="34587776"/>
        <c:crosses val="autoZero"/>
        <c:crossBetween val="midCat"/>
        <c:majorUnit val="1"/>
      </c:valAx>
      <c:valAx>
        <c:axId val="34587776"/>
        <c:scaling>
          <c:orientation val="minMax"/>
          <c:max val="12"/>
          <c:min val="1"/>
        </c:scaling>
        <c:delete val="1"/>
        <c:axPos val="l"/>
        <c:majorGridlines/>
        <c:numFmt formatCode="General" sourceLinked="1"/>
        <c:majorTickMark val="out"/>
        <c:minorTickMark val="none"/>
        <c:tickLblPos val="nextTo"/>
        <c:crossAx val="34561024"/>
        <c:crosses val="autoZero"/>
        <c:crossBetween val="midCat"/>
        <c:majorUnit val="1"/>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Sheet1!$B$1</c:f>
              <c:strCache>
                <c:ptCount val="1"/>
                <c:pt idx="0">
                  <c:v>Column2</c:v>
                </c:pt>
              </c:strCache>
            </c:strRef>
          </c:tx>
          <c:spPr>
            <a:ln w="28575">
              <a:solidFill>
                <a:srgbClr val="FF0000"/>
              </a:solidFill>
            </a:ln>
          </c:spPr>
          <c:marker>
            <c:symbol val="circle"/>
            <c:size val="15"/>
            <c:spPr>
              <a:solidFill>
                <a:schemeClr val="accent6"/>
              </a:solidFill>
            </c:spPr>
          </c:marker>
          <c:xVal>
            <c:numRef>
              <c:f>Sheet1!$A$2:$A$5</c:f>
              <c:numCache>
                <c:formatCode>General</c:formatCode>
                <c:ptCount val="4"/>
                <c:pt idx="0">
                  <c:v>6</c:v>
                </c:pt>
                <c:pt idx="1">
                  <c:v>4</c:v>
                </c:pt>
                <c:pt idx="2">
                  <c:v>9</c:v>
                </c:pt>
                <c:pt idx="3">
                  <c:v>6</c:v>
                </c:pt>
              </c:numCache>
            </c:numRef>
          </c:xVal>
          <c:yVal>
            <c:numRef>
              <c:f>Sheet1!$B$2:$B$5</c:f>
              <c:numCache>
                <c:formatCode>General</c:formatCode>
                <c:ptCount val="4"/>
                <c:pt idx="0">
                  <c:v>2</c:v>
                </c:pt>
                <c:pt idx="1">
                  <c:v>4</c:v>
                </c:pt>
                <c:pt idx="2">
                  <c:v>9</c:v>
                </c:pt>
                <c:pt idx="3">
                  <c:v>2</c:v>
                </c:pt>
              </c:numCache>
            </c:numRef>
          </c:yVal>
          <c:smooth val="0"/>
        </c:ser>
        <c:dLbls>
          <c:showLegendKey val="0"/>
          <c:showVal val="0"/>
          <c:showCatName val="0"/>
          <c:showSerName val="0"/>
          <c:showPercent val="0"/>
          <c:showBubbleSize val="0"/>
        </c:dLbls>
        <c:axId val="33448704"/>
        <c:axId val="33450624"/>
      </c:scatterChart>
      <c:valAx>
        <c:axId val="33448704"/>
        <c:scaling>
          <c:orientation val="minMax"/>
          <c:max val="12"/>
          <c:min val="1"/>
        </c:scaling>
        <c:delete val="1"/>
        <c:axPos val="b"/>
        <c:majorGridlines/>
        <c:numFmt formatCode="General" sourceLinked="1"/>
        <c:majorTickMark val="out"/>
        <c:minorTickMark val="none"/>
        <c:tickLblPos val="nextTo"/>
        <c:crossAx val="33450624"/>
        <c:crosses val="autoZero"/>
        <c:crossBetween val="midCat"/>
        <c:majorUnit val="1"/>
      </c:valAx>
      <c:valAx>
        <c:axId val="33450624"/>
        <c:scaling>
          <c:orientation val="minMax"/>
          <c:max val="12"/>
          <c:min val="1"/>
        </c:scaling>
        <c:delete val="1"/>
        <c:axPos val="l"/>
        <c:majorGridlines/>
        <c:numFmt formatCode="General" sourceLinked="1"/>
        <c:majorTickMark val="out"/>
        <c:minorTickMark val="none"/>
        <c:tickLblPos val="nextTo"/>
        <c:crossAx val="33448704"/>
        <c:crosses val="autoZero"/>
        <c:crossBetween val="midCat"/>
        <c:majorUnit val="1"/>
      </c:valAx>
    </c:plotArea>
    <c:plotVisOnly val="1"/>
    <c:dispBlanksAs val="gap"/>
    <c:showDLblsOverMax val="0"/>
  </c:chart>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6416675" y="8745538"/>
            <a:ext cx="371475"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nchor="ctr">
            <a:spAutoFit/>
          </a:bodyPr>
          <a:lstStyle/>
          <a:p>
            <a:pPr algn="r" eaLnBrk="0" hangingPunct="0"/>
            <a:fld id="{881D6B53-B4C7-47F8-87AA-D629A8F0E420}" type="slidenum">
              <a:rPr lang="en-US" sz="1400">
                <a:solidFill>
                  <a:schemeClr val="tx1"/>
                </a:solidFill>
                <a:latin typeface="Helvetica" pitchFamily="-106" charset="0"/>
              </a:rPr>
              <a:pPr algn="r" eaLnBrk="0" hangingPunct="0"/>
              <a:t>‹#›</a:t>
            </a:fld>
            <a:endParaRPr lang="en-US" sz="1400">
              <a:solidFill>
                <a:schemeClr val="tx1"/>
              </a:solidFill>
              <a:latin typeface="Helvetica" pitchFamily="-106" charset="0"/>
            </a:endParaRPr>
          </a:p>
        </p:txBody>
      </p:sp>
    </p:spTree>
    <p:extLst>
      <p:ext uri="{BB962C8B-B14F-4D97-AF65-F5344CB8AC3E}">
        <p14:creationId xmlns:p14="http://schemas.microsoft.com/office/powerpoint/2010/main" val="12829132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notes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699"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9700" name="Rectangle 4"/>
          <p:cNvSpPr>
            <a:spLocks noChangeArrowheads="1"/>
          </p:cNvSpPr>
          <p:nvPr/>
        </p:nvSpPr>
        <p:spPr bwMode="auto">
          <a:xfrm>
            <a:off x="6416675" y="8745538"/>
            <a:ext cx="371475"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nchor="ctr">
            <a:spAutoFit/>
          </a:bodyPr>
          <a:lstStyle/>
          <a:p>
            <a:pPr algn="r" eaLnBrk="0" hangingPunct="0"/>
            <a:fld id="{588DC6C8-153C-48EB-A985-C2F5D90F8368}" type="slidenum">
              <a:rPr lang="en-US" sz="1400">
                <a:solidFill>
                  <a:schemeClr val="tx1"/>
                </a:solidFill>
                <a:latin typeface="Helvetica" pitchFamily="-106" charset="0"/>
              </a:rPr>
              <a:pPr algn="r" eaLnBrk="0" hangingPunct="0"/>
              <a:t>‹#›</a:t>
            </a:fld>
            <a:endParaRPr lang="en-US" sz="1400">
              <a:solidFill>
                <a:schemeClr val="tx1"/>
              </a:solidFill>
              <a:latin typeface="Helvetica" pitchFamily="-106" charset="0"/>
            </a:endParaRPr>
          </a:p>
        </p:txBody>
      </p:sp>
    </p:spTree>
    <p:extLst>
      <p:ext uri="{BB962C8B-B14F-4D97-AF65-F5344CB8AC3E}">
        <p14:creationId xmlns:p14="http://schemas.microsoft.com/office/powerpoint/2010/main" val="342354195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Helvetica" pitchFamily="-80" charset="0"/>
        <a:ea typeface="ＭＳ Ｐゴシック" pitchFamily="48" charset="-128"/>
        <a:cs typeface="ＭＳ Ｐゴシック" pitchFamily="-106" charset="-128"/>
      </a:defRPr>
    </a:lvl1pPr>
    <a:lvl2pPr marL="457200" algn="l" rtl="0" eaLnBrk="0" fontAlgn="base" hangingPunct="0">
      <a:spcBef>
        <a:spcPct val="30000"/>
      </a:spcBef>
      <a:spcAft>
        <a:spcPct val="0"/>
      </a:spcAft>
      <a:defRPr sz="1200" kern="1200">
        <a:solidFill>
          <a:schemeClr val="tx1"/>
        </a:solidFill>
        <a:latin typeface="Helvetica" pitchFamily="-80"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Helvetica" pitchFamily="-80"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Helvetica" pitchFamily="-80"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Helvetica" pitchFamily="-80"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76405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43000" y="685800"/>
            <a:ext cx="4572000" cy="3429000"/>
          </a:xfrm>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lang="en-US" altLang="zh-TW" smtClean="0">
                <a:latin typeface="Helvetica" pitchFamily="-106" charset="0"/>
                <a:ea typeface="ＭＳ Ｐゴシック" pitchFamily="-110" charset="-128"/>
              </a:rPr>
              <a:t>To solve those problems, we developed the Active Harmony system. The Harmony is a real time performance optimization system. It helps the application to selection the appropriate underlying programming library. That is, it select the “right code” to use. In order to do so, it monitors the performance for all underlying programming libraries. Then during execution, it will switch among those programming libraries if necessary.</a:t>
            </a:r>
          </a:p>
          <a:p>
            <a:pPr algn="just"/>
            <a:endParaRPr lang="en-US" altLang="zh-TW" smtClean="0">
              <a:latin typeface="Helvetica" pitchFamily="-106" charset="0"/>
              <a:ea typeface="ＭＳ Ｐゴシック" pitchFamily="-110" charset="-128"/>
            </a:endParaRPr>
          </a:p>
          <a:p>
            <a:pPr algn="just"/>
            <a:r>
              <a:rPr lang="en-US" altLang="zh-TW" smtClean="0">
                <a:latin typeface="Helvetica" pitchFamily="-106" charset="0"/>
                <a:ea typeface="ＭＳ Ｐゴシック" pitchFamily="-110" charset="-128"/>
              </a:rPr>
              <a:t>After selecting the appropriate underlying programming library, it will also tune the library together with all other parameters. The system monitors the whole system performance and adjust the tunable parameters during runtime.</a:t>
            </a:r>
          </a:p>
          <a:p>
            <a:pPr algn="just"/>
            <a:r>
              <a:rPr lang="en-US" altLang="zh-TW" smtClean="0">
                <a:latin typeface="Helvetica" pitchFamily="-106" charset="0"/>
                <a:ea typeface="ＭＳ Ｐゴシック" pitchFamily="-110" charset="-128"/>
              </a:rPr>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93738"/>
            <a:ext cx="4567237" cy="3427412"/>
          </a:xfrm>
        </p:spPr>
      </p:sp>
      <p:sp>
        <p:nvSpPr>
          <p:cNvPr id="3" name="Notes Placeholder 2"/>
          <p:cNvSpPr>
            <a:spLocks noGrp="1"/>
          </p:cNvSpPr>
          <p:nvPr>
            <p:ph type="body" idx="1"/>
          </p:nvPr>
        </p:nvSpPr>
        <p:spPr/>
        <p:txBody>
          <a:bodyPr/>
          <a:lstStyle/>
          <a:p>
            <a:r>
              <a:rPr lang="en-US" dirty="0" smtClean="0"/>
              <a:t>The remaining</a:t>
            </a:r>
            <a:r>
              <a:rPr lang="en-US" baseline="0" dirty="0" smtClean="0"/>
              <a:t> piece that completes our vision for a generalized auto-tuning framework is the ability to trigger functionality as configurations leave and enter the auto-tuner.  We implement this via plug-in’s that are stackable.</a:t>
            </a:r>
          </a:p>
          <a:p>
            <a:endParaRPr lang="en-US" baseline="0" dirty="0" smtClean="0"/>
          </a:p>
          <a:p>
            <a:endParaRPr lang="en-US" dirty="0"/>
          </a:p>
        </p:txBody>
      </p:sp>
      <p:sp>
        <p:nvSpPr>
          <p:cNvPr id="4" name="Slide Number Placeholder 3"/>
          <p:cNvSpPr>
            <a:spLocks noGrp="1"/>
          </p:cNvSpPr>
          <p:nvPr>
            <p:ph type="sldNum" idx="10"/>
          </p:nvPr>
        </p:nvSpPr>
        <p:spPr>
          <a:xfrm>
            <a:off x="3884240" y="8685068"/>
            <a:ext cx="2972360" cy="457489"/>
          </a:xfrm>
          <a:prstGeom prst="rect">
            <a:avLst/>
          </a:prstGeom>
        </p:spPr>
        <p:txBody>
          <a:bodyPr lIns="82058" tIns="41029" rIns="82058" bIns="41029"/>
          <a:lstStyle/>
          <a:p>
            <a:fld id="{286AB988-6535-43E6-B91D-475EA71ABE09}" type="slidenum">
              <a:rPr lang="en-US" smtClean="0"/>
              <a:pPr/>
              <a:t>11</a:t>
            </a:fld>
            <a:endParaRPr lang="en-US"/>
          </a:p>
        </p:txBody>
      </p:sp>
    </p:spTree>
    <p:extLst>
      <p:ext uri="{BB962C8B-B14F-4D97-AF65-F5344CB8AC3E}">
        <p14:creationId xmlns:p14="http://schemas.microsoft.com/office/powerpoint/2010/main" val="407025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Slide Number Placeholder 6"/>
          <p:cNvSpPr>
            <a:spLocks noGrp="1" noChangeArrowheads="1"/>
          </p:cNvSpPr>
          <p:nvPr>
            <p:ph type="sldNum"/>
          </p:nvPr>
        </p:nvSpPr>
        <p:spPr>
          <a:xfrm>
            <a:off x="3884240" y="8685068"/>
            <a:ext cx="2972360" cy="457489"/>
          </a:xfrm>
          <a:prstGeom prst="rect">
            <a:avLst/>
          </a:prstGeom>
          <a:ln/>
        </p:spPr>
        <p:txBody>
          <a:bodyPr lIns="82058" tIns="41029" rIns="82058" bIns="41029"/>
          <a:lstStyle/>
          <a:p>
            <a:fld id="{CAB9AFFF-7C8F-45FC-925A-0992201FA6D6}" type="slidenum">
              <a:rPr lang="en-US"/>
              <a:pPr/>
              <a:t>12</a:t>
            </a:fld>
            <a:endParaRPr lang="en-US"/>
          </a:p>
        </p:txBody>
      </p:sp>
      <p:sp>
        <p:nvSpPr>
          <p:cNvPr id="25601"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Text Box 2"/>
          <p:cNvSpPr txBox="1">
            <a:spLocks noGrp="1" noChangeArrowheads="1"/>
          </p:cNvSpPr>
          <p:nvPr>
            <p:ph type="body" idx="1"/>
          </p:nvPr>
        </p:nvSpPr>
        <p:spPr bwMode="auto">
          <a:xfrm>
            <a:off x="686360" y="4342535"/>
            <a:ext cx="5486681" cy="411451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0579" rIns="0" bIns="0"/>
          <a:lstStyle>
            <a:lvl1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9pPr>
          </a:lstStyle>
          <a:p>
            <a:pPr eaLnBrk="1">
              <a:lnSpc>
                <a:spcPct val="93000"/>
              </a:lnSpc>
              <a:spcBef>
                <a:spcPct val="0"/>
              </a:spcBef>
            </a:pPr>
            <a:r>
              <a:rPr lang="en-US" sz="2300" dirty="0">
                <a:latin typeface="Arial" charset="0"/>
                <a:cs typeface="Arial Unicode MS" charset="0"/>
              </a:rPr>
              <a:t>Any number of plug-ins can loaded into a tuning session.  There are three plug-ins illustrated here, organized as layers of an onion.  Like search strategies, plug-in’s have two major interfaces.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Slide Number Placeholder 6"/>
          <p:cNvSpPr>
            <a:spLocks noGrp="1" noChangeArrowheads="1"/>
          </p:cNvSpPr>
          <p:nvPr>
            <p:ph type="sldNum"/>
          </p:nvPr>
        </p:nvSpPr>
        <p:spPr>
          <a:xfrm>
            <a:off x="3884240" y="8685068"/>
            <a:ext cx="2972360" cy="457489"/>
          </a:xfrm>
          <a:prstGeom prst="rect">
            <a:avLst/>
          </a:prstGeom>
          <a:ln/>
        </p:spPr>
        <p:txBody>
          <a:bodyPr lIns="82058" tIns="41029" rIns="82058" bIns="41029"/>
          <a:lstStyle/>
          <a:p>
            <a:fld id="{601CF557-989B-44C0-8138-5037EE89BD7C}" type="slidenum">
              <a:rPr lang="en-US"/>
              <a:pPr/>
              <a:t>13</a:t>
            </a:fld>
            <a:endParaRPr lang="en-US"/>
          </a:p>
        </p:txBody>
      </p:sp>
      <p:sp>
        <p:nvSpPr>
          <p:cNvPr id="26625"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6" name="Rectangle 2"/>
          <p:cNvSpPr txBox="1">
            <a:spLocks noGrp="1" noChangeArrowheads="1"/>
          </p:cNvSpPr>
          <p:nvPr>
            <p:ph type="body" idx="1"/>
          </p:nvPr>
        </p:nvSpPr>
        <p:spPr bwMode="auto">
          <a:xfrm>
            <a:off x="686360" y="4342535"/>
            <a:ext cx="5486681" cy="411451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Slide Number Placeholder 6"/>
          <p:cNvSpPr>
            <a:spLocks noGrp="1" noChangeArrowheads="1"/>
          </p:cNvSpPr>
          <p:nvPr>
            <p:ph type="sldNum"/>
          </p:nvPr>
        </p:nvSpPr>
        <p:spPr>
          <a:xfrm>
            <a:off x="3884240" y="8685068"/>
            <a:ext cx="2972360" cy="457489"/>
          </a:xfrm>
          <a:prstGeom prst="rect">
            <a:avLst/>
          </a:prstGeom>
          <a:ln/>
        </p:spPr>
        <p:txBody>
          <a:bodyPr lIns="82058" tIns="41029" rIns="82058" bIns="41029"/>
          <a:lstStyle/>
          <a:p>
            <a:fld id="{57EDDB5E-9F67-43F8-8BB6-B914872999B1}" type="slidenum">
              <a:rPr lang="en-US"/>
              <a:pPr/>
              <a:t>14</a:t>
            </a:fld>
            <a:endParaRPr lang="en-US"/>
          </a:p>
        </p:txBody>
      </p:sp>
      <p:sp>
        <p:nvSpPr>
          <p:cNvPr id="27649"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0" name="Rectangle 2"/>
          <p:cNvSpPr txBox="1">
            <a:spLocks noGrp="1" noChangeArrowheads="1"/>
          </p:cNvSpPr>
          <p:nvPr>
            <p:ph type="body" idx="1"/>
          </p:nvPr>
        </p:nvSpPr>
        <p:spPr bwMode="auto">
          <a:xfrm>
            <a:off x="686360" y="4342535"/>
            <a:ext cx="5486681" cy="411451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Slide Number Placeholder 6"/>
          <p:cNvSpPr>
            <a:spLocks noGrp="1" noChangeArrowheads="1"/>
          </p:cNvSpPr>
          <p:nvPr>
            <p:ph type="sldNum"/>
          </p:nvPr>
        </p:nvSpPr>
        <p:spPr>
          <a:xfrm>
            <a:off x="3884240" y="8685068"/>
            <a:ext cx="2972360" cy="457489"/>
          </a:xfrm>
          <a:prstGeom prst="rect">
            <a:avLst/>
          </a:prstGeom>
          <a:ln/>
        </p:spPr>
        <p:txBody>
          <a:bodyPr lIns="82058" tIns="41029" rIns="82058" bIns="41029"/>
          <a:lstStyle/>
          <a:p>
            <a:fld id="{57911D84-62F1-489B-8599-A4735FF51F3C}" type="slidenum">
              <a:rPr lang="en-US"/>
              <a:pPr/>
              <a:t>15</a:t>
            </a:fld>
            <a:endParaRPr lang="en-US"/>
          </a:p>
        </p:txBody>
      </p:sp>
      <p:sp>
        <p:nvSpPr>
          <p:cNvPr id="28673"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4" name="Rectangle 2"/>
          <p:cNvSpPr txBox="1">
            <a:spLocks noGrp="1" noChangeArrowheads="1"/>
          </p:cNvSpPr>
          <p:nvPr>
            <p:ph type="body" idx="1"/>
          </p:nvPr>
        </p:nvSpPr>
        <p:spPr bwMode="auto">
          <a:xfrm>
            <a:off x="686360" y="4342535"/>
            <a:ext cx="5486681" cy="411451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2498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76200"/>
            <a:ext cx="2152650" cy="624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76200"/>
            <a:ext cx="6305550" cy="624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44560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10600"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193800"/>
            <a:ext cx="4152900" cy="5130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193800"/>
            <a:ext cx="4152900" cy="5130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208675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106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04800" y="1193800"/>
            <a:ext cx="8458200" cy="5130800"/>
          </a:xfrm>
        </p:spPr>
        <p:txBody>
          <a:bodyPr/>
          <a:lstStyle/>
          <a:p>
            <a:pPr lvl="0"/>
            <a:endParaRPr lang="en-US" noProof="0"/>
          </a:p>
        </p:txBody>
      </p:sp>
    </p:spTree>
    <p:extLst>
      <p:ext uri="{BB962C8B-B14F-4D97-AF65-F5344CB8AC3E}">
        <p14:creationId xmlns:p14="http://schemas.microsoft.com/office/powerpoint/2010/main" val="1346824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421963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193800"/>
            <a:ext cx="4152900" cy="513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193800"/>
            <a:ext cx="4152900" cy="513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48079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6165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1699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2711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98520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8198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2470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76200"/>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193800"/>
            <a:ext cx="845820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Line 11"/>
          <p:cNvSpPr>
            <a:spLocks noChangeShapeType="1"/>
          </p:cNvSpPr>
          <p:nvPr userDrawn="1"/>
        </p:nvSpPr>
        <p:spPr bwMode="auto">
          <a:xfrm flipH="1">
            <a:off x="0" y="914400"/>
            <a:ext cx="9186863" cy="1588"/>
          </a:xfrm>
          <a:prstGeom prst="line">
            <a:avLst/>
          </a:prstGeom>
          <a:noFill/>
          <a:ln w="77851">
            <a:solidFill>
              <a:srgbClr val="00279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9" name="TextBox 5"/>
          <p:cNvSpPr txBox="1">
            <a:spLocks noChangeArrowheads="1"/>
          </p:cNvSpPr>
          <p:nvPr userDrawn="1"/>
        </p:nvSpPr>
        <p:spPr bwMode="auto">
          <a:xfrm>
            <a:off x="4217988" y="6438900"/>
            <a:ext cx="4000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bg1"/>
                </a:solidFill>
                <a:latin typeface="Arial" charset="0"/>
                <a:ea typeface="ＭＳ Ｐゴシック" pitchFamily="-110" charset="-128"/>
              </a:defRPr>
            </a:lvl1pPr>
            <a:lvl2pPr marL="742950" indent="-285750" eaLnBrk="0" hangingPunct="0">
              <a:defRPr sz="2800">
                <a:solidFill>
                  <a:schemeClr val="bg1"/>
                </a:solidFill>
                <a:latin typeface="Arial" charset="0"/>
                <a:ea typeface="ＭＳ Ｐゴシック" pitchFamily="-110" charset="-128"/>
              </a:defRPr>
            </a:lvl2pPr>
            <a:lvl3pPr marL="1143000" indent="-228600" eaLnBrk="0" hangingPunct="0">
              <a:defRPr sz="2800">
                <a:solidFill>
                  <a:schemeClr val="bg1"/>
                </a:solidFill>
                <a:latin typeface="Arial" charset="0"/>
                <a:ea typeface="ＭＳ Ｐゴシック" pitchFamily="-110" charset="-128"/>
              </a:defRPr>
            </a:lvl3pPr>
            <a:lvl4pPr marL="1600200" indent="-228600" eaLnBrk="0" hangingPunct="0">
              <a:defRPr sz="2800">
                <a:solidFill>
                  <a:schemeClr val="bg1"/>
                </a:solidFill>
                <a:latin typeface="Arial" charset="0"/>
                <a:ea typeface="ＭＳ Ｐゴシック" pitchFamily="-110" charset="-128"/>
              </a:defRPr>
            </a:lvl4pPr>
            <a:lvl5pPr marL="2057400" indent="-228600" eaLnBrk="0" hangingPunct="0">
              <a:defRPr sz="2800">
                <a:solidFill>
                  <a:schemeClr val="bg1"/>
                </a:solidFill>
                <a:latin typeface="Arial" charset="0"/>
                <a:ea typeface="ＭＳ Ｐゴシック" pitchFamily="-110" charset="-128"/>
              </a:defRPr>
            </a:lvl5pPr>
            <a:lvl6pPr marL="2514600" indent="-228600" eaLnBrk="0" fontAlgn="base" hangingPunct="0">
              <a:spcBef>
                <a:spcPct val="0"/>
              </a:spcBef>
              <a:spcAft>
                <a:spcPct val="0"/>
              </a:spcAft>
              <a:defRPr sz="2800">
                <a:solidFill>
                  <a:schemeClr val="bg1"/>
                </a:solidFill>
                <a:latin typeface="Arial" charset="0"/>
                <a:ea typeface="ＭＳ Ｐゴシック" pitchFamily="-110" charset="-128"/>
              </a:defRPr>
            </a:lvl6pPr>
            <a:lvl7pPr marL="2971800" indent="-228600" eaLnBrk="0" fontAlgn="base" hangingPunct="0">
              <a:spcBef>
                <a:spcPct val="0"/>
              </a:spcBef>
              <a:spcAft>
                <a:spcPct val="0"/>
              </a:spcAft>
              <a:defRPr sz="2800">
                <a:solidFill>
                  <a:schemeClr val="bg1"/>
                </a:solidFill>
                <a:latin typeface="Arial" charset="0"/>
                <a:ea typeface="ＭＳ Ｐゴシック" pitchFamily="-110" charset="-128"/>
              </a:defRPr>
            </a:lvl7pPr>
            <a:lvl8pPr marL="3429000" indent="-228600" eaLnBrk="0" fontAlgn="base" hangingPunct="0">
              <a:spcBef>
                <a:spcPct val="0"/>
              </a:spcBef>
              <a:spcAft>
                <a:spcPct val="0"/>
              </a:spcAft>
              <a:defRPr sz="2800">
                <a:solidFill>
                  <a:schemeClr val="bg1"/>
                </a:solidFill>
                <a:latin typeface="Arial" charset="0"/>
                <a:ea typeface="ＭＳ Ｐゴシック" pitchFamily="-110" charset="-128"/>
              </a:defRPr>
            </a:lvl8pPr>
            <a:lvl9pPr marL="3886200" indent="-228600" eaLnBrk="0" fontAlgn="base" hangingPunct="0">
              <a:spcBef>
                <a:spcPct val="0"/>
              </a:spcBef>
              <a:spcAft>
                <a:spcPct val="0"/>
              </a:spcAft>
              <a:defRPr sz="2800">
                <a:solidFill>
                  <a:schemeClr val="bg1"/>
                </a:solidFill>
                <a:latin typeface="Arial" charset="0"/>
                <a:ea typeface="ＭＳ Ｐゴシック" pitchFamily="-110" charset="-128"/>
              </a:defRPr>
            </a:lvl9pPr>
          </a:lstStyle>
          <a:p>
            <a:pPr eaLnBrk="1" hangingPunct="1">
              <a:defRPr/>
            </a:pPr>
            <a:fld id="{E22696E3-1DF6-4E6E-9395-71E1C6243545}" type="slidenum">
              <a:rPr lang="en-US" sz="1400" smtClean="0">
                <a:solidFill>
                  <a:srgbClr val="00279F"/>
                </a:solidFill>
              </a:rPr>
              <a:pPr eaLnBrk="1" hangingPunct="1">
                <a:defRPr/>
              </a:pPr>
              <a:t>‹#›</a:t>
            </a:fld>
            <a:endParaRPr lang="en-US" sz="1400" smtClean="0">
              <a:solidFill>
                <a:srgbClr val="00279F"/>
              </a:solidFill>
            </a:endParaRPr>
          </a:p>
        </p:txBody>
      </p:sp>
      <p:pic>
        <p:nvPicPr>
          <p:cNvPr id="1030" name="Picture 7" descr="harmonyLogo"/>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172325" y="6135688"/>
            <a:ext cx="1882775"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Lst>
  <p:hf hdr="0" ftr="0" dt="0"/>
  <p:txStyles>
    <p:titleStyle>
      <a:lvl1pPr algn="ctr" rtl="0" eaLnBrk="0" fontAlgn="base" hangingPunct="0">
        <a:lnSpc>
          <a:spcPct val="85000"/>
        </a:lnSpc>
        <a:spcBef>
          <a:spcPct val="0"/>
        </a:spcBef>
        <a:spcAft>
          <a:spcPct val="0"/>
        </a:spcAft>
        <a:defRPr sz="3200" b="1">
          <a:solidFill>
            <a:srgbClr val="00279F"/>
          </a:solidFill>
          <a:latin typeface="+mj-lt"/>
          <a:ea typeface="ＭＳ Ｐゴシック" pitchFamily="48" charset="-128"/>
          <a:cs typeface="ＭＳ Ｐゴシック" pitchFamily="-106" charset="-128"/>
        </a:defRPr>
      </a:lvl1pPr>
      <a:lvl2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2pPr>
      <a:lvl3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3pPr>
      <a:lvl4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4pPr>
      <a:lvl5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5pPr>
      <a:lvl6pPr marL="457200" algn="ctr" rtl="0" fontAlgn="base">
        <a:lnSpc>
          <a:spcPct val="85000"/>
        </a:lnSpc>
        <a:spcBef>
          <a:spcPct val="0"/>
        </a:spcBef>
        <a:spcAft>
          <a:spcPct val="0"/>
        </a:spcAft>
        <a:defRPr sz="3200" b="1">
          <a:solidFill>
            <a:srgbClr val="00279F"/>
          </a:solidFill>
          <a:latin typeface="Arial" charset="0"/>
        </a:defRPr>
      </a:lvl6pPr>
      <a:lvl7pPr marL="914400" algn="ctr" rtl="0" fontAlgn="base">
        <a:lnSpc>
          <a:spcPct val="85000"/>
        </a:lnSpc>
        <a:spcBef>
          <a:spcPct val="0"/>
        </a:spcBef>
        <a:spcAft>
          <a:spcPct val="0"/>
        </a:spcAft>
        <a:defRPr sz="3200" b="1">
          <a:solidFill>
            <a:srgbClr val="00279F"/>
          </a:solidFill>
          <a:latin typeface="Arial" charset="0"/>
        </a:defRPr>
      </a:lvl7pPr>
      <a:lvl8pPr marL="1371600" algn="ctr" rtl="0" fontAlgn="base">
        <a:lnSpc>
          <a:spcPct val="85000"/>
        </a:lnSpc>
        <a:spcBef>
          <a:spcPct val="0"/>
        </a:spcBef>
        <a:spcAft>
          <a:spcPct val="0"/>
        </a:spcAft>
        <a:defRPr sz="3200" b="1">
          <a:solidFill>
            <a:srgbClr val="00279F"/>
          </a:solidFill>
          <a:latin typeface="Arial" charset="0"/>
        </a:defRPr>
      </a:lvl8pPr>
      <a:lvl9pPr marL="1828800" algn="ctr" rtl="0" fontAlgn="base">
        <a:lnSpc>
          <a:spcPct val="85000"/>
        </a:lnSpc>
        <a:spcBef>
          <a:spcPct val="0"/>
        </a:spcBef>
        <a:spcAft>
          <a:spcPct val="0"/>
        </a:spcAft>
        <a:defRPr sz="3200" b="1">
          <a:solidFill>
            <a:srgbClr val="00279F"/>
          </a:solidFill>
          <a:latin typeface="Arial" charset="0"/>
        </a:defRPr>
      </a:lvl9pPr>
    </p:titleStyle>
    <p:bodyStyle>
      <a:lvl1pPr marL="342900" indent="-342900" algn="l" rtl="0" eaLnBrk="0" fontAlgn="base" hangingPunct="0">
        <a:spcBef>
          <a:spcPct val="40000"/>
        </a:spcBef>
        <a:spcAft>
          <a:spcPct val="0"/>
        </a:spcAft>
        <a:buClr>
          <a:srgbClr val="3406E9"/>
        </a:buClr>
        <a:buFont typeface="Wingdings" pitchFamily="2" charset="2"/>
        <a:buChar char="§"/>
        <a:defRPr sz="2400" b="1">
          <a:solidFill>
            <a:schemeClr val="tx1"/>
          </a:solidFill>
          <a:latin typeface="+mn-lt"/>
          <a:ea typeface="ＭＳ Ｐゴシック" pitchFamily="48" charset="-128"/>
          <a:cs typeface="ＭＳ Ｐゴシック" pitchFamily="-106" charset="-128"/>
        </a:defRPr>
      </a:lvl1pPr>
      <a:lvl2pPr marL="858838" indent="-401638" algn="l" rtl="0" eaLnBrk="0" fontAlgn="base" hangingPunct="0">
        <a:spcBef>
          <a:spcPct val="20000"/>
        </a:spcBef>
        <a:spcAft>
          <a:spcPct val="0"/>
        </a:spcAft>
        <a:buClr>
          <a:srgbClr val="009688"/>
        </a:buClr>
        <a:buFont typeface="Wingdings" pitchFamily="2" charset="2"/>
        <a:buChar char="§"/>
        <a:defRPr sz="2200">
          <a:solidFill>
            <a:schemeClr val="tx1"/>
          </a:solidFill>
          <a:latin typeface="+mn-lt"/>
          <a:ea typeface="ＭＳ Ｐゴシック" charset="-128"/>
        </a:defRPr>
      </a:lvl2pPr>
      <a:lvl3pPr marL="1201738" indent="-228600" algn="l" rtl="0" eaLnBrk="0" fontAlgn="base" hangingPunct="0">
        <a:spcBef>
          <a:spcPct val="20000"/>
        </a:spcBef>
        <a:spcAft>
          <a:spcPct val="0"/>
        </a:spcAft>
        <a:buClr>
          <a:schemeClr val="hlink"/>
        </a:buClr>
        <a:buFont typeface="Wingdings" pitchFamily="2" charset="2"/>
        <a:buChar char="§"/>
        <a:defRPr sz="2000">
          <a:solidFill>
            <a:schemeClr val="tx1"/>
          </a:solidFill>
          <a:latin typeface="+mn-lt"/>
          <a:ea typeface="ＭＳ Ｐゴシック" charset="-128"/>
        </a:defRPr>
      </a:lvl3pPr>
      <a:lvl4pPr marL="1655763" indent="-336550" algn="l" rtl="0" eaLnBrk="0" fontAlgn="base" hangingPunct="0">
        <a:spcBef>
          <a:spcPct val="20000"/>
        </a:spcBef>
        <a:spcAft>
          <a:spcPct val="0"/>
        </a:spcAft>
        <a:buFont typeface="Wingdings" pitchFamily="2" charset="2"/>
        <a:buChar char="§"/>
        <a:defRPr sz="2000">
          <a:solidFill>
            <a:schemeClr val="tx1"/>
          </a:solidFill>
          <a:latin typeface="+mn-lt"/>
          <a:ea typeface="ＭＳ Ｐゴシック" charset="-128"/>
        </a:defRPr>
      </a:lvl4pPr>
      <a:lvl5pPr marL="2060575" indent="-228600" algn="l" rtl="0" eaLnBrk="0" fontAlgn="base" hangingPunct="0">
        <a:spcBef>
          <a:spcPct val="20000"/>
        </a:spcBef>
        <a:spcAft>
          <a:spcPct val="0"/>
        </a:spcAft>
        <a:buChar char="»"/>
        <a:defRPr sz="2000">
          <a:solidFill>
            <a:schemeClr val="tx1"/>
          </a:solidFill>
          <a:latin typeface="Times" pitchFamily="-80" charset="0"/>
          <a:ea typeface="ＭＳ Ｐゴシック" charset="-128"/>
        </a:defRPr>
      </a:lvl5pPr>
      <a:lvl6pPr marL="2517775" indent="-228600" algn="l" rtl="0" fontAlgn="base">
        <a:spcBef>
          <a:spcPct val="20000"/>
        </a:spcBef>
        <a:spcAft>
          <a:spcPct val="0"/>
        </a:spcAft>
        <a:buChar char="»"/>
        <a:defRPr sz="2000">
          <a:solidFill>
            <a:schemeClr val="tx1"/>
          </a:solidFill>
          <a:latin typeface="Times" pitchFamily="-80" charset="0"/>
        </a:defRPr>
      </a:lvl6pPr>
      <a:lvl7pPr marL="2974975" indent="-228600" algn="l" rtl="0" fontAlgn="base">
        <a:spcBef>
          <a:spcPct val="20000"/>
        </a:spcBef>
        <a:spcAft>
          <a:spcPct val="0"/>
        </a:spcAft>
        <a:buChar char="»"/>
        <a:defRPr sz="2000">
          <a:solidFill>
            <a:schemeClr val="tx1"/>
          </a:solidFill>
          <a:latin typeface="Times" pitchFamily="-80" charset="0"/>
        </a:defRPr>
      </a:lvl7pPr>
      <a:lvl8pPr marL="3432175" indent="-228600" algn="l" rtl="0" fontAlgn="base">
        <a:spcBef>
          <a:spcPct val="20000"/>
        </a:spcBef>
        <a:spcAft>
          <a:spcPct val="0"/>
        </a:spcAft>
        <a:buChar char="»"/>
        <a:defRPr sz="2000">
          <a:solidFill>
            <a:schemeClr val="tx1"/>
          </a:solidFill>
          <a:latin typeface="Times" pitchFamily="-80" charset="0"/>
        </a:defRPr>
      </a:lvl8pPr>
      <a:lvl9pPr marL="3889375" indent="-228600" algn="l" rtl="0" fontAlgn="base">
        <a:spcBef>
          <a:spcPct val="20000"/>
        </a:spcBef>
        <a:spcAft>
          <a:spcPct val="0"/>
        </a:spcAft>
        <a:buChar char="»"/>
        <a:defRPr sz="2000">
          <a:solidFill>
            <a:schemeClr val="tx1"/>
          </a:solidFill>
          <a:latin typeface="Times" pitchFamily="-80"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hollings@cs.umd.edu"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40.png"/><Relationship Id="rId7" Type="http://schemas.openxmlformats.org/officeDocument/2006/relationships/image" Target="../media/image5.png"/><Relationship Id="rId2" Type="http://schemas.openxmlformats.org/officeDocument/2006/relationships/chart" Target="../charts/chart3.xml"/><Relationship Id="rId1" Type="http://schemas.openxmlformats.org/officeDocument/2006/relationships/slideLayout" Target="../slideLayouts/slideLayout1.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chart" Target="../charts/char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534988" y="1066800"/>
            <a:ext cx="8072437" cy="1428750"/>
          </a:xfrm>
        </p:spPr>
        <p:txBody>
          <a:bodyPr/>
          <a:lstStyle/>
          <a:p>
            <a:r>
              <a:rPr lang="en-US" sz="4000" dirty="0" smtClean="0">
                <a:ea typeface="ＭＳ Ｐゴシック" pitchFamily="-110" charset="-128"/>
              </a:rPr>
              <a:t>Automating Auto Tuning</a:t>
            </a:r>
          </a:p>
        </p:txBody>
      </p:sp>
      <p:sp>
        <p:nvSpPr>
          <p:cNvPr id="3075" name="Rectangle 3"/>
          <p:cNvSpPr>
            <a:spLocks noGrp="1" noChangeArrowheads="1"/>
          </p:cNvSpPr>
          <p:nvPr>
            <p:ph type="subTitle" idx="4294967295"/>
          </p:nvPr>
        </p:nvSpPr>
        <p:spPr>
          <a:xfrm>
            <a:off x="200025" y="2341563"/>
            <a:ext cx="8750300" cy="3228975"/>
          </a:xfrm>
        </p:spPr>
        <p:txBody>
          <a:bodyPr/>
          <a:lstStyle/>
          <a:p>
            <a:pPr marL="0" indent="0" algn="ctr">
              <a:spcBef>
                <a:spcPct val="0"/>
              </a:spcBef>
              <a:buFont typeface="Wingdings" pitchFamily="2" charset="2"/>
              <a:buNone/>
            </a:pPr>
            <a:endParaRPr lang="en-US" i="1" dirty="0" smtClean="0">
              <a:ea typeface="ＭＳ Ｐゴシック" pitchFamily="-110" charset="-128"/>
            </a:endParaRPr>
          </a:p>
          <a:p>
            <a:pPr marL="0" indent="0" algn="ctr">
              <a:spcBef>
                <a:spcPct val="0"/>
              </a:spcBef>
              <a:buFont typeface="Wingdings" pitchFamily="2" charset="2"/>
              <a:buNone/>
            </a:pPr>
            <a:endParaRPr lang="en-US" i="1" dirty="0" smtClean="0">
              <a:ea typeface="ＭＳ Ｐゴシック" pitchFamily="-110" charset="-128"/>
            </a:endParaRPr>
          </a:p>
          <a:p>
            <a:pPr marL="0" indent="0" algn="ctr">
              <a:spcBef>
                <a:spcPct val="0"/>
              </a:spcBef>
              <a:buFont typeface="Wingdings" pitchFamily="2" charset="2"/>
              <a:buNone/>
            </a:pPr>
            <a:r>
              <a:rPr lang="en-US" i="1" dirty="0" smtClean="0">
                <a:ea typeface="ＭＳ Ｐゴシック" pitchFamily="-110" charset="-128"/>
              </a:rPr>
              <a:t>Jeffrey K. Hollingsworth</a:t>
            </a:r>
          </a:p>
          <a:p>
            <a:pPr marL="0" indent="0" algn="ctr">
              <a:spcBef>
                <a:spcPct val="0"/>
              </a:spcBef>
              <a:buFont typeface="Wingdings" pitchFamily="2" charset="2"/>
              <a:buNone/>
            </a:pPr>
            <a:r>
              <a:rPr lang="en-US" i="1" dirty="0" smtClean="0">
                <a:ea typeface="ＭＳ Ｐゴシック" pitchFamily="-110" charset="-128"/>
              </a:rPr>
              <a:t>University of Maryland</a:t>
            </a:r>
          </a:p>
          <a:p>
            <a:pPr marL="0" indent="0" algn="ctr">
              <a:spcBef>
                <a:spcPct val="0"/>
              </a:spcBef>
              <a:buFont typeface="Wingdings" pitchFamily="2" charset="2"/>
              <a:buNone/>
            </a:pPr>
            <a:r>
              <a:rPr lang="en-US" sz="1600" i="1" dirty="0" smtClean="0">
                <a:ea typeface="ＭＳ Ｐゴシック" pitchFamily="-110" charset="-128"/>
                <a:hlinkClick r:id="rId3"/>
              </a:rPr>
              <a:t>hollings@cs.umd.edu</a:t>
            </a:r>
            <a:endParaRPr lang="en-US" sz="1600" i="1" dirty="0" smtClean="0">
              <a:ea typeface="ＭＳ Ｐゴシック" pitchFamily="-110" charset="-128"/>
            </a:endParaRPr>
          </a:p>
          <a:p>
            <a:pPr marL="0" indent="0" algn="ctr">
              <a:spcBef>
                <a:spcPct val="0"/>
              </a:spcBef>
              <a:buFont typeface="Wingdings" pitchFamily="2" charset="2"/>
              <a:buNone/>
            </a:pPr>
            <a:endParaRPr lang="en-US" i="1" dirty="0" smtClean="0">
              <a:ea typeface="ＭＳ Ｐゴシック" pitchFamily="-11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244903602"/>
              </p:ext>
            </p:extLst>
          </p:nvPr>
        </p:nvGraphicFramePr>
        <p:xfrm>
          <a:off x="1145381" y="1119187"/>
          <a:ext cx="6853239" cy="461962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611731186"/>
              </p:ext>
            </p:extLst>
          </p:nvPr>
        </p:nvGraphicFramePr>
        <p:xfrm>
          <a:off x="123147" y="4458843"/>
          <a:ext cx="3084077" cy="972966"/>
        </p:xfrm>
        <a:graphic>
          <a:graphicData uri="http://schemas.openxmlformats.org/drawingml/2006/table">
            <a:tbl>
              <a:tblPr/>
              <a:tblGrid>
                <a:gridCol w="1109691"/>
                <a:gridCol w="850283"/>
                <a:gridCol w="1124103"/>
              </a:tblGrid>
              <a:tr h="324322">
                <a:tc>
                  <a:txBody>
                    <a:bodyPr/>
                    <a:lstStyle/>
                    <a:p>
                      <a:pPr algn="r" fontAlgn="b"/>
                      <a:r>
                        <a:rPr lang="en-US" sz="1400" b="0" i="0" u="none" strike="noStrike" dirty="0">
                          <a:solidFill>
                            <a:srgbClr val="000000"/>
                          </a:solidFill>
                          <a:effectLst/>
                          <a:latin typeface="Calibri" panose="020F0502020204030204" pitchFamily="34" charset="0"/>
                        </a:rPr>
                        <a:t>Default</a:t>
                      </a: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102.5</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324322">
                <a:tc>
                  <a:txBody>
                    <a:bodyPr/>
                    <a:lstStyle/>
                    <a:p>
                      <a:pPr algn="r" fontAlgn="b"/>
                      <a:r>
                        <a:rPr lang="en-US" sz="1400" b="0" i="0" u="none" strike="noStrike">
                          <a:solidFill>
                            <a:srgbClr val="000000"/>
                          </a:solidFill>
                          <a:effectLst/>
                          <a:latin typeface="Calibri" panose="020F0502020204030204" pitchFamily="34" charset="0"/>
                        </a:rPr>
                        <a:t>Min</a:t>
                      </a: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89.9</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 </a:t>
                      </a:r>
                      <a:r>
                        <a:rPr lang="en-US" sz="1400" b="0" i="0" u="none" strike="noStrike" dirty="0">
                          <a:solidFill>
                            <a:srgbClr val="000000"/>
                          </a:solidFill>
                          <a:effectLst/>
                          <a:latin typeface="Calibri" panose="020F0502020204030204" pitchFamily="34" charset="0"/>
                        </a:rPr>
                        <a:t>(76, 256)</a:t>
                      </a:r>
                    </a:p>
                  </a:txBody>
                  <a:tcPr marL="9525" marR="9525" marT="9525" marB="0" anchor="b">
                    <a:lnL>
                      <a:noFill/>
                    </a:lnL>
                    <a:lnR>
                      <a:noFill/>
                    </a:lnR>
                    <a:lnT>
                      <a:noFill/>
                    </a:lnT>
                    <a:lnB>
                      <a:noFill/>
                    </a:lnB>
                  </a:tcPr>
                </a:tc>
              </a:tr>
              <a:tr h="324322">
                <a:tc>
                  <a:txBody>
                    <a:bodyPr/>
                    <a:lstStyle/>
                    <a:p>
                      <a:pPr algn="r" fontAlgn="b"/>
                      <a:r>
                        <a:rPr lang="en-US" sz="1400" b="0" i="0" u="none" strike="noStrike" dirty="0">
                          <a:solidFill>
                            <a:srgbClr val="000000"/>
                          </a:solidFill>
                          <a:effectLst/>
                          <a:latin typeface="Calibri" panose="020F0502020204030204" pitchFamily="34" charset="0"/>
                        </a:rPr>
                        <a:t>Speedup</a:t>
                      </a: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12.3%</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bl>
          </a:graphicData>
        </a:graphic>
      </p:graphicFrame>
      <p:sp>
        <p:nvSpPr>
          <p:cNvPr id="4" name="Title 1"/>
          <p:cNvSpPr txBox="1">
            <a:spLocks/>
          </p:cNvSpPr>
          <p:nvPr/>
        </p:nvSpPr>
        <p:spPr bwMode="auto">
          <a:xfrm>
            <a:off x="228600" y="76200"/>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lnSpc>
                <a:spcPct val="85000"/>
              </a:lnSpc>
              <a:spcBef>
                <a:spcPct val="0"/>
              </a:spcBef>
              <a:spcAft>
                <a:spcPct val="0"/>
              </a:spcAft>
              <a:defRPr sz="3200" b="1">
                <a:solidFill>
                  <a:srgbClr val="00279F"/>
                </a:solidFill>
                <a:latin typeface="+mj-lt"/>
                <a:ea typeface="ＭＳ Ｐゴシック" pitchFamily="48" charset="-128"/>
                <a:cs typeface="ＭＳ Ｐゴシック" pitchFamily="-106" charset="-128"/>
              </a:defRPr>
            </a:lvl1pPr>
            <a:lvl2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2pPr>
            <a:lvl3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3pPr>
            <a:lvl4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4pPr>
            <a:lvl5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5pPr>
            <a:lvl6pPr marL="457200" algn="ctr" rtl="0" fontAlgn="base">
              <a:lnSpc>
                <a:spcPct val="85000"/>
              </a:lnSpc>
              <a:spcBef>
                <a:spcPct val="0"/>
              </a:spcBef>
              <a:spcAft>
                <a:spcPct val="0"/>
              </a:spcAft>
              <a:defRPr sz="3200" b="1">
                <a:solidFill>
                  <a:srgbClr val="00279F"/>
                </a:solidFill>
                <a:latin typeface="Arial" charset="0"/>
              </a:defRPr>
            </a:lvl6pPr>
            <a:lvl7pPr marL="914400" algn="ctr" rtl="0" fontAlgn="base">
              <a:lnSpc>
                <a:spcPct val="85000"/>
              </a:lnSpc>
              <a:spcBef>
                <a:spcPct val="0"/>
              </a:spcBef>
              <a:spcAft>
                <a:spcPct val="0"/>
              </a:spcAft>
              <a:defRPr sz="3200" b="1">
                <a:solidFill>
                  <a:srgbClr val="00279F"/>
                </a:solidFill>
                <a:latin typeface="Arial" charset="0"/>
              </a:defRPr>
            </a:lvl7pPr>
            <a:lvl8pPr marL="1371600" algn="ctr" rtl="0" fontAlgn="base">
              <a:lnSpc>
                <a:spcPct val="85000"/>
              </a:lnSpc>
              <a:spcBef>
                <a:spcPct val="0"/>
              </a:spcBef>
              <a:spcAft>
                <a:spcPct val="0"/>
              </a:spcAft>
              <a:defRPr sz="3200" b="1">
                <a:solidFill>
                  <a:srgbClr val="00279F"/>
                </a:solidFill>
                <a:latin typeface="Arial" charset="0"/>
              </a:defRPr>
            </a:lvl8pPr>
            <a:lvl9pPr marL="1828800" algn="ctr" rtl="0" fontAlgn="base">
              <a:lnSpc>
                <a:spcPct val="85000"/>
              </a:lnSpc>
              <a:spcBef>
                <a:spcPct val="0"/>
              </a:spcBef>
              <a:spcAft>
                <a:spcPct val="0"/>
              </a:spcAft>
              <a:defRPr sz="3200" b="1">
                <a:solidFill>
                  <a:srgbClr val="00279F"/>
                </a:solidFill>
                <a:latin typeface="Arial" charset="0"/>
              </a:defRPr>
            </a:lvl9pPr>
          </a:lstStyle>
          <a:p>
            <a:r>
              <a:rPr lang="en-US" dirty="0">
                <a:ea typeface="ＭＳ Ｐゴシック" pitchFamily="-110" charset="-128"/>
              </a:rPr>
              <a:t>LULESH in Chapel on Problem Size </a:t>
            </a:r>
            <a:r>
              <a:rPr lang="en-US" dirty="0" smtClean="0">
                <a:ea typeface="ＭＳ Ｐゴシック" pitchFamily="-110" charset="-128"/>
              </a:rPr>
              <a:t>48</a:t>
            </a:r>
            <a:r>
              <a:rPr lang="en-US" baseline="30000" dirty="0" smtClean="0">
                <a:ea typeface="ＭＳ Ｐゴシック" pitchFamily="-110" charset="-128"/>
              </a:rPr>
              <a:t>3</a:t>
            </a:r>
            <a:endParaRPr lang="en-US" baseline="30000" dirty="0">
              <a:ea typeface="ＭＳ Ｐゴシック" pitchFamily="-110" charset="-128"/>
            </a:endParaRPr>
          </a:p>
        </p:txBody>
      </p:sp>
    </p:spTree>
    <p:extLst>
      <p:ext uri="{BB962C8B-B14F-4D97-AF65-F5344CB8AC3E}">
        <p14:creationId xmlns:p14="http://schemas.microsoft.com/office/powerpoint/2010/main" val="23093178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Auto-Tuning Deconstructed</a:t>
            </a:r>
            <a:endParaRPr lang="en-US" dirty="0"/>
          </a:p>
        </p:txBody>
      </p:sp>
      <p:sp>
        <p:nvSpPr>
          <p:cNvPr id="3" name="Rectangle 1"/>
          <p:cNvSpPr>
            <a:spLocks noChangeArrowheads="1"/>
          </p:cNvSpPr>
          <p:nvPr/>
        </p:nvSpPr>
        <p:spPr bwMode="auto">
          <a:xfrm>
            <a:off x="1209600" y="2157347"/>
            <a:ext cx="3152160" cy="3318108"/>
          </a:xfrm>
          <a:prstGeom prst="rect">
            <a:avLst/>
          </a:prstGeom>
          <a:solidFill>
            <a:srgbClr val="00FF00"/>
          </a:solidFill>
          <a:ln w="36720">
            <a:solidFill>
              <a:srgbClr val="000000"/>
            </a:solidFill>
            <a:round/>
            <a:headEnd/>
            <a:tailEnd/>
          </a:ln>
          <a:effectLst/>
        </p:spPr>
        <p:txBody>
          <a:bodyPr wrap="none" lIns="98293" tIns="71875" rIns="98293" bIns="57474" anchor="ctr"/>
          <a:lstStyle/>
          <a:p>
            <a:pPr algn="ctr">
              <a:tabLst>
                <a:tab pos="656650" algn="l"/>
                <a:tab pos="1313299" algn="l"/>
                <a:tab pos="1969949" algn="l"/>
                <a:tab pos="2626599" algn="l"/>
              </a:tabLst>
            </a:pPr>
            <a:r>
              <a:rPr lang="en-US" sz="2000" dirty="0">
                <a:latin typeface="Calibri" pitchFamily="34" charset="0"/>
                <a:ea typeface="WenQuanYi Zen Hei Sharp" charset="0"/>
                <a:cs typeface="WenQuanYi Zen Hei Sharp" charset="0"/>
              </a:rPr>
              <a:t>Active</a:t>
            </a:r>
          </a:p>
          <a:p>
            <a:pPr algn="ctr">
              <a:tabLst>
                <a:tab pos="656650" algn="l"/>
                <a:tab pos="1313299" algn="l"/>
                <a:tab pos="1969949" algn="l"/>
                <a:tab pos="2626599" algn="l"/>
              </a:tabLst>
            </a:pPr>
            <a:r>
              <a:rPr lang="en-US" sz="2000" dirty="0">
                <a:latin typeface="Calibri" pitchFamily="34" charset="0"/>
                <a:ea typeface="WenQuanYi Zen Hei Sharp" charset="0"/>
                <a:cs typeface="WenQuanYi Zen Hei Sharp" charset="0"/>
              </a:rPr>
              <a:t>Harmony</a:t>
            </a:r>
          </a:p>
        </p:txBody>
      </p:sp>
      <p:sp>
        <p:nvSpPr>
          <p:cNvPr id="4" name="Oval 2"/>
          <p:cNvSpPr>
            <a:spLocks noChangeArrowheads="1"/>
          </p:cNvSpPr>
          <p:nvPr/>
        </p:nvSpPr>
        <p:spPr bwMode="auto">
          <a:xfrm>
            <a:off x="1327680" y="2386331"/>
            <a:ext cx="2903040" cy="2907665"/>
          </a:xfrm>
          <a:prstGeom prst="ellipse">
            <a:avLst/>
          </a:prstGeom>
          <a:gradFill rotWithShape="0">
            <a:gsLst>
              <a:gs pos="0">
                <a:srgbClr val="23B8DC"/>
              </a:gs>
              <a:gs pos="100000">
                <a:srgbClr val="FF6633"/>
              </a:gs>
            </a:gsLst>
            <a:lin ang="5400000" scaled="1"/>
          </a:gra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48435" tIns="63711" rIns="90129" bIns="49310" anchor="ctr"/>
          <a:lstStyle/>
          <a:p>
            <a:pPr algn="ctr">
              <a:tabLst>
                <a:tab pos="656650" algn="l"/>
                <a:tab pos="1313299" algn="l"/>
                <a:tab pos="1969949" algn="l"/>
                <a:tab pos="2626599" algn="l"/>
              </a:tabLst>
            </a:pPr>
            <a:r>
              <a:rPr lang="en-US" dirty="0" smtClean="0">
                <a:solidFill>
                  <a:srgbClr val="000000"/>
                </a:solidFill>
                <a:latin typeface="Calibri" pitchFamily="34" charset="0"/>
                <a:ea typeface="WenQuanYi Zen Hei Sharp" charset="0"/>
                <a:cs typeface="WenQuanYi Zen Hei Sharp" charset="0"/>
              </a:rPr>
              <a:t>3</a:t>
            </a:r>
            <a:endParaRPr lang="en-US" dirty="0">
              <a:solidFill>
                <a:srgbClr val="000000"/>
              </a:solidFill>
              <a:latin typeface="Calibri" pitchFamily="34" charset="0"/>
              <a:ea typeface="WenQuanYi Zen Hei Sharp" charset="0"/>
              <a:cs typeface="WenQuanYi Zen Hei Sharp" charset="0"/>
            </a:endParaRPr>
          </a:p>
        </p:txBody>
      </p:sp>
      <p:sp>
        <p:nvSpPr>
          <p:cNvPr id="5" name="Oval 3"/>
          <p:cNvSpPr>
            <a:spLocks noChangeArrowheads="1"/>
          </p:cNvSpPr>
          <p:nvPr/>
        </p:nvSpPr>
        <p:spPr bwMode="auto">
          <a:xfrm>
            <a:off x="1650240" y="2710365"/>
            <a:ext cx="2257920" cy="2261037"/>
          </a:xfrm>
          <a:prstGeom prst="ellipse">
            <a:avLst/>
          </a:prstGeom>
          <a:gradFill rotWithShape="0">
            <a:gsLst>
              <a:gs pos="0">
                <a:srgbClr val="23B8DC"/>
              </a:gs>
              <a:gs pos="100000">
                <a:srgbClr val="FF6633"/>
              </a:gs>
            </a:gsLst>
            <a:lin ang="5400000" scaled="1"/>
          </a:gra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232181" tIns="63711" rIns="90129" bIns="49310" anchor="ctr"/>
          <a:lstStyle/>
          <a:p>
            <a:pPr algn="ctr">
              <a:tabLst>
                <a:tab pos="656650" algn="l"/>
                <a:tab pos="1313299" algn="l"/>
                <a:tab pos="1969949" algn="l"/>
              </a:tabLst>
            </a:pPr>
            <a:r>
              <a:rPr lang="en-US" dirty="0" smtClean="0">
                <a:solidFill>
                  <a:srgbClr val="000000"/>
                </a:solidFill>
                <a:latin typeface="Calibri" pitchFamily="34" charset="0"/>
                <a:ea typeface="WenQuanYi Zen Hei Sharp" charset="0"/>
                <a:cs typeface="WenQuanYi Zen Hei Sharp" charset="0"/>
              </a:rPr>
              <a:t>2</a:t>
            </a:r>
            <a:endParaRPr lang="en-US" dirty="0">
              <a:solidFill>
                <a:srgbClr val="000000"/>
              </a:solidFill>
              <a:latin typeface="Calibri" pitchFamily="34" charset="0"/>
              <a:ea typeface="WenQuanYi Zen Hei Sharp" charset="0"/>
              <a:cs typeface="WenQuanYi Zen Hei Sharp" charset="0"/>
            </a:endParaRPr>
          </a:p>
        </p:txBody>
      </p:sp>
      <p:sp>
        <p:nvSpPr>
          <p:cNvPr id="6" name="Oval 4"/>
          <p:cNvSpPr>
            <a:spLocks noChangeArrowheads="1"/>
          </p:cNvSpPr>
          <p:nvPr/>
        </p:nvSpPr>
        <p:spPr bwMode="auto">
          <a:xfrm>
            <a:off x="1971360" y="3032959"/>
            <a:ext cx="1612800" cy="1615850"/>
          </a:xfrm>
          <a:prstGeom prst="ellipse">
            <a:avLst/>
          </a:prstGeom>
          <a:gradFill rotWithShape="0">
            <a:gsLst>
              <a:gs pos="0">
                <a:srgbClr val="23B8DC"/>
              </a:gs>
              <a:gs pos="100000">
                <a:srgbClr val="FF6633"/>
              </a:gs>
            </a:gsLst>
            <a:lin ang="5400000" scaled="1"/>
          </a:gra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16254" tIns="63711" rIns="90129" bIns="49310" anchor="ctr" anchorCtr="0"/>
          <a:lstStyle/>
          <a:p>
            <a:pPr algn="ctr">
              <a:tabLst>
                <a:tab pos="656650" algn="l"/>
                <a:tab pos="1313299" algn="l"/>
              </a:tabLst>
            </a:pPr>
            <a:r>
              <a:rPr lang="en-US" dirty="0" smtClean="0">
                <a:solidFill>
                  <a:srgbClr val="000000"/>
                </a:solidFill>
                <a:latin typeface="Calibri" pitchFamily="34" charset="0"/>
                <a:ea typeface="WenQuanYi Zen Hei Sharp" charset="0"/>
                <a:cs typeface="WenQuanYi Zen Hei Sharp" charset="0"/>
              </a:rPr>
              <a:t>1</a:t>
            </a:r>
            <a:endParaRPr lang="en-US" dirty="0">
              <a:solidFill>
                <a:srgbClr val="000000"/>
              </a:solidFill>
              <a:latin typeface="Calibri" pitchFamily="34" charset="0"/>
              <a:ea typeface="WenQuanYi Zen Hei Sharp" charset="0"/>
              <a:cs typeface="WenQuanYi Zen Hei Sharp" charset="0"/>
            </a:endParaRPr>
          </a:p>
        </p:txBody>
      </p:sp>
      <p:sp>
        <p:nvSpPr>
          <p:cNvPr id="8" name="Rectangle 7"/>
          <p:cNvSpPr>
            <a:spLocks noChangeArrowheads="1"/>
          </p:cNvSpPr>
          <p:nvPr/>
        </p:nvSpPr>
        <p:spPr bwMode="auto">
          <a:xfrm>
            <a:off x="4845601" y="2157347"/>
            <a:ext cx="3152160" cy="3318108"/>
          </a:xfrm>
          <a:prstGeom prst="rect">
            <a:avLst/>
          </a:prstGeom>
          <a:solidFill>
            <a:srgbClr val="CC66FF"/>
          </a:solidFill>
          <a:ln w="36720">
            <a:solidFill>
              <a:srgbClr val="000000"/>
            </a:solidFill>
            <a:round/>
            <a:headEnd/>
            <a:tailEnd/>
          </a:ln>
          <a:effectLst/>
        </p:spPr>
        <p:txBody>
          <a:bodyPr wrap="none" lIns="98293" tIns="71875" rIns="98293" bIns="57474" anchor="ctr"/>
          <a:lstStyle/>
          <a:p>
            <a:pPr algn="ctr">
              <a:tabLst>
                <a:tab pos="656650" algn="l"/>
                <a:tab pos="1313299" algn="l"/>
                <a:tab pos="1969949" algn="l"/>
                <a:tab pos="2626599" algn="l"/>
              </a:tabLst>
            </a:pPr>
            <a:r>
              <a:rPr lang="en-US" sz="2200" dirty="0">
                <a:solidFill>
                  <a:srgbClr val="000000"/>
                </a:solidFill>
                <a:latin typeface="Calibri" pitchFamily="34" charset="0"/>
                <a:ea typeface="WenQuanYi Zen Hei Sharp" charset="0"/>
                <a:cs typeface="WenQuanYi Zen Hei Sharp" charset="0"/>
              </a:rPr>
              <a:t>Client</a:t>
            </a:r>
          </a:p>
          <a:p>
            <a:pPr algn="ctr">
              <a:tabLst>
                <a:tab pos="656650" algn="l"/>
                <a:tab pos="1313299" algn="l"/>
                <a:tab pos="1969949" algn="l"/>
                <a:tab pos="2626599" algn="l"/>
              </a:tabLst>
            </a:pPr>
            <a:r>
              <a:rPr lang="en-US" sz="2200" dirty="0">
                <a:solidFill>
                  <a:srgbClr val="000000"/>
                </a:solidFill>
                <a:latin typeface="Calibri" pitchFamily="34" charset="0"/>
                <a:ea typeface="WenQuanYi Zen Hei Sharp" charset="0"/>
                <a:cs typeface="WenQuanYi Zen Hei Sharp" charset="0"/>
              </a:rPr>
              <a:t>Application</a:t>
            </a:r>
          </a:p>
        </p:txBody>
      </p:sp>
      <p:sp>
        <p:nvSpPr>
          <p:cNvPr id="11" name="Text Box 10"/>
          <p:cNvSpPr txBox="1">
            <a:spLocks noChangeArrowheads="1"/>
          </p:cNvSpPr>
          <p:nvPr/>
        </p:nvSpPr>
        <p:spPr bwMode="auto">
          <a:xfrm>
            <a:off x="3477600" y="5524420"/>
            <a:ext cx="2200320" cy="31395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39" tIns="55221" rIns="81639" bIns="40820"/>
          <a:lstStyle>
            <a:lvl1pPr>
              <a:tabLst>
                <a:tab pos="723900" algn="l"/>
                <a:tab pos="1447800" algn="l"/>
                <a:tab pos="2171700" algn="l"/>
              </a:tabLst>
              <a:defRPr>
                <a:solidFill>
                  <a:srgbClr val="000000"/>
                </a:solidFill>
                <a:latin typeface="Arial" charset="0"/>
                <a:ea typeface="WenQuanYi Zen Hei Sharp" charset="0"/>
                <a:cs typeface="WenQuanYi Zen Hei Sharp" charset="0"/>
              </a:defRPr>
            </a:lvl1pPr>
            <a:lvl2pPr>
              <a:tabLst>
                <a:tab pos="723900" algn="l"/>
                <a:tab pos="1447800" algn="l"/>
                <a:tab pos="2171700" algn="l"/>
              </a:tabLst>
              <a:defRPr>
                <a:solidFill>
                  <a:srgbClr val="000000"/>
                </a:solidFill>
                <a:latin typeface="Arial" charset="0"/>
                <a:ea typeface="WenQuanYi Zen Hei Sharp" charset="0"/>
                <a:cs typeface="WenQuanYi Zen Hei Sharp" charset="0"/>
              </a:defRPr>
            </a:lvl2pPr>
            <a:lvl3pPr>
              <a:tabLst>
                <a:tab pos="723900" algn="l"/>
                <a:tab pos="1447800" algn="l"/>
                <a:tab pos="2171700" algn="l"/>
              </a:tabLst>
              <a:defRPr>
                <a:solidFill>
                  <a:srgbClr val="000000"/>
                </a:solidFill>
                <a:latin typeface="Arial" charset="0"/>
                <a:ea typeface="WenQuanYi Zen Hei Sharp" charset="0"/>
                <a:cs typeface="WenQuanYi Zen Hei Sharp" charset="0"/>
              </a:defRPr>
            </a:lvl3pPr>
            <a:lvl4pPr>
              <a:tabLst>
                <a:tab pos="723900" algn="l"/>
                <a:tab pos="1447800" algn="l"/>
                <a:tab pos="2171700" algn="l"/>
              </a:tabLst>
              <a:defRPr>
                <a:solidFill>
                  <a:srgbClr val="000000"/>
                </a:solidFill>
                <a:latin typeface="Arial" charset="0"/>
                <a:ea typeface="WenQuanYi Zen Hei Sharp" charset="0"/>
                <a:cs typeface="WenQuanYi Zen Hei Sharp" charset="0"/>
              </a:defRPr>
            </a:lvl4pPr>
            <a:lvl5pPr>
              <a:tabLst>
                <a:tab pos="723900" algn="l"/>
                <a:tab pos="1447800" algn="l"/>
                <a:tab pos="2171700" algn="l"/>
              </a:tabLst>
              <a:defRPr>
                <a:solidFill>
                  <a:srgbClr val="000000"/>
                </a:solidFill>
                <a:latin typeface="Arial" charset="0"/>
                <a:ea typeface="WenQuanYi Zen Hei Sharp" charset="0"/>
                <a:cs typeface="WenQuanYi Zen Hei Sharp"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WenQuanYi Zen Hei Sharp" charset="0"/>
                <a:cs typeface="WenQuanYi Zen Hei Sharp"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WenQuanYi Zen Hei Sharp" charset="0"/>
                <a:cs typeface="WenQuanYi Zen Hei Sharp"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WenQuanYi Zen Hei Sharp" charset="0"/>
                <a:cs typeface="WenQuanYi Zen Hei Sharp"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WenQuanYi Zen Hei Sharp" charset="0"/>
                <a:cs typeface="WenQuanYi Zen Hei Sharp" charset="0"/>
              </a:defRPr>
            </a:lvl9pPr>
          </a:lstStyle>
          <a:p>
            <a:pPr algn="ctr"/>
            <a:r>
              <a:rPr lang="en-US" sz="2200" dirty="0">
                <a:latin typeface="Calibri" pitchFamily="34" charset="0"/>
              </a:rPr>
              <a:t>Candidate Points</a:t>
            </a:r>
          </a:p>
        </p:txBody>
      </p:sp>
      <p:sp>
        <p:nvSpPr>
          <p:cNvPr id="12" name="Text Box 11"/>
          <p:cNvSpPr txBox="1">
            <a:spLocks noChangeArrowheads="1"/>
          </p:cNvSpPr>
          <p:nvPr/>
        </p:nvSpPr>
        <p:spPr bwMode="auto">
          <a:xfrm>
            <a:off x="3106396" y="1705657"/>
            <a:ext cx="2942727" cy="31395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39" tIns="55221" rIns="81639" bIns="40820"/>
          <a:lstStyle>
            <a:lvl1pPr>
              <a:tabLst>
                <a:tab pos="723900" algn="l"/>
                <a:tab pos="1447800" algn="l"/>
                <a:tab pos="2171700" algn="l"/>
              </a:tabLst>
              <a:defRPr>
                <a:solidFill>
                  <a:srgbClr val="000000"/>
                </a:solidFill>
                <a:latin typeface="Arial" charset="0"/>
                <a:ea typeface="WenQuanYi Zen Hei Sharp" charset="0"/>
                <a:cs typeface="WenQuanYi Zen Hei Sharp" charset="0"/>
              </a:defRPr>
            </a:lvl1pPr>
            <a:lvl2pPr>
              <a:tabLst>
                <a:tab pos="723900" algn="l"/>
                <a:tab pos="1447800" algn="l"/>
                <a:tab pos="2171700" algn="l"/>
              </a:tabLst>
              <a:defRPr>
                <a:solidFill>
                  <a:srgbClr val="000000"/>
                </a:solidFill>
                <a:latin typeface="Arial" charset="0"/>
                <a:ea typeface="WenQuanYi Zen Hei Sharp" charset="0"/>
                <a:cs typeface="WenQuanYi Zen Hei Sharp" charset="0"/>
              </a:defRPr>
            </a:lvl2pPr>
            <a:lvl3pPr>
              <a:tabLst>
                <a:tab pos="723900" algn="l"/>
                <a:tab pos="1447800" algn="l"/>
                <a:tab pos="2171700" algn="l"/>
              </a:tabLst>
              <a:defRPr>
                <a:solidFill>
                  <a:srgbClr val="000000"/>
                </a:solidFill>
                <a:latin typeface="Arial" charset="0"/>
                <a:ea typeface="WenQuanYi Zen Hei Sharp" charset="0"/>
                <a:cs typeface="WenQuanYi Zen Hei Sharp" charset="0"/>
              </a:defRPr>
            </a:lvl3pPr>
            <a:lvl4pPr>
              <a:tabLst>
                <a:tab pos="723900" algn="l"/>
                <a:tab pos="1447800" algn="l"/>
                <a:tab pos="2171700" algn="l"/>
              </a:tabLst>
              <a:defRPr>
                <a:solidFill>
                  <a:srgbClr val="000000"/>
                </a:solidFill>
                <a:latin typeface="Arial" charset="0"/>
                <a:ea typeface="WenQuanYi Zen Hei Sharp" charset="0"/>
                <a:cs typeface="WenQuanYi Zen Hei Sharp" charset="0"/>
              </a:defRPr>
            </a:lvl4pPr>
            <a:lvl5pPr>
              <a:tabLst>
                <a:tab pos="723900" algn="l"/>
                <a:tab pos="1447800" algn="l"/>
                <a:tab pos="2171700" algn="l"/>
              </a:tabLst>
              <a:defRPr>
                <a:solidFill>
                  <a:srgbClr val="000000"/>
                </a:solidFill>
                <a:latin typeface="Arial" charset="0"/>
                <a:ea typeface="WenQuanYi Zen Hei Sharp" charset="0"/>
                <a:cs typeface="WenQuanYi Zen Hei Sharp" charset="0"/>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WenQuanYi Zen Hei Sharp" charset="0"/>
                <a:cs typeface="WenQuanYi Zen Hei Sharp" charset="0"/>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WenQuanYi Zen Hei Sharp" charset="0"/>
                <a:cs typeface="WenQuanYi Zen Hei Sharp" charset="0"/>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WenQuanYi Zen Hei Sharp" charset="0"/>
                <a:cs typeface="WenQuanYi Zen Hei Sharp" charset="0"/>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WenQuanYi Zen Hei Sharp" charset="0"/>
                <a:cs typeface="WenQuanYi Zen Hei Sharp" charset="0"/>
              </a:defRPr>
            </a:lvl9pPr>
          </a:lstStyle>
          <a:p>
            <a:pPr algn="ctr"/>
            <a:r>
              <a:rPr lang="en-US" sz="2200" dirty="0">
                <a:latin typeface="Calibri" pitchFamily="34" charset="0"/>
              </a:rPr>
              <a:t>Evaluated Performance</a:t>
            </a:r>
          </a:p>
        </p:txBody>
      </p:sp>
      <p:sp>
        <p:nvSpPr>
          <p:cNvPr id="7" name="Oval 5"/>
          <p:cNvSpPr>
            <a:spLocks noChangeArrowheads="1"/>
          </p:cNvSpPr>
          <p:nvPr/>
        </p:nvSpPr>
        <p:spPr bwMode="auto">
          <a:xfrm>
            <a:off x="2295360" y="3356993"/>
            <a:ext cx="967680" cy="969221"/>
          </a:xfrm>
          <a:prstGeom prst="ellipse">
            <a:avLst/>
          </a:prstGeom>
          <a:solidFill>
            <a:srgbClr val="E6E64C"/>
          </a:solidFill>
          <a:ln w="3672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8293" tIns="68674" rIns="98293" bIns="57474" anchor="ctr"/>
          <a:lstStyle/>
          <a:p>
            <a:pPr algn="ctr">
              <a:tabLst>
                <a:tab pos="656650" algn="l"/>
              </a:tabLst>
            </a:pPr>
            <a:r>
              <a:rPr lang="en-US" sz="1800" dirty="0">
                <a:solidFill>
                  <a:srgbClr val="000000"/>
                </a:solidFill>
                <a:latin typeface="Calibri" pitchFamily="34" charset="0"/>
                <a:ea typeface="WenQuanYi Zen Hei Sharp" charset="0"/>
                <a:cs typeface="WenQuanYi Zen Hei Sharp" charset="0"/>
              </a:rPr>
              <a:t>Search</a:t>
            </a:r>
          </a:p>
          <a:p>
            <a:pPr algn="ctr">
              <a:tabLst>
                <a:tab pos="656650" algn="l"/>
              </a:tabLst>
            </a:pPr>
            <a:r>
              <a:rPr lang="en-US" sz="1800" dirty="0">
                <a:solidFill>
                  <a:srgbClr val="000000"/>
                </a:solidFill>
                <a:latin typeface="Calibri" pitchFamily="34" charset="0"/>
                <a:ea typeface="WenQuanYi Zen Hei Sharp" charset="0"/>
                <a:cs typeface="WenQuanYi Zen Hei Sharp" charset="0"/>
              </a:rPr>
              <a:t>Strategy</a:t>
            </a:r>
          </a:p>
        </p:txBody>
      </p:sp>
      <p:sp>
        <p:nvSpPr>
          <p:cNvPr id="14" name="AutoShape 14"/>
          <p:cNvSpPr>
            <a:spLocks noChangeArrowheads="1"/>
          </p:cNvSpPr>
          <p:nvPr/>
        </p:nvSpPr>
        <p:spPr bwMode="auto">
          <a:xfrm>
            <a:off x="2488320" y="4228285"/>
            <a:ext cx="578880" cy="1162202"/>
          </a:xfrm>
          <a:prstGeom prst="downArrow">
            <a:avLst>
              <a:gd name="adj1" fmla="val 50000"/>
              <a:gd name="adj2" fmla="val 50187"/>
            </a:avLst>
          </a:prstGeom>
          <a:solidFill>
            <a:srgbClr val="808080">
              <a:alpha val="50000"/>
            </a:srgbClr>
          </a:soli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vert" wrap="none" lIns="82945" tIns="41473" rIns="82945" bIns="41473" anchor="ctr"/>
          <a:lstStyle/>
          <a:p>
            <a:r>
              <a:rPr lang="en-US" b="1" dirty="0" smtClean="0">
                <a:latin typeface="Calibri" pitchFamily="34" charset="0"/>
              </a:rPr>
              <a:t>    FETCH</a:t>
            </a:r>
            <a:endParaRPr lang="en-US" b="1" dirty="0">
              <a:latin typeface="Calibri" pitchFamily="34" charset="0"/>
            </a:endParaRPr>
          </a:p>
        </p:txBody>
      </p:sp>
      <p:sp>
        <p:nvSpPr>
          <p:cNvPr id="15" name="AutoShape 15"/>
          <p:cNvSpPr>
            <a:spLocks noChangeArrowheads="1"/>
          </p:cNvSpPr>
          <p:nvPr/>
        </p:nvSpPr>
        <p:spPr bwMode="auto">
          <a:xfrm>
            <a:off x="2488320" y="2330164"/>
            <a:ext cx="578880" cy="1186685"/>
          </a:xfrm>
          <a:prstGeom prst="downArrow">
            <a:avLst>
              <a:gd name="adj1" fmla="val 50000"/>
              <a:gd name="adj2" fmla="val 51244"/>
            </a:avLst>
          </a:prstGeom>
          <a:solidFill>
            <a:srgbClr val="808080">
              <a:alpha val="50000"/>
            </a:srgbClr>
          </a:soli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vert" wrap="none" lIns="82945" tIns="41473" rIns="82945" bIns="41473" anchor="ctr"/>
          <a:lstStyle/>
          <a:p>
            <a:r>
              <a:rPr lang="en-US" b="1" dirty="0" smtClean="0">
                <a:latin typeface="Calibri" pitchFamily="34" charset="0"/>
              </a:rPr>
              <a:t>  REPORT</a:t>
            </a:r>
            <a:endParaRPr lang="en-US" b="1" dirty="0">
              <a:latin typeface="Calibri" pitchFamily="34" charset="0"/>
            </a:endParaRPr>
          </a:p>
        </p:txBody>
      </p:sp>
      <p:cxnSp>
        <p:nvCxnSpPr>
          <p:cNvPr id="19" name="Elbow Connector 18"/>
          <p:cNvCxnSpPr>
            <a:stCxn id="8" idx="0"/>
            <a:endCxn id="3" idx="0"/>
          </p:cNvCxnSpPr>
          <p:nvPr/>
        </p:nvCxnSpPr>
        <p:spPr bwMode="auto">
          <a:xfrm rot="16200000" flipV="1">
            <a:off x="4603680" y="339346"/>
            <a:ext cx="11521" cy="3636000"/>
          </a:xfrm>
          <a:prstGeom prst="bentConnector3">
            <a:avLst>
              <a:gd name="adj1" fmla="val 5877102"/>
            </a:avLst>
          </a:prstGeom>
          <a:solidFill>
            <a:srgbClr val="00B8FF"/>
          </a:solidFill>
          <a:ln w="1174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2" name="Elbow Connector 21"/>
          <p:cNvCxnSpPr>
            <a:stCxn id="3" idx="2"/>
            <a:endCxn id="8" idx="2"/>
          </p:cNvCxnSpPr>
          <p:nvPr/>
        </p:nvCxnSpPr>
        <p:spPr bwMode="auto">
          <a:xfrm rot="16200000" flipH="1">
            <a:off x="4603680" y="3657455"/>
            <a:ext cx="11521" cy="3636000"/>
          </a:xfrm>
          <a:prstGeom prst="bentConnector3">
            <a:avLst>
              <a:gd name="adj1" fmla="val 5790362"/>
            </a:avLst>
          </a:prstGeom>
          <a:solidFill>
            <a:srgbClr val="00B8FF"/>
          </a:solidFill>
          <a:ln w="1174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0" name="TextBox 9"/>
          <p:cNvSpPr txBox="1"/>
          <p:nvPr/>
        </p:nvSpPr>
        <p:spPr>
          <a:xfrm>
            <a:off x="2053913" y="3669890"/>
            <a:ext cx="207360" cy="360755"/>
          </a:xfrm>
          <a:prstGeom prst="rect">
            <a:avLst/>
          </a:prstGeom>
          <a:noFill/>
        </p:spPr>
        <p:txBody>
          <a:bodyPr wrap="square" lIns="82945" tIns="41473" rIns="82945" bIns="41473" rtlCol="0">
            <a:spAutoFit/>
          </a:bodyPr>
          <a:lstStyle/>
          <a:p>
            <a:pPr algn="ctr"/>
            <a:r>
              <a:rPr lang="en-US" sz="1800" b="1" dirty="0">
                <a:latin typeface="Calibri" pitchFamily="34" charset="0"/>
              </a:rPr>
              <a:t>1</a:t>
            </a:r>
          </a:p>
        </p:txBody>
      </p:sp>
      <p:sp>
        <p:nvSpPr>
          <p:cNvPr id="17" name="TextBox 16"/>
          <p:cNvSpPr txBox="1"/>
          <p:nvPr/>
        </p:nvSpPr>
        <p:spPr>
          <a:xfrm>
            <a:off x="1719972" y="3668450"/>
            <a:ext cx="207360" cy="360755"/>
          </a:xfrm>
          <a:prstGeom prst="rect">
            <a:avLst/>
          </a:prstGeom>
          <a:noFill/>
        </p:spPr>
        <p:txBody>
          <a:bodyPr wrap="square" lIns="82945" tIns="41473" rIns="82945" bIns="41473" rtlCol="0">
            <a:spAutoFit/>
          </a:bodyPr>
          <a:lstStyle/>
          <a:p>
            <a:pPr algn="ctr"/>
            <a:r>
              <a:rPr lang="en-US" sz="1800" b="1" dirty="0">
                <a:latin typeface="Calibri" pitchFamily="34" charset="0"/>
              </a:rPr>
              <a:t>2</a:t>
            </a:r>
          </a:p>
        </p:txBody>
      </p:sp>
      <p:sp>
        <p:nvSpPr>
          <p:cNvPr id="18" name="TextBox 17"/>
          <p:cNvSpPr txBox="1"/>
          <p:nvPr/>
        </p:nvSpPr>
        <p:spPr>
          <a:xfrm>
            <a:off x="1384313" y="3669890"/>
            <a:ext cx="207360" cy="360755"/>
          </a:xfrm>
          <a:prstGeom prst="rect">
            <a:avLst/>
          </a:prstGeom>
          <a:noFill/>
        </p:spPr>
        <p:txBody>
          <a:bodyPr wrap="square" lIns="82945" tIns="41473" rIns="82945" bIns="41473" rtlCol="0">
            <a:spAutoFit/>
          </a:bodyPr>
          <a:lstStyle/>
          <a:p>
            <a:pPr algn="ctr"/>
            <a:r>
              <a:rPr lang="en-US" sz="1800" b="1" dirty="0">
                <a:latin typeface="Calibri" pitchFamily="34" charset="0"/>
              </a:rPr>
              <a:t>3</a:t>
            </a:r>
          </a:p>
        </p:txBody>
      </p:sp>
      <p:sp>
        <p:nvSpPr>
          <p:cNvPr id="13" name="Slide Number Placeholder 12"/>
          <p:cNvSpPr>
            <a:spLocks noGrp="1"/>
          </p:cNvSpPr>
          <p:nvPr>
            <p:ph type="sldNum" idx="4294967295"/>
          </p:nvPr>
        </p:nvSpPr>
        <p:spPr>
          <a:xfrm>
            <a:off x="7591426" y="6308726"/>
            <a:ext cx="560388" cy="458788"/>
          </a:xfrm>
          <a:prstGeom prst="rect">
            <a:avLst/>
          </a:prstGeom>
        </p:spPr>
        <p:txBody>
          <a:bodyPr lIns="82945" tIns="41473" rIns="82945" bIns="41473"/>
          <a:lstStyle/>
          <a:p>
            <a:fld id="{161A18E9-B1F0-4EDF-BDE2-50B64E4E30BC}" type="slidenum">
              <a:rPr lang="en-US" smtClean="0"/>
              <a:pPr/>
              <a:t>11</a:t>
            </a:fld>
            <a:endParaRPr lang="en-US"/>
          </a:p>
        </p:txBody>
      </p:sp>
    </p:spTree>
    <p:extLst>
      <p:ext uri="{BB962C8B-B14F-4D97-AF65-F5344CB8AC3E}">
        <p14:creationId xmlns:p14="http://schemas.microsoft.com/office/powerpoint/2010/main" val="564231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fill="hold" nodeType="clickEffect">
                                  <p:stCondLst>
                                    <p:cond delay="0"/>
                                  </p:stCondLst>
                                  <p:childTnLst>
                                    <p:set>
                                      <p:cBhvr additive="repl">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additive="repl">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0" grpId="0"/>
      <p:bldP spid="17" grpId="0"/>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tIns="32803"/>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dirty="0" smtClean="0"/>
              <a:t>Onion Model Workflow</a:t>
            </a:r>
            <a:endParaRPr lang="en-US" dirty="0"/>
          </a:p>
        </p:txBody>
      </p:sp>
      <p:sp>
        <p:nvSpPr>
          <p:cNvPr id="2" name="Content Placeholder 1"/>
          <p:cNvSpPr>
            <a:spLocks noGrp="1"/>
          </p:cNvSpPr>
          <p:nvPr>
            <p:ph idx="1"/>
          </p:nvPr>
        </p:nvSpPr>
        <p:spPr>
          <a:xfrm>
            <a:off x="4364640" y="1600201"/>
            <a:ext cx="4320574" cy="4524375"/>
          </a:xfrm>
        </p:spPr>
        <p:txBody>
          <a:bodyPr/>
          <a:lstStyle/>
          <a:p>
            <a:r>
              <a:rPr lang="en-US" dirty="0"/>
              <a:t>Allows for paired functionality, but either hook is optional.</a:t>
            </a:r>
          </a:p>
          <a:p>
            <a:r>
              <a:rPr lang="en-US" dirty="0" smtClean="0"/>
              <a:t>Fetch hooks executed in ascending order.</a:t>
            </a:r>
          </a:p>
          <a:p>
            <a:r>
              <a:rPr lang="en-US" dirty="0" smtClean="0"/>
              <a:t>Report hooks executed in descending order.</a:t>
            </a:r>
          </a:p>
          <a:p>
            <a:r>
              <a:rPr lang="en-US" dirty="0" smtClean="0"/>
              <a:t>Point values cannot be modified (directly).</a:t>
            </a:r>
          </a:p>
        </p:txBody>
      </p:sp>
      <p:sp>
        <p:nvSpPr>
          <p:cNvPr id="15" name="Slide Number Placeholder 4"/>
          <p:cNvSpPr>
            <a:spLocks noGrp="1"/>
          </p:cNvSpPr>
          <p:nvPr>
            <p:ph type="sldNum" idx="4294967295"/>
          </p:nvPr>
        </p:nvSpPr>
        <p:spPr>
          <a:xfrm>
            <a:off x="7593012" y="6308726"/>
            <a:ext cx="560388" cy="458788"/>
          </a:xfrm>
          <a:prstGeom prst="rect">
            <a:avLst/>
          </a:prstGeom>
        </p:spPr>
        <p:txBody>
          <a:bodyPr lIns="82945" tIns="41473" rIns="82945" bIns="41473"/>
          <a:lstStyle/>
          <a:p>
            <a:fld id="{EA4FEAD3-C862-4F47-9171-2593BE67EC4E}" type="slidenum">
              <a:rPr lang="en-US"/>
              <a:pPr/>
              <a:t>12</a:t>
            </a:fld>
            <a:endParaRPr lang="en-US"/>
          </a:p>
        </p:txBody>
      </p:sp>
      <p:sp>
        <p:nvSpPr>
          <p:cNvPr id="22" name="Oval 4"/>
          <p:cNvSpPr>
            <a:spLocks noChangeArrowheads="1"/>
          </p:cNvSpPr>
          <p:nvPr/>
        </p:nvSpPr>
        <p:spPr bwMode="auto">
          <a:xfrm>
            <a:off x="701280" y="1899560"/>
            <a:ext cx="3515040" cy="3516849"/>
          </a:xfrm>
          <a:prstGeom prst="ellipse">
            <a:avLst/>
          </a:prstGeom>
          <a:gradFill rotWithShape="0">
            <a:gsLst>
              <a:gs pos="0">
                <a:srgbClr val="23B8DC"/>
              </a:gs>
              <a:gs pos="100000">
                <a:srgbClr val="FF6633"/>
              </a:gs>
            </a:gsLst>
            <a:lin ang="5400000" scaled="1"/>
          </a:gra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81417" tIns="63711" rIns="90129" bIns="49310" anchor="ctr"/>
          <a:lstStyle/>
          <a:p>
            <a:pPr algn="ctr">
              <a:tabLst>
                <a:tab pos="656650" algn="l"/>
                <a:tab pos="1313299" algn="l"/>
                <a:tab pos="1969949" algn="l"/>
                <a:tab pos="2626599" algn="l"/>
                <a:tab pos="3283248" algn="l"/>
              </a:tabLst>
            </a:pPr>
            <a:endParaRPr lang="en-US" dirty="0">
              <a:solidFill>
                <a:srgbClr val="000000"/>
              </a:solidFill>
              <a:ea typeface="WenQuanYi Zen Hei Sharp" charset="0"/>
              <a:cs typeface="WenQuanYi Zen Hei Sharp" charset="0"/>
            </a:endParaRPr>
          </a:p>
        </p:txBody>
      </p:sp>
      <p:sp>
        <p:nvSpPr>
          <p:cNvPr id="23" name="Oval 5"/>
          <p:cNvSpPr>
            <a:spLocks noChangeArrowheads="1"/>
          </p:cNvSpPr>
          <p:nvPr/>
        </p:nvSpPr>
        <p:spPr bwMode="auto">
          <a:xfrm>
            <a:off x="1091520" y="2289842"/>
            <a:ext cx="2733120" cy="2734848"/>
          </a:xfrm>
          <a:prstGeom prst="ellipse">
            <a:avLst/>
          </a:prstGeom>
          <a:gradFill rotWithShape="0">
            <a:gsLst>
              <a:gs pos="0">
                <a:srgbClr val="23B8DC"/>
              </a:gs>
              <a:gs pos="100000">
                <a:srgbClr val="FF6633"/>
              </a:gs>
            </a:gsLst>
            <a:lin ang="5400000" scaled="1"/>
          </a:gra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265490" tIns="63711" rIns="90129" bIns="49310" anchor="ctr"/>
          <a:lstStyle/>
          <a:p>
            <a:pPr algn="ctr">
              <a:tabLst>
                <a:tab pos="656650" algn="l"/>
                <a:tab pos="1313299" algn="l"/>
                <a:tab pos="1969949" algn="l"/>
                <a:tab pos="2626599" algn="l"/>
              </a:tabLst>
            </a:pPr>
            <a:endParaRPr lang="en-US" dirty="0">
              <a:solidFill>
                <a:srgbClr val="000000"/>
              </a:solidFill>
              <a:ea typeface="WenQuanYi Zen Hei Sharp" charset="0"/>
              <a:cs typeface="WenQuanYi Zen Hei Sharp" charset="0"/>
            </a:endParaRPr>
          </a:p>
        </p:txBody>
      </p:sp>
      <p:sp>
        <p:nvSpPr>
          <p:cNvPr id="24" name="Oval 6"/>
          <p:cNvSpPr>
            <a:spLocks noChangeArrowheads="1"/>
          </p:cNvSpPr>
          <p:nvPr/>
        </p:nvSpPr>
        <p:spPr bwMode="auto">
          <a:xfrm>
            <a:off x="1483199" y="2681562"/>
            <a:ext cx="1952640" cy="1952845"/>
          </a:xfrm>
          <a:prstGeom prst="ellipse">
            <a:avLst/>
          </a:prstGeom>
          <a:gradFill rotWithShape="0">
            <a:gsLst>
              <a:gs pos="0">
                <a:srgbClr val="23B8DC"/>
              </a:gs>
              <a:gs pos="100000">
                <a:srgbClr val="FF6633"/>
              </a:gs>
            </a:gsLst>
            <a:lin ang="5400000" scaled="1"/>
          </a:gra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2945" tIns="63711" rIns="90129" bIns="49310" anchor="ctr"/>
          <a:lstStyle/>
          <a:p>
            <a:pPr algn="ctr">
              <a:tabLst>
                <a:tab pos="656650" algn="l"/>
                <a:tab pos="1313299" algn="l"/>
              </a:tabLst>
            </a:pPr>
            <a:endParaRPr lang="en-US" dirty="0">
              <a:solidFill>
                <a:srgbClr val="000000"/>
              </a:solidFill>
              <a:ea typeface="WenQuanYi Zen Hei Sharp" charset="0"/>
              <a:cs typeface="WenQuanYi Zen Hei Sharp" charset="0"/>
            </a:endParaRPr>
          </a:p>
        </p:txBody>
      </p:sp>
      <p:sp>
        <p:nvSpPr>
          <p:cNvPr id="25" name="Oval 7"/>
          <p:cNvSpPr>
            <a:spLocks noChangeArrowheads="1"/>
          </p:cNvSpPr>
          <p:nvPr/>
        </p:nvSpPr>
        <p:spPr bwMode="auto">
          <a:xfrm>
            <a:off x="1873440" y="3071843"/>
            <a:ext cx="1170720" cy="1172283"/>
          </a:xfrm>
          <a:prstGeom prst="ellipse">
            <a:avLst/>
          </a:prstGeom>
          <a:solidFill>
            <a:srgbClr val="E6E64C"/>
          </a:solidFill>
          <a:ln w="3672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8293" tIns="71875" rIns="98293" bIns="57474" anchor="ctr"/>
          <a:lstStyle/>
          <a:p>
            <a:pPr algn="ctr">
              <a:tabLst>
                <a:tab pos="656650" algn="l"/>
              </a:tabLst>
            </a:pPr>
            <a:r>
              <a:rPr lang="en-US" sz="2200" dirty="0">
                <a:solidFill>
                  <a:srgbClr val="000000"/>
                </a:solidFill>
                <a:latin typeface="Calibri" pitchFamily="34" charset="0"/>
                <a:ea typeface="WenQuanYi Zen Hei Sharp" charset="0"/>
                <a:cs typeface="WenQuanYi Zen Hei Sharp" charset="0"/>
              </a:rPr>
              <a:t>Search</a:t>
            </a:r>
          </a:p>
          <a:p>
            <a:pPr algn="ctr">
              <a:tabLst>
                <a:tab pos="656650" algn="l"/>
              </a:tabLst>
            </a:pPr>
            <a:r>
              <a:rPr lang="en-US" sz="2200" dirty="0">
                <a:solidFill>
                  <a:srgbClr val="000000"/>
                </a:solidFill>
                <a:latin typeface="Calibri" pitchFamily="34" charset="0"/>
                <a:ea typeface="WenQuanYi Zen Hei Sharp" charset="0"/>
                <a:cs typeface="WenQuanYi Zen Hei Sharp" charset="0"/>
              </a:rPr>
              <a:t>Strategy</a:t>
            </a:r>
          </a:p>
        </p:txBody>
      </p:sp>
      <p:sp>
        <p:nvSpPr>
          <p:cNvPr id="26" name="AutoShape 14"/>
          <p:cNvSpPr>
            <a:spLocks noChangeArrowheads="1"/>
          </p:cNvSpPr>
          <p:nvPr/>
        </p:nvSpPr>
        <p:spPr bwMode="auto">
          <a:xfrm>
            <a:off x="2108160" y="4127473"/>
            <a:ext cx="701280" cy="1405588"/>
          </a:xfrm>
          <a:prstGeom prst="downArrow">
            <a:avLst>
              <a:gd name="adj1" fmla="val 50000"/>
              <a:gd name="adj2" fmla="val 50103"/>
            </a:avLst>
          </a:prstGeom>
          <a:solidFill>
            <a:srgbClr val="808080">
              <a:alpha val="50000"/>
            </a:srgbClr>
          </a:soli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vert" wrap="none" lIns="82945" tIns="41473" rIns="82945" bIns="41473" anchor="ctr"/>
          <a:lstStyle/>
          <a:p>
            <a:r>
              <a:rPr lang="en-US" sz="1800" dirty="0">
                <a:latin typeface="Calibri" pitchFamily="34" charset="0"/>
              </a:rPr>
              <a:t>     FETCH</a:t>
            </a:r>
          </a:p>
        </p:txBody>
      </p:sp>
      <p:sp>
        <p:nvSpPr>
          <p:cNvPr id="27" name="AutoShape 15"/>
          <p:cNvSpPr>
            <a:spLocks noChangeArrowheads="1"/>
          </p:cNvSpPr>
          <p:nvPr/>
        </p:nvSpPr>
        <p:spPr bwMode="auto">
          <a:xfrm>
            <a:off x="2108160" y="1830433"/>
            <a:ext cx="701280" cy="1435830"/>
          </a:xfrm>
          <a:prstGeom prst="downArrow">
            <a:avLst>
              <a:gd name="adj1" fmla="val 50000"/>
              <a:gd name="adj2" fmla="val 51181"/>
            </a:avLst>
          </a:prstGeom>
          <a:solidFill>
            <a:srgbClr val="808080">
              <a:alpha val="50000"/>
            </a:srgbClr>
          </a:soli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vert" wrap="none" lIns="82945" tIns="41473" rIns="82945" bIns="41473" anchor="ctr"/>
          <a:lstStyle/>
          <a:p>
            <a:r>
              <a:rPr lang="en-US" sz="1800" b="1" dirty="0">
                <a:latin typeface="Calibri" pitchFamily="34" charset="0"/>
              </a:rPr>
              <a:t>    </a:t>
            </a:r>
            <a:r>
              <a:rPr lang="en-US" sz="1800" dirty="0">
                <a:latin typeface="Calibri" pitchFamily="34" charset="0"/>
              </a:rPr>
              <a:t>REPORT</a:t>
            </a:r>
          </a:p>
        </p:txBody>
      </p:sp>
      <p:sp>
        <p:nvSpPr>
          <p:cNvPr id="28" name="TextBox 27"/>
          <p:cNvSpPr txBox="1"/>
          <p:nvPr/>
        </p:nvSpPr>
        <p:spPr>
          <a:xfrm>
            <a:off x="1578239" y="3483390"/>
            <a:ext cx="207360" cy="360755"/>
          </a:xfrm>
          <a:prstGeom prst="rect">
            <a:avLst/>
          </a:prstGeom>
          <a:noFill/>
        </p:spPr>
        <p:txBody>
          <a:bodyPr wrap="square" lIns="82945" tIns="41473" rIns="82945" bIns="41473" rtlCol="0">
            <a:spAutoFit/>
          </a:bodyPr>
          <a:lstStyle/>
          <a:p>
            <a:pPr algn="ctr"/>
            <a:r>
              <a:rPr lang="en-US" sz="1800" b="1" dirty="0">
                <a:latin typeface="Calibri" pitchFamily="34" charset="0"/>
              </a:rPr>
              <a:t>1</a:t>
            </a:r>
          </a:p>
        </p:txBody>
      </p:sp>
      <p:sp>
        <p:nvSpPr>
          <p:cNvPr id="29" name="TextBox 28"/>
          <p:cNvSpPr txBox="1"/>
          <p:nvPr/>
        </p:nvSpPr>
        <p:spPr>
          <a:xfrm>
            <a:off x="1198690" y="3483389"/>
            <a:ext cx="207360" cy="360755"/>
          </a:xfrm>
          <a:prstGeom prst="rect">
            <a:avLst/>
          </a:prstGeom>
          <a:noFill/>
        </p:spPr>
        <p:txBody>
          <a:bodyPr wrap="square" lIns="82945" tIns="41473" rIns="82945" bIns="41473" rtlCol="0">
            <a:spAutoFit/>
          </a:bodyPr>
          <a:lstStyle/>
          <a:p>
            <a:pPr algn="ctr"/>
            <a:r>
              <a:rPr lang="en-US" sz="1800" b="1" dirty="0">
                <a:latin typeface="Calibri" pitchFamily="34" charset="0"/>
              </a:rPr>
              <a:t>2</a:t>
            </a:r>
          </a:p>
        </p:txBody>
      </p:sp>
      <p:sp>
        <p:nvSpPr>
          <p:cNvPr id="30" name="TextBox 29"/>
          <p:cNvSpPr txBox="1"/>
          <p:nvPr/>
        </p:nvSpPr>
        <p:spPr>
          <a:xfrm>
            <a:off x="806379" y="3483388"/>
            <a:ext cx="207360" cy="360755"/>
          </a:xfrm>
          <a:prstGeom prst="rect">
            <a:avLst/>
          </a:prstGeom>
          <a:noFill/>
        </p:spPr>
        <p:txBody>
          <a:bodyPr wrap="square" lIns="82945" tIns="41473" rIns="82945" bIns="41473" rtlCol="0">
            <a:spAutoFit/>
          </a:bodyPr>
          <a:lstStyle/>
          <a:p>
            <a:pPr algn="ctr"/>
            <a:r>
              <a:rPr lang="en-US" sz="1800" b="1" dirty="0">
                <a:latin typeface="Calibri" pitchFamily="34" charset="0"/>
              </a:rPr>
              <a:t>3</a:t>
            </a:r>
          </a:p>
        </p:txBody>
      </p:sp>
    </p:spTree>
    <p:extLst>
      <p:ext uri="{BB962C8B-B14F-4D97-AF65-F5344CB8AC3E}">
        <p14:creationId xmlns:p14="http://schemas.microsoft.com/office/powerpoint/2010/main" val="3493220340"/>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5" name="Rectangle 9"/>
          <p:cNvSpPr>
            <a:spLocks noGrp="1" noChangeArrowheads="1"/>
          </p:cNvSpPr>
          <p:nvPr>
            <p:ph type="title"/>
          </p:nvPr>
        </p:nvSpPr>
        <p:spPr>
          <a:ln/>
        </p:spPr>
        <p:txBody>
          <a:bodyPr tIns="32803"/>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dirty="0"/>
              <a:t>Plug-in Workflow: ACCEPT</a:t>
            </a:r>
          </a:p>
        </p:txBody>
      </p:sp>
      <p:sp>
        <p:nvSpPr>
          <p:cNvPr id="4" name="Content Placeholder 3"/>
          <p:cNvSpPr>
            <a:spLocks noGrp="1"/>
          </p:cNvSpPr>
          <p:nvPr>
            <p:ph idx="1"/>
          </p:nvPr>
        </p:nvSpPr>
        <p:spPr>
          <a:xfrm>
            <a:off x="4364641" y="1600201"/>
            <a:ext cx="4320573" cy="4524375"/>
          </a:xfrm>
        </p:spPr>
        <p:txBody>
          <a:bodyPr/>
          <a:lstStyle/>
          <a:p>
            <a:r>
              <a:rPr lang="en-US" dirty="0" smtClean="0"/>
              <a:t>Indicates successful processing at this level.</a:t>
            </a:r>
          </a:p>
          <a:p>
            <a:r>
              <a:rPr lang="en-US" dirty="0" smtClean="0"/>
              <a:t>Plug-in relinquishes control of the point to entity below.</a:t>
            </a:r>
          </a:p>
        </p:txBody>
      </p:sp>
      <p:sp>
        <p:nvSpPr>
          <p:cNvPr id="14" name="Slide Number Placeholder 4"/>
          <p:cNvSpPr>
            <a:spLocks noGrp="1"/>
          </p:cNvSpPr>
          <p:nvPr>
            <p:ph type="sldNum" idx="4294967295"/>
          </p:nvPr>
        </p:nvSpPr>
        <p:spPr>
          <a:xfrm>
            <a:off x="7593012" y="6308726"/>
            <a:ext cx="560388" cy="458788"/>
          </a:xfrm>
          <a:prstGeom prst="rect">
            <a:avLst/>
          </a:prstGeom>
        </p:spPr>
        <p:txBody>
          <a:bodyPr lIns="82945" tIns="41473" rIns="82945" bIns="41473"/>
          <a:lstStyle/>
          <a:p>
            <a:fld id="{B207CD25-5481-41E0-A27C-2A46AABEC073}" type="slidenum">
              <a:rPr lang="en-US"/>
              <a:pPr/>
              <a:t>13</a:t>
            </a:fld>
            <a:endParaRPr lang="en-US"/>
          </a:p>
        </p:txBody>
      </p:sp>
      <p:sp>
        <p:nvSpPr>
          <p:cNvPr id="20" name="Oval 4"/>
          <p:cNvSpPr>
            <a:spLocks noChangeArrowheads="1"/>
          </p:cNvSpPr>
          <p:nvPr/>
        </p:nvSpPr>
        <p:spPr bwMode="auto">
          <a:xfrm>
            <a:off x="701280" y="1899560"/>
            <a:ext cx="3515040" cy="3516849"/>
          </a:xfrm>
          <a:prstGeom prst="ellipse">
            <a:avLst/>
          </a:prstGeom>
          <a:gradFill rotWithShape="0">
            <a:gsLst>
              <a:gs pos="0">
                <a:srgbClr val="23B8DC"/>
              </a:gs>
              <a:gs pos="100000">
                <a:srgbClr val="FF6633"/>
              </a:gs>
            </a:gsLst>
            <a:lin ang="5400000" scaled="1"/>
          </a:gra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81417" tIns="63711" rIns="90129" bIns="49310" anchor="ctr"/>
          <a:lstStyle/>
          <a:p>
            <a:pPr algn="ctr">
              <a:tabLst>
                <a:tab pos="656650" algn="l"/>
                <a:tab pos="1313299" algn="l"/>
                <a:tab pos="1969949" algn="l"/>
                <a:tab pos="2626599" algn="l"/>
                <a:tab pos="3283248" algn="l"/>
              </a:tabLst>
            </a:pPr>
            <a:endParaRPr lang="en-US" dirty="0">
              <a:solidFill>
                <a:srgbClr val="000000"/>
              </a:solidFill>
              <a:ea typeface="WenQuanYi Zen Hei Sharp" charset="0"/>
              <a:cs typeface="WenQuanYi Zen Hei Sharp" charset="0"/>
            </a:endParaRPr>
          </a:p>
        </p:txBody>
      </p:sp>
      <p:sp>
        <p:nvSpPr>
          <p:cNvPr id="21" name="Oval 5"/>
          <p:cNvSpPr>
            <a:spLocks noChangeArrowheads="1"/>
          </p:cNvSpPr>
          <p:nvPr/>
        </p:nvSpPr>
        <p:spPr bwMode="auto">
          <a:xfrm>
            <a:off x="1091520" y="2289842"/>
            <a:ext cx="2733120" cy="2734848"/>
          </a:xfrm>
          <a:prstGeom prst="ellipse">
            <a:avLst/>
          </a:prstGeom>
          <a:gradFill rotWithShape="0">
            <a:gsLst>
              <a:gs pos="0">
                <a:srgbClr val="23B8DC"/>
              </a:gs>
              <a:gs pos="100000">
                <a:srgbClr val="FF6633"/>
              </a:gs>
            </a:gsLst>
            <a:lin ang="5400000" scaled="1"/>
          </a:gra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265490" tIns="63711" rIns="90129" bIns="49310" anchor="ctr"/>
          <a:lstStyle/>
          <a:p>
            <a:pPr algn="ctr">
              <a:tabLst>
                <a:tab pos="656650" algn="l"/>
                <a:tab pos="1313299" algn="l"/>
                <a:tab pos="1969949" algn="l"/>
                <a:tab pos="2626599" algn="l"/>
              </a:tabLst>
            </a:pPr>
            <a:endParaRPr lang="en-US" dirty="0">
              <a:solidFill>
                <a:srgbClr val="000000"/>
              </a:solidFill>
              <a:ea typeface="WenQuanYi Zen Hei Sharp" charset="0"/>
              <a:cs typeface="WenQuanYi Zen Hei Sharp" charset="0"/>
            </a:endParaRPr>
          </a:p>
        </p:txBody>
      </p:sp>
      <p:sp>
        <p:nvSpPr>
          <p:cNvPr id="22" name="Oval 6"/>
          <p:cNvSpPr>
            <a:spLocks noChangeArrowheads="1"/>
          </p:cNvSpPr>
          <p:nvPr/>
        </p:nvSpPr>
        <p:spPr bwMode="auto">
          <a:xfrm>
            <a:off x="1483199" y="2681562"/>
            <a:ext cx="1952640" cy="1952845"/>
          </a:xfrm>
          <a:prstGeom prst="ellipse">
            <a:avLst/>
          </a:prstGeom>
          <a:gradFill rotWithShape="0">
            <a:gsLst>
              <a:gs pos="0">
                <a:srgbClr val="23B8DC"/>
              </a:gs>
              <a:gs pos="100000">
                <a:srgbClr val="FF6633"/>
              </a:gs>
            </a:gsLst>
            <a:lin ang="5400000" scaled="1"/>
          </a:gra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2945" tIns="63711" rIns="90129" bIns="49310" anchor="ctr"/>
          <a:lstStyle/>
          <a:p>
            <a:pPr algn="ctr">
              <a:tabLst>
                <a:tab pos="656650" algn="l"/>
                <a:tab pos="1313299" algn="l"/>
              </a:tabLst>
            </a:pPr>
            <a:endParaRPr lang="en-US" dirty="0">
              <a:solidFill>
                <a:srgbClr val="000000"/>
              </a:solidFill>
              <a:ea typeface="WenQuanYi Zen Hei Sharp" charset="0"/>
              <a:cs typeface="WenQuanYi Zen Hei Sharp" charset="0"/>
            </a:endParaRPr>
          </a:p>
        </p:txBody>
      </p:sp>
      <p:sp>
        <p:nvSpPr>
          <p:cNvPr id="23" name="Oval 7"/>
          <p:cNvSpPr>
            <a:spLocks noChangeArrowheads="1"/>
          </p:cNvSpPr>
          <p:nvPr/>
        </p:nvSpPr>
        <p:spPr bwMode="auto">
          <a:xfrm>
            <a:off x="1873440" y="3071843"/>
            <a:ext cx="1170720" cy="1172283"/>
          </a:xfrm>
          <a:prstGeom prst="ellipse">
            <a:avLst/>
          </a:prstGeom>
          <a:solidFill>
            <a:srgbClr val="E6E64C"/>
          </a:solidFill>
          <a:ln w="3672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8293" tIns="71875" rIns="98293" bIns="57474" anchor="ctr"/>
          <a:lstStyle/>
          <a:p>
            <a:pPr algn="ctr">
              <a:tabLst>
                <a:tab pos="656650" algn="l"/>
              </a:tabLst>
            </a:pPr>
            <a:r>
              <a:rPr lang="en-US" sz="2200" dirty="0">
                <a:solidFill>
                  <a:srgbClr val="000000"/>
                </a:solidFill>
                <a:latin typeface="Calibri" pitchFamily="34" charset="0"/>
                <a:ea typeface="WenQuanYi Zen Hei Sharp" charset="0"/>
                <a:cs typeface="WenQuanYi Zen Hei Sharp" charset="0"/>
              </a:rPr>
              <a:t>Search</a:t>
            </a:r>
          </a:p>
          <a:p>
            <a:pPr algn="ctr">
              <a:tabLst>
                <a:tab pos="656650" algn="l"/>
              </a:tabLst>
            </a:pPr>
            <a:r>
              <a:rPr lang="en-US" sz="2200" dirty="0">
                <a:solidFill>
                  <a:srgbClr val="000000"/>
                </a:solidFill>
                <a:latin typeface="Calibri" pitchFamily="34" charset="0"/>
                <a:ea typeface="WenQuanYi Zen Hei Sharp" charset="0"/>
                <a:cs typeface="WenQuanYi Zen Hei Sharp" charset="0"/>
              </a:rPr>
              <a:t>Strategy</a:t>
            </a:r>
          </a:p>
        </p:txBody>
      </p:sp>
      <p:sp>
        <p:nvSpPr>
          <p:cNvPr id="24" name="AutoShape 14"/>
          <p:cNvSpPr>
            <a:spLocks noChangeArrowheads="1"/>
          </p:cNvSpPr>
          <p:nvPr/>
        </p:nvSpPr>
        <p:spPr bwMode="auto">
          <a:xfrm>
            <a:off x="2108160" y="4127473"/>
            <a:ext cx="701280" cy="1405588"/>
          </a:xfrm>
          <a:prstGeom prst="downArrow">
            <a:avLst>
              <a:gd name="adj1" fmla="val 50000"/>
              <a:gd name="adj2" fmla="val 50103"/>
            </a:avLst>
          </a:prstGeom>
          <a:solidFill>
            <a:srgbClr val="808080">
              <a:alpha val="50000"/>
            </a:srgbClr>
          </a:soli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2945" tIns="41473" rIns="82945" bIns="41473" anchor="ctr"/>
          <a:lstStyle/>
          <a:p>
            <a:endParaRPr lang="en-US"/>
          </a:p>
        </p:txBody>
      </p:sp>
      <p:sp>
        <p:nvSpPr>
          <p:cNvPr id="25" name="AutoShape 15"/>
          <p:cNvSpPr>
            <a:spLocks noChangeArrowheads="1"/>
          </p:cNvSpPr>
          <p:nvPr/>
        </p:nvSpPr>
        <p:spPr bwMode="auto">
          <a:xfrm>
            <a:off x="2108160" y="1830433"/>
            <a:ext cx="701280" cy="1435830"/>
          </a:xfrm>
          <a:prstGeom prst="downArrow">
            <a:avLst>
              <a:gd name="adj1" fmla="val 50000"/>
              <a:gd name="adj2" fmla="val 51181"/>
            </a:avLst>
          </a:prstGeom>
          <a:solidFill>
            <a:srgbClr val="808080">
              <a:alpha val="50000"/>
            </a:srgbClr>
          </a:soli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2945" tIns="41473" rIns="82945" bIns="41473" anchor="ctr"/>
          <a:lstStyle/>
          <a:p>
            <a:endParaRPr lang="en-US"/>
          </a:p>
        </p:txBody>
      </p:sp>
      <p:sp>
        <p:nvSpPr>
          <p:cNvPr id="26" name="TextBox 25"/>
          <p:cNvSpPr txBox="1"/>
          <p:nvPr/>
        </p:nvSpPr>
        <p:spPr>
          <a:xfrm>
            <a:off x="1578239" y="3483390"/>
            <a:ext cx="207360" cy="360755"/>
          </a:xfrm>
          <a:prstGeom prst="rect">
            <a:avLst/>
          </a:prstGeom>
          <a:noFill/>
        </p:spPr>
        <p:txBody>
          <a:bodyPr wrap="square" lIns="82945" tIns="41473" rIns="82945" bIns="41473" rtlCol="0">
            <a:spAutoFit/>
          </a:bodyPr>
          <a:lstStyle/>
          <a:p>
            <a:pPr algn="ctr"/>
            <a:r>
              <a:rPr lang="en-US" sz="1800" b="1" dirty="0">
                <a:latin typeface="Calibri" pitchFamily="34" charset="0"/>
              </a:rPr>
              <a:t>1</a:t>
            </a:r>
          </a:p>
        </p:txBody>
      </p:sp>
      <p:sp>
        <p:nvSpPr>
          <p:cNvPr id="27" name="TextBox 26"/>
          <p:cNvSpPr txBox="1"/>
          <p:nvPr/>
        </p:nvSpPr>
        <p:spPr>
          <a:xfrm>
            <a:off x="1198690" y="3483389"/>
            <a:ext cx="207360" cy="360755"/>
          </a:xfrm>
          <a:prstGeom prst="rect">
            <a:avLst/>
          </a:prstGeom>
          <a:noFill/>
        </p:spPr>
        <p:txBody>
          <a:bodyPr wrap="square" lIns="82945" tIns="41473" rIns="82945" bIns="41473" rtlCol="0">
            <a:spAutoFit/>
          </a:bodyPr>
          <a:lstStyle/>
          <a:p>
            <a:pPr algn="ctr"/>
            <a:r>
              <a:rPr lang="en-US" sz="1800" b="1" dirty="0">
                <a:latin typeface="Calibri" pitchFamily="34" charset="0"/>
              </a:rPr>
              <a:t>2</a:t>
            </a:r>
          </a:p>
        </p:txBody>
      </p:sp>
      <p:sp>
        <p:nvSpPr>
          <p:cNvPr id="28" name="TextBox 27"/>
          <p:cNvSpPr txBox="1"/>
          <p:nvPr/>
        </p:nvSpPr>
        <p:spPr>
          <a:xfrm>
            <a:off x="806379" y="3483388"/>
            <a:ext cx="207360" cy="360755"/>
          </a:xfrm>
          <a:prstGeom prst="rect">
            <a:avLst/>
          </a:prstGeom>
          <a:noFill/>
        </p:spPr>
        <p:txBody>
          <a:bodyPr wrap="square" lIns="82945" tIns="41473" rIns="82945" bIns="41473" rtlCol="0">
            <a:spAutoFit/>
          </a:bodyPr>
          <a:lstStyle/>
          <a:p>
            <a:pPr algn="ctr"/>
            <a:r>
              <a:rPr lang="en-US" sz="1800" b="1" dirty="0">
                <a:latin typeface="Calibri" pitchFamily="34" charset="0"/>
              </a:rPr>
              <a:t>3</a:t>
            </a:r>
          </a:p>
        </p:txBody>
      </p:sp>
      <p:cxnSp>
        <p:nvCxnSpPr>
          <p:cNvPr id="29" name="Straight Arrow Connector 28"/>
          <p:cNvCxnSpPr/>
          <p:nvPr/>
        </p:nvCxnSpPr>
        <p:spPr bwMode="auto">
          <a:xfrm>
            <a:off x="2458079" y="4807224"/>
            <a:ext cx="2881" cy="468050"/>
          </a:xfrm>
          <a:prstGeom prst="straightConnector1">
            <a:avLst/>
          </a:prstGeom>
          <a:solidFill>
            <a:srgbClr val="00B8FF"/>
          </a:solidFill>
          <a:ln w="31750" cap="flat" cmpd="sng" algn="ctr">
            <a:solidFill>
              <a:srgbClr val="00FF00"/>
            </a:solidFill>
            <a:prstDash val="solid"/>
            <a:round/>
            <a:headEnd type="oval" w="lg" len="lg"/>
            <a:tailEnd type="triangle" w="lg" len="lg"/>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28210038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0" name="Rectangle 10"/>
          <p:cNvSpPr>
            <a:spLocks noGrp="1" noChangeArrowheads="1"/>
          </p:cNvSpPr>
          <p:nvPr>
            <p:ph type="title"/>
          </p:nvPr>
        </p:nvSpPr>
        <p:spPr>
          <a:ln/>
        </p:spPr>
        <p:txBody>
          <a:bodyPr tIns="32803"/>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dirty="0"/>
              <a:t>Plug-in Workflow: RETURN</a:t>
            </a:r>
          </a:p>
        </p:txBody>
      </p:sp>
      <p:sp>
        <p:nvSpPr>
          <p:cNvPr id="2" name="Content Placeholder 1"/>
          <p:cNvSpPr>
            <a:spLocks noGrp="1"/>
          </p:cNvSpPr>
          <p:nvPr>
            <p:ph idx="1"/>
          </p:nvPr>
        </p:nvSpPr>
        <p:spPr>
          <a:xfrm>
            <a:off x="4364640" y="1600201"/>
            <a:ext cx="4320574" cy="4524375"/>
          </a:xfrm>
        </p:spPr>
        <p:txBody>
          <a:bodyPr/>
          <a:lstStyle/>
          <a:p>
            <a:r>
              <a:rPr lang="en-US" dirty="0" smtClean="0"/>
              <a:t>Allows a short-circuit in the feedback loop.</a:t>
            </a:r>
          </a:p>
          <a:p>
            <a:r>
              <a:rPr lang="en-US" dirty="0" smtClean="0"/>
              <a:t>Plug-in must provide the performance value.</a:t>
            </a:r>
          </a:p>
          <a:p>
            <a:r>
              <a:rPr lang="en-US" dirty="0" smtClean="0"/>
              <a:t>Processing resumes at the same level from the report workflow.</a:t>
            </a:r>
          </a:p>
        </p:txBody>
      </p:sp>
      <p:sp>
        <p:nvSpPr>
          <p:cNvPr id="15" name="Slide Number Placeholder 4"/>
          <p:cNvSpPr>
            <a:spLocks noGrp="1"/>
          </p:cNvSpPr>
          <p:nvPr>
            <p:ph type="sldNum" idx="4294967295"/>
          </p:nvPr>
        </p:nvSpPr>
        <p:spPr>
          <a:xfrm>
            <a:off x="7593012" y="6308726"/>
            <a:ext cx="560388" cy="458788"/>
          </a:xfrm>
          <a:prstGeom prst="rect">
            <a:avLst/>
          </a:prstGeom>
        </p:spPr>
        <p:txBody>
          <a:bodyPr lIns="82945" tIns="41473" rIns="82945" bIns="41473"/>
          <a:lstStyle/>
          <a:p>
            <a:fld id="{973EB8F0-7312-4990-90CF-B7B2B126841B}" type="slidenum">
              <a:rPr lang="en-US"/>
              <a:pPr/>
              <a:t>14</a:t>
            </a:fld>
            <a:endParaRPr lang="en-US"/>
          </a:p>
        </p:txBody>
      </p:sp>
      <p:sp>
        <p:nvSpPr>
          <p:cNvPr id="20" name="Oval 4"/>
          <p:cNvSpPr>
            <a:spLocks noChangeArrowheads="1"/>
          </p:cNvSpPr>
          <p:nvPr/>
        </p:nvSpPr>
        <p:spPr bwMode="auto">
          <a:xfrm>
            <a:off x="701280" y="1899560"/>
            <a:ext cx="3515040" cy="3516849"/>
          </a:xfrm>
          <a:prstGeom prst="ellipse">
            <a:avLst/>
          </a:prstGeom>
          <a:gradFill rotWithShape="0">
            <a:gsLst>
              <a:gs pos="0">
                <a:srgbClr val="23B8DC"/>
              </a:gs>
              <a:gs pos="100000">
                <a:srgbClr val="FF6633"/>
              </a:gs>
            </a:gsLst>
            <a:lin ang="5400000" scaled="1"/>
          </a:gra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81417" tIns="63711" rIns="90129" bIns="49310" anchor="ctr"/>
          <a:lstStyle/>
          <a:p>
            <a:pPr algn="ctr">
              <a:tabLst>
                <a:tab pos="656650" algn="l"/>
                <a:tab pos="1313299" algn="l"/>
                <a:tab pos="1969949" algn="l"/>
                <a:tab pos="2626599" algn="l"/>
                <a:tab pos="3283248" algn="l"/>
              </a:tabLst>
            </a:pPr>
            <a:endParaRPr lang="en-US" dirty="0">
              <a:solidFill>
                <a:srgbClr val="000000"/>
              </a:solidFill>
              <a:ea typeface="WenQuanYi Zen Hei Sharp" charset="0"/>
              <a:cs typeface="WenQuanYi Zen Hei Sharp" charset="0"/>
            </a:endParaRPr>
          </a:p>
        </p:txBody>
      </p:sp>
      <p:sp>
        <p:nvSpPr>
          <p:cNvPr id="21" name="Oval 5"/>
          <p:cNvSpPr>
            <a:spLocks noChangeArrowheads="1"/>
          </p:cNvSpPr>
          <p:nvPr/>
        </p:nvSpPr>
        <p:spPr bwMode="auto">
          <a:xfrm>
            <a:off x="1091520" y="2289842"/>
            <a:ext cx="2733120" cy="2734848"/>
          </a:xfrm>
          <a:prstGeom prst="ellipse">
            <a:avLst/>
          </a:prstGeom>
          <a:gradFill rotWithShape="0">
            <a:gsLst>
              <a:gs pos="0">
                <a:srgbClr val="23B8DC"/>
              </a:gs>
              <a:gs pos="100000">
                <a:srgbClr val="FF6633"/>
              </a:gs>
            </a:gsLst>
            <a:lin ang="5400000" scaled="1"/>
          </a:gra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265490" tIns="63711" rIns="90129" bIns="49310" anchor="ctr"/>
          <a:lstStyle/>
          <a:p>
            <a:pPr algn="ctr">
              <a:tabLst>
                <a:tab pos="656650" algn="l"/>
                <a:tab pos="1313299" algn="l"/>
                <a:tab pos="1969949" algn="l"/>
                <a:tab pos="2626599" algn="l"/>
              </a:tabLst>
            </a:pPr>
            <a:endParaRPr lang="en-US" dirty="0">
              <a:solidFill>
                <a:srgbClr val="000000"/>
              </a:solidFill>
              <a:ea typeface="WenQuanYi Zen Hei Sharp" charset="0"/>
              <a:cs typeface="WenQuanYi Zen Hei Sharp" charset="0"/>
            </a:endParaRPr>
          </a:p>
        </p:txBody>
      </p:sp>
      <p:sp>
        <p:nvSpPr>
          <p:cNvPr id="22" name="Oval 6"/>
          <p:cNvSpPr>
            <a:spLocks noChangeArrowheads="1"/>
          </p:cNvSpPr>
          <p:nvPr/>
        </p:nvSpPr>
        <p:spPr bwMode="auto">
          <a:xfrm>
            <a:off x="1483199" y="2681562"/>
            <a:ext cx="1952640" cy="1952845"/>
          </a:xfrm>
          <a:prstGeom prst="ellipse">
            <a:avLst/>
          </a:prstGeom>
          <a:gradFill rotWithShape="0">
            <a:gsLst>
              <a:gs pos="0">
                <a:srgbClr val="23B8DC"/>
              </a:gs>
              <a:gs pos="100000">
                <a:srgbClr val="FF6633"/>
              </a:gs>
            </a:gsLst>
            <a:lin ang="5400000" scaled="1"/>
          </a:gra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2945" tIns="63711" rIns="90129" bIns="49310" anchor="ctr"/>
          <a:lstStyle/>
          <a:p>
            <a:pPr algn="ctr">
              <a:tabLst>
                <a:tab pos="656650" algn="l"/>
                <a:tab pos="1313299" algn="l"/>
              </a:tabLst>
            </a:pPr>
            <a:endParaRPr lang="en-US" dirty="0">
              <a:solidFill>
                <a:srgbClr val="000000"/>
              </a:solidFill>
              <a:ea typeface="WenQuanYi Zen Hei Sharp" charset="0"/>
              <a:cs typeface="WenQuanYi Zen Hei Sharp" charset="0"/>
            </a:endParaRPr>
          </a:p>
        </p:txBody>
      </p:sp>
      <p:sp>
        <p:nvSpPr>
          <p:cNvPr id="23" name="Oval 7"/>
          <p:cNvSpPr>
            <a:spLocks noChangeArrowheads="1"/>
          </p:cNvSpPr>
          <p:nvPr/>
        </p:nvSpPr>
        <p:spPr bwMode="auto">
          <a:xfrm>
            <a:off x="1873440" y="3071843"/>
            <a:ext cx="1170720" cy="1172283"/>
          </a:xfrm>
          <a:prstGeom prst="ellipse">
            <a:avLst/>
          </a:prstGeom>
          <a:solidFill>
            <a:srgbClr val="E6E64C"/>
          </a:solidFill>
          <a:ln w="3672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8293" tIns="71875" rIns="98293" bIns="57474" anchor="ctr"/>
          <a:lstStyle/>
          <a:p>
            <a:pPr algn="ctr">
              <a:tabLst>
                <a:tab pos="656650" algn="l"/>
              </a:tabLst>
            </a:pPr>
            <a:r>
              <a:rPr lang="en-US" sz="2200" dirty="0">
                <a:solidFill>
                  <a:srgbClr val="000000"/>
                </a:solidFill>
                <a:latin typeface="Calibri" pitchFamily="34" charset="0"/>
                <a:ea typeface="WenQuanYi Zen Hei Sharp" charset="0"/>
                <a:cs typeface="WenQuanYi Zen Hei Sharp" charset="0"/>
              </a:rPr>
              <a:t>Search</a:t>
            </a:r>
          </a:p>
          <a:p>
            <a:pPr algn="ctr">
              <a:tabLst>
                <a:tab pos="656650" algn="l"/>
              </a:tabLst>
            </a:pPr>
            <a:r>
              <a:rPr lang="en-US" sz="2200" dirty="0">
                <a:solidFill>
                  <a:srgbClr val="000000"/>
                </a:solidFill>
                <a:latin typeface="Calibri" pitchFamily="34" charset="0"/>
                <a:ea typeface="WenQuanYi Zen Hei Sharp" charset="0"/>
                <a:cs typeface="WenQuanYi Zen Hei Sharp" charset="0"/>
              </a:rPr>
              <a:t>Strategy</a:t>
            </a:r>
          </a:p>
        </p:txBody>
      </p:sp>
      <p:sp>
        <p:nvSpPr>
          <p:cNvPr id="24" name="AutoShape 14"/>
          <p:cNvSpPr>
            <a:spLocks noChangeArrowheads="1"/>
          </p:cNvSpPr>
          <p:nvPr/>
        </p:nvSpPr>
        <p:spPr bwMode="auto">
          <a:xfrm>
            <a:off x="2108160" y="4127473"/>
            <a:ext cx="701280" cy="1405588"/>
          </a:xfrm>
          <a:prstGeom prst="downArrow">
            <a:avLst>
              <a:gd name="adj1" fmla="val 50000"/>
              <a:gd name="adj2" fmla="val 50103"/>
            </a:avLst>
          </a:prstGeom>
          <a:solidFill>
            <a:srgbClr val="808080">
              <a:alpha val="50000"/>
            </a:srgbClr>
          </a:soli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2945" tIns="41473" rIns="82945" bIns="41473" anchor="ctr"/>
          <a:lstStyle/>
          <a:p>
            <a:endParaRPr lang="en-US"/>
          </a:p>
        </p:txBody>
      </p:sp>
      <p:sp>
        <p:nvSpPr>
          <p:cNvPr id="25" name="AutoShape 15"/>
          <p:cNvSpPr>
            <a:spLocks noChangeArrowheads="1"/>
          </p:cNvSpPr>
          <p:nvPr/>
        </p:nvSpPr>
        <p:spPr bwMode="auto">
          <a:xfrm>
            <a:off x="2108160" y="1830433"/>
            <a:ext cx="701280" cy="1435830"/>
          </a:xfrm>
          <a:prstGeom prst="downArrow">
            <a:avLst>
              <a:gd name="adj1" fmla="val 50000"/>
              <a:gd name="adj2" fmla="val 51181"/>
            </a:avLst>
          </a:prstGeom>
          <a:solidFill>
            <a:srgbClr val="808080">
              <a:alpha val="50000"/>
            </a:srgbClr>
          </a:soli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2945" tIns="41473" rIns="82945" bIns="41473" anchor="ctr"/>
          <a:lstStyle/>
          <a:p>
            <a:endParaRPr lang="en-US"/>
          </a:p>
        </p:txBody>
      </p:sp>
      <p:sp>
        <p:nvSpPr>
          <p:cNvPr id="26" name="TextBox 25"/>
          <p:cNvSpPr txBox="1"/>
          <p:nvPr/>
        </p:nvSpPr>
        <p:spPr>
          <a:xfrm>
            <a:off x="1578239" y="3483390"/>
            <a:ext cx="207360" cy="360755"/>
          </a:xfrm>
          <a:prstGeom prst="rect">
            <a:avLst/>
          </a:prstGeom>
          <a:noFill/>
        </p:spPr>
        <p:txBody>
          <a:bodyPr wrap="square" lIns="82945" tIns="41473" rIns="82945" bIns="41473" rtlCol="0">
            <a:spAutoFit/>
          </a:bodyPr>
          <a:lstStyle/>
          <a:p>
            <a:pPr algn="ctr"/>
            <a:r>
              <a:rPr lang="en-US" sz="1800" b="1" dirty="0">
                <a:latin typeface="Calibri" pitchFamily="34" charset="0"/>
              </a:rPr>
              <a:t>1</a:t>
            </a:r>
          </a:p>
        </p:txBody>
      </p:sp>
      <p:sp>
        <p:nvSpPr>
          <p:cNvPr id="27" name="TextBox 26"/>
          <p:cNvSpPr txBox="1"/>
          <p:nvPr/>
        </p:nvSpPr>
        <p:spPr>
          <a:xfrm>
            <a:off x="1198690" y="3483389"/>
            <a:ext cx="207360" cy="360755"/>
          </a:xfrm>
          <a:prstGeom prst="rect">
            <a:avLst/>
          </a:prstGeom>
          <a:noFill/>
        </p:spPr>
        <p:txBody>
          <a:bodyPr wrap="square" lIns="82945" tIns="41473" rIns="82945" bIns="41473" rtlCol="0">
            <a:spAutoFit/>
          </a:bodyPr>
          <a:lstStyle/>
          <a:p>
            <a:pPr algn="ctr"/>
            <a:r>
              <a:rPr lang="en-US" sz="1800" b="1" dirty="0">
                <a:latin typeface="Calibri" pitchFamily="34" charset="0"/>
              </a:rPr>
              <a:t>2</a:t>
            </a:r>
          </a:p>
        </p:txBody>
      </p:sp>
      <p:sp>
        <p:nvSpPr>
          <p:cNvPr id="28" name="TextBox 27"/>
          <p:cNvSpPr txBox="1"/>
          <p:nvPr/>
        </p:nvSpPr>
        <p:spPr>
          <a:xfrm>
            <a:off x="806379" y="3483388"/>
            <a:ext cx="207360" cy="360755"/>
          </a:xfrm>
          <a:prstGeom prst="rect">
            <a:avLst/>
          </a:prstGeom>
          <a:noFill/>
        </p:spPr>
        <p:txBody>
          <a:bodyPr wrap="square" lIns="82945" tIns="41473" rIns="82945" bIns="41473" rtlCol="0">
            <a:spAutoFit/>
          </a:bodyPr>
          <a:lstStyle/>
          <a:p>
            <a:pPr algn="ctr"/>
            <a:r>
              <a:rPr lang="en-US" sz="1800" b="1" dirty="0">
                <a:latin typeface="Calibri" pitchFamily="34" charset="0"/>
              </a:rPr>
              <a:t>3</a:t>
            </a:r>
          </a:p>
        </p:txBody>
      </p:sp>
      <p:sp>
        <p:nvSpPr>
          <p:cNvPr id="30" name="Freeform 29"/>
          <p:cNvSpPr/>
          <p:nvPr/>
        </p:nvSpPr>
        <p:spPr bwMode="auto">
          <a:xfrm>
            <a:off x="2413343" y="2426423"/>
            <a:ext cx="1227687" cy="2380290"/>
          </a:xfrm>
          <a:custGeom>
            <a:avLst/>
            <a:gdLst>
              <a:gd name="connsiteX0" fmla="*/ 62432 w 1353440"/>
              <a:gd name="connsiteY0" fmla="*/ 2623829 h 2623829"/>
              <a:gd name="connsiteX1" fmla="*/ 513369 w 1353440"/>
              <a:gd name="connsiteY1" fmla="*/ 2561198 h 2623829"/>
              <a:gd name="connsiteX2" fmla="*/ 901676 w 1353440"/>
              <a:gd name="connsiteY2" fmla="*/ 2323204 h 2623829"/>
              <a:gd name="connsiteX3" fmla="*/ 1202300 w 1353440"/>
              <a:gd name="connsiteY3" fmla="*/ 1947423 h 2623829"/>
              <a:gd name="connsiteX4" fmla="*/ 1352613 w 1353440"/>
              <a:gd name="connsiteY4" fmla="*/ 1371226 h 2623829"/>
              <a:gd name="connsiteX5" fmla="*/ 1252404 w 1353440"/>
              <a:gd name="connsiteY5" fmla="*/ 857659 h 2623829"/>
              <a:gd name="connsiteX6" fmla="*/ 1039462 w 1353440"/>
              <a:gd name="connsiteY6" fmla="*/ 519456 h 2623829"/>
              <a:gd name="connsiteX7" fmla="*/ 676207 w 1353440"/>
              <a:gd name="connsiteY7" fmla="*/ 243883 h 2623829"/>
              <a:gd name="connsiteX8" fmla="*/ 325478 w 1353440"/>
              <a:gd name="connsiteY8" fmla="*/ 81045 h 2623829"/>
              <a:gd name="connsiteX9" fmla="*/ 37380 w 1353440"/>
              <a:gd name="connsiteY9" fmla="*/ 5889 h 2623829"/>
              <a:gd name="connsiteX10" fmla="*/ 12328 w 1353440"/>
              <a:gd name="connsiteY10" fmla="*/ 231357 h 2623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53440" h="2623829">
                <a:moveTo>
                  <a:pt x="62432" y="2623829"/>
                </a:moveTo>
                <a:cubicBezTo>
                  <a:pt x="217963" y="2617565"/>
                  <a:pt x="373495" y="2611302"/>
                  <a:pt x="513369" y="2561198"/>
                </a:cubicBezTo>
                <a:cubicBezTo>
                  <a:pt x="653243" y="2511094"/>
                  <a:pt x="786854" y="2425500"/>
                  <a:pt x="901676" y="2323204"/>
                </a:cubicBezTo>
                <a:cubicBezTo>
                  <a:pt x="1016498" y="2220908"/>
                  <a:pt x="1127144" y="2106086"/>
                  <a:pt x="1202300" y="1947423"/>
                </a:cubicBezTo>
                <a:cubicBezTo>
                  <a:pt x="1277456" y="1788760"/>
                  <a:pt x="1344262" y="1552853"/>
                  <a:pt x="1352613" y="1371226"/>
                </a:cubicBezTo>
                <a:cubicBezTo>
                  <a:pt x="1360964" y="1189599"/>
                  <a:pt x="1304596" y="999621"/>
                  <a:pt x="1252404" y="857659"/>
                </a:cubicBezTo>
                <a:cubicBezTo>
                  <a:pt x="1200212" y="715697"/>
                  <a:pt x="1135495" y="621752"/>
                  <a:pt x="1039462" y="519456"/>
                </a:cubicBezTo>
                <a:cubicBezTo>
                  <a:pt x="943429" y="417160"/>
                  <a:pt x="795204" y="316952"/>
                  <a:pt x="676207" y="243883"/>
                </a:cubicBezTo>
                <a:cubicBezTo>
                  <a:pt x="557210" y="170814"/>
                  <a:pt x="431949" y="120711"/>
                  <a:pt x="325478" y="81045"/>
                </a:cubicBezTo>
                <a:cubicBezTo>
                  <a:pt x="219007" y="41379"/>
                  <a:pt x="89572" y="-19163"/>
                  <a:pt x="37380" y="5889"/>
                </a:cubicBezTo>
                <a:cubicBezTo>
                  <a:pt x="-14812" y="30941"/>
                  <a:pt x="-1242" y="131149"/>
                  <a:pt x="12328" y="231357"/>
                </a:cubicBezTo>
              </a:path>
            </a:pathLst>
          </a:custGeom>
          <a:noFill/>
          <a:ln w="31750" cap="flat" cmpd="sng" algn="ctr">
            <a:solidFill>
              <a:srgbClr val="00FF00"/>
            </a:solidFill>
            <a:prstDash val="solid"/>
            <a:round/>
            <a:headEnd type="oval" w="lg" len="lg"/>
            <a:tailEnd type="triangle" w="lg" len="lg"/>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82945" tIns="41473" rIns="82945" bIns="41473" numCol="1" rtlCol="0" anchor="t" anchorCtr="0" compatLnSpc="1">
            <a:prstTxWarp prst="textNoShape">
              <a:avLst/>
            </a:prstTxWarp>
          </a:bodyPr>
          <a:lstStyle/>
          <a:p>
            <a:pPr defTabSz="414726">
              <a:buClr>
                <a:srgbClr val="000000"/>
              </a:buClr>
              <a:buSzPct val="100000"/>
            </a:pPr>
            <a:endParaRPr lang="en-US" sz="2200">
              <a:latin typeface="Palatino Linotype" charset="0"/>
              <a:ea typeface="ＭＳ Ｐゴシック" charset="0"/>
              <a:cs typeface="ＭＳ Ｐゴシック" charset="0"/>
            </a:endParaRPr>
          </a:p>
        </p:txBody>
      </p:sp>
    </p:spTree>
    <p:extLst>
      <p:ext uri="{BB962C8B-B14F-4D97-AF65-F5344CB8AC3E}">
        <p14:creationId xmlns:p14="http://schemas.microsoft.com/office/powerpoint/2010/main" val="1356903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6"/>
          <p:cNvSpPr>
            <a:spLocks noGrp="1" noChangeArrowheads="1"/>
          </p:cNvSpPr>
          <p:nvPr>
            <p:ph type="title"/>
          </p:nvPr>
        </p:nvSpPr>
        <p:spPr>
          <a:ln/>
        </p:spPr>
        <p:txBody>
          <a:bodyPr tIns="32803"/>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dirty="0"/>
              <a:t>Plug-in Workflow: REJECT</a:t>
            </a:r>
          </a:p>
        </p:txBody>
      </p:sp>
      <p:sp>
        <p:nvSpPr>
          <p:cNvPr id="2" name="Content Placeholder 1"/>
          <p:cNvSpPr>
            <a:spLocks noGrp="1"/>
          </p:cNvSpPr>
          <p:nvPr>
            <p:ph idx="1"/>
          </p:nvPr>
        </p:nvSpPr>
        <p:spPr>
          <a:xfrm>
            <a:off x="4364640" y="1600201"/>
            <a:ext cx="4320574" cy="4524375"/>
          </a:xfrm>
        </p:spPr>
        <p:txBody>
          <a:bodyPr/>
          <a:lstStyle/>
          <a:p>
            <a:r>
              <a:rPr lang="en-US" dirty="0" smtClean="0"/>
              <a:t>Allows modification of the search indirectly.</a:t>
            </a:r>
          </a:p>
          <a:p>
            <a:r>
              <a:rPr lang="en-US" dirty="0" smtClean="0"/>
              <a:t>Plug-in must provide an alternate valid point.</a:t>
            </a:r>
          </a:p>
          <a:p>
            <a:pPr lvl="1"/>
            <a:r>
              <a:rPr lang="en-US" dirty="0" smtClean="0"/>
              <a:t>Search strategy is not obligated to use it.</a:t>
            </a:r>
          </a:p>
          <a:p>
            <a:r>
              <a:rPr lang="en-US" dirty="0" smtClean="0"/>
              <a:t>Processing jumps directly back to search strategy.</a:t>
            </a:r>
            <a:endParaRPr lang="en-US" dirty="0"/>
          </a:p>
        </p:txBody>
      </p:sp>
      <p:sp>
        <p:nvSpPr>
          <p:cNvPr id="17" name="Slide Number Placeholder 4"/>
          <p:cNvSpPr>
            <a:spLocks noGrp="1"/>
          </p:cNvSpPr>
          <p:nvPr>
            <p:ph type="sldNum" idx="4294967295"/>
          </p:nvPr>
        </p:nvSpPr>
        <p:spPr>
          <a:xfrm>
            <a:off x="7593012" y="6308726"/>
            <a:ext cx="560388" cy="458788"/>
          </a:xfrm>
          <a:prstGeom prst="rect">
            <a:avLst/>
          </a:prstGeom>
        </p:spPr>
        <p:txBody>
          <a:bodyPr lIns="82945" tIns="41473" rIns="82945" bIns="41473"/>
          <a:lstStyle/>
          <a:p>
            <a:fld id="{52E43E9C-886A-4145-9F4B-BC8B788F8463}" type="slidenum">
              <a:rPr lang="en-US"/>
              <a:pPr/>
              <a:t>15</a:t>
            </a:fld>
            <a:endParaRPr lang="en-US"/>
          </a:p>
        </p:txBody>
      </p:sp>
      <p:sp>
        <p:nvSpPr>
          <p:cNvPr id="21" name="Oval 4"/>
          <p:cNvSpPr>
            <a:spLocks noChangeArrowheads="1"/>
          </p:cNvSpPr>
          <p:nvPr/>
        </p:nvSpPr>
        <p:spPr bwMode="auto">
          <a:xfrm>
            <a:off x="701280" y="1899560"/>
            <a:ext cx="3515040" cy="3516849"/>
          </a:xfrm>
          <a:prstGeom prst="ellipse">
            <a:avLst/>
          </a:prstGeom>
          <a:gradFill rotWithShape="0">
            <a:gsLst>
              <a:gs pos="0">
                <a:srgbClr val="23B8DC"/>
              </a:gs>
              <a:gs pos="100000">
                <a:srgbClr val="FF6633"/>
              </a:gs>
            </a:gsLst>
            <a:lin ang="5400000" scaled="1"/>
          </a:gra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81417" tIns="63711" rIns="90129" bIns="49310" anchor="ctr"/>
          <a:lstStyle/>
          <a:p>
            <a:pPr algn="ctr">
              <a:tabLst>
                <a:tab pos="656650" algn="l"/>
                <a:tab pos="1313299" algn="l"/>
                <a:tab pos="1969949" algn="l"/>
                <a:tab pos="2626599" algn="l"/>
                <a:tab pos="3283248" algn="l"/>
              </a:tabLst>
            </a:pPr>
            <a:endParaRPr lang="en-US" dirty="0">
              <a:solidFill>
                <a:srgbClr val="000000"/>
              </a:solidFill>
              <a:ea typeface="WenQuanYi Zen Hei Sharp" charset="0"/>
              <a:cs typeface="WenQuanYi Zen Hei Sharp" charset="0"/>
            </a:endParaRPr>
          </a:p>
        </p:txBody>
      </p:sp>
      <p:sp>
        <p:nvSpPr>
          <p:cNvPr id="22" name="Oval 5"/>
          <p:cNvSpPr>
            <a:spLocks noChangeArrowheads="1"/>
          </p:cNvSpPr>
          <p:nvPr/>
        </p:nvSpPr>
        <p:spPr bwMode="auto">
          <a:xfrm>
            <a:off x="1091520" y="2289842"/>
            <a:ext cx="2733120" cy="2734848"/>
          </a:xfrm>
          <a:prstGeom prst="ellipse">
            <a:avLst/>
          </a:prstGeom>
          <a:gradFill rotWithShape="0">
            <a:gsLst>
              <a:gs pos="0">
                <a:srgbClr val="23B8DC"/>
              </a:gs>
              <a:gs pos="100000">
                <a:srgbClr val="FF6633"/>
              </a:gs>
            </a:gsLst>
            <a:lin ang="5400000" scaled="1"/>
          </a:gra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265490" tIns="63711" rIns="90129" bIns="49310" anchor="ctr"/>
          <a:lstStyle/>
          <a:p>
            <a:pPr algn="ctr">
              <a:tabLst>
                <a:tab pos="656650" algn="l"/>
                <a:tab pos="1313299" algn="l"/>
                <a:tab pos="1969949" algn="l"/>
                <a:tab pos="2626599" algn="l"/>
              </a:tabLst>
            </a:pPr>
            <a:endParaRPr lang="en-US" dirty="0">
              <a:solidFill>
                <a:srgbClr val="000000"/>
              </a:solidFill>
              <a:ea typeface="WenQuanYi Zen Hei Sharp" charset="0"/>
              <a:cs typeface="WenQuanYi Zen Hei Sharp" charset="0"/>
            </a:endParaRPr>
          </a:p>
        </p:txBody>
      </p:sp>
      <p:sp>
        <p:nvSpPr>
          <p:cNvPr id="23" name="Oval 6"/>
          <p:cNvSpPr>
            <a:spLocks noChangeArrowheads="1"/>
          </p:cNvSpPr>
          <p:nvPr/>
        </p:nvSpPr>
        <p:spPr bwMode="auto">
          <a:xfrm>
            <a:off x="1483199" y="2681562"/>
            <a:ext cx="1952640" cy="1952845"/>
          </a:xfrm>
          <a:prstGeom prst="ellipse">
            <a:avLst/>
          </a:prstGeom>
          <a:gradFill rotWithShape="0">
            <a:gsLst>
              <a:gs pos="0">
                <a:srgbClr val="23B8DC"/>
              </a:gs>
              <a:gs pos="100000">
                <a:srgbClr val="FF6633"/>
              </a:gs>
            </a:gsLst>
            <a:lin ang="5400000" scaled="1"/>
          </a:gra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2945" tIns="63711" rIns="90129" bIns="49310" anchor="ctr"/>
          <a:lstStyle/>
          <a:p>
            <a:pPr algn="ctr">
              <a:tabLst>
                <a:tab pos="656650" algn="l"/>
                <a:tab pos="1313299" algn="l"/>
              </a:tabLst>
            </a:pPr>
            <a:endParaRPr lang="en-US" dirty="0">
              <a:solidFill>
                <a:srgbClr val="000000"/>
              </a:solidFill>
              <a:ea typeface="WenQuanYi Zen Hei Sharp" charset="0"/>
              <a:cs typeface="WenQuanYi Zen Hei Sharp" charset="0"/>
            </a:endParaRPr>
          </a:p>
        </p:txBody>
      </p:sp>
      <p:sp>
        <p:nvSpPr>
          <p:cNvPr id="24" name="Oval 7"/>
          <p:cNvSpPr>
            <a:spLocks noChangeArrowheads="1"/>
          </p:cNvSpPr>
          <p:nvPr/>
        </p:nvSpPr>
        <p:spPr bwMode="auto">
          <a:xfrm>
            <a:off x="1873440" y="3071843"/>
            <a:ext cx="1170720" cy="1172283"/>
          </a:xfrm>
          <a:prstGeom prst="ellipse">
            <a:avLst/>
          </a:prstGeom>
          <a:solidFill>
            <a:srgbClr val="E6E64C"/>
          </a:solidFill>
          <a:ln w="3672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8293" tIns="71875" rIns="98293" bIns="57474" anchor="ctr"/>
          <a:lstStyle/>
          <a:p>
            <a:pPr algn="ctr">
              <a:tabLst>
                <a:tab pos="656650" algn="l"/>
              </a:tabLst>
            </a:pPr>
            <a:r>
              <a:rPr lang="en-US" sz="2200" dirty="0">
                <a:solidFill>
                  <a:srgbClr val="000000"/>
                </a:solidFill>
                <a:latin typeface="Calibri" pitchFamily="34" charset="0"/>
                <a:ea typeface="WenQuanYi Zen Hei Sharp" charset="0"/>
                <a:cs typeface="WenQuanYi Zen Hei Sharp" charset="0"/>
              </a:rPr>
              <a:t>Search</a:t>
            </a:r>
          </a:p>
          <a:p>
            <a:pPr algn="ctr">
              <a:tabLst>
                <a:tab pos="656650" algn="l"/>
              </a:tabLst>
            </a:pPr>
            <a:r>
              <a:rPr lang="en-US" sz="2200" dirty="0">
                <a:solidFill>
                  <a:srgbClr val="000000"/>
                </a:solidFill>
                <a:latin typeface="Calibri" pitchFamily="34" charset="0"/>
                <a:ea typeface="WenQuanYi Zen Hei Sharp" charset="0"/>
                <a:cs typeface="WenQuanYi Zen Hei Sharp" charset="0"/>
              </a:rPr>
              <a:t>Strategy</a:t>
            </a:r>
          </a:p>
        </p:txBody>
      </p:sp>
      <p:sp>
        <p:nvSpPr>
          <p:cNvPr id="25" name="AutoShape 14"/>
          <p:cNvSpPr>
            <a:spLocks noChangeArrowheads="1"/>
          </p:cNvSpPr>
          <p:nvPr/>
        </p:nvSpPr>
        <p:spPr bwMode="auto">
          <a:xfrm>
            <a:off x="2108160" y="4127473"/>
            <a:ext cx="701280" cy="1405588"/>
          </a:xfrm>
          <a:prstGeom prst="downArrow">
            <a:avLst>
              <a:gd name="adj1" fmla="val 50000"/>
              <a:gd name="adj2" fmla="val 50103"/>
            </a:avLst>
          </a:prstGeom>
          <a:solidFill>
            <a:srgbClr val="808080">
              <a:alpha val="50000"/>
            </a:srgbClr>
          </a:soli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2945" tIns="41473" rIns="82945" bIns="41473" anchor="ctr"/>
          <a:lstStyle/>
          <a:p>
            <a:endParaRPr lang="en-US"/>
          </a:p>
        </p:txBody>
      </p:sp>
      <p:sp>
        <p:nvSpPr>
          <p:cNvPr id="26" name="AutoShape 15"/>
          <p:cNvSpPr>
            <a:spLocks noChangeArrowheads="1"/>
          </p:cNvSpPr>
          <p:nvPr/>
        </p:nvSpPr>
        <p:spPr bwMode="auto">
          <a:xfrm>
            <a:off x="2108160" y="1830433"/>
            <a:ext cx="701280" cy="1435830"/>
          </a:xfrm>
          <a:prstGeom prst="downArrow">
            <a:avLst>
              <a:gd name="adj1" fmla="val 50000"/>
              <a:gd name="adj2" fmla="val 51181"/>
            </a:avLst>
          </a:prstGeom>
          <a:solidFill>
            <a:srgbClr val="808080">
              <a:alpha val="50000"/>
            </a:srgbClr>
          </a:soli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2945" tIns="41473" rIns="82945" bIns="41473" anchor="ctr"/>
          <a:lstStyle/>
          <a:p>
            <a:endParaRPr lang="en-US"/>
          </a:p>
        </p:txBody>
      </p:sp>
      <p:sp>
        <p:nvSpPr>
          <p:cNvPr id="27" name="TextBox 26"/>
          <p:cNvSpPr txBox="1"/>
          <p:nvPr/>
        </p:nvSpPr>
        <p:spPr>
          <a:xfrm>
            <a:off x="1578239" y="3483390"/>
            <a:ext cx="207360" cy="360755"/>
          </a:xfrm>
          <a:prstGeom prst="rect">
            <a:avLst/>
          </a:prstGeom>
          <a:noFill/>
        </p:spPr>
        <p:txBody>
          <a:bodyPr wrap="square" lIns="82945" tIns="41473" rIns="82945" bIns="41473" rtlCol="0">
            <a:spAutoFit/>
          </a:bodyPr>
          <a:lstStyle/>
          <a:p>
            <a:pPr algn="ctr"/>
            <a:r>
              <a:rPr lang="en-US" sz="1800" b="1" dirty="0">
                <a:latin typeface="Calibri" pitchFamily="34" charset="0"/>
              </a:rPr>
              <a:t>1</a:t>
            </a:r>
          </a:p>
        </p:txBody>
      </p:sp>
      <p:sp>
        <p:nvSpPr>
          <p:cNvPr id="28" name="TextBox 27"/>
          <p:cNvSpPr txBox="1"/>
          <p:nvPr/>
        </p:nvSpPr>
        <p:spPr>
          <a:xfrm>
            <a:off x="1198690" y="3483389"/>
            <a:ext cx="207360" cy="360755"/>
          </a:xfrm>
          <a:prstGeom prst="rect">
            <a:avLst/>
          </a:prstGeom>
          <a:noFill/>
        </p:spPr>
        <p:txBody>
          <a:bodyPr wrap="square" lIns="82945" tIns="41473" rIns="82945" bIns="41473" rtlCol="0">
            <a:spAutoFit/>
          </a:bodyPr>
          <a:lstStyle/>
          <a:p>
            <a:pPr algn="ctr"/>
            <a:r>
              <a:rPr lang="en-US" sz="1800" b="1" dirty="0">
                <a:latin typeface="Calibri" pitchFamily="34" charset="0"/>
              </a:rPr>
              <a:t>2</a:t>
            </a:r>
          </a:p>
        </p:txBody>
      </p:sp>
      <p:sp>
        <p:nvSpPr>
          <p:cNvPr id="29" name="TextBox 28"/>
          <p:cNvSpPr txBox="1"/>
          <p:nvPr/>
        </p:nvSpPr>
        <p:spPr>
          <a:xfrm>
            <a:off x="806379" y="3483388"/>
            <a:ext cx="207360" cy="360755"/>
          </a:xfrm>
          <a:prstGeom prst="rect">
            <a:avLst/>
          </a:prstGeom>
          <a:noFill/>
        </p:spPr>
        <p:txBody>
          <a:bodyPr wrap="square" lIns="82945" tIns="41473" rIns="82945" bIns="41473" rtlCol="0">
            <a:spAutoFit/>
          </a:bodyPr>
          <a:lstStyle/>
          <a:p>
            <a:pPr algn="ctr"/>
            <a:r>
              <a:rPr lang="en-US" sz="1800" b="1" dirty="0">
                <a:latin typeface="Calibri" pitchFamily="34" charset="0"/>
              </a:rPr>
              <a:t>3</a:t>
            </a:r>
          </a:p>
        </p:txBody>
      </p:sp>
      <p:sp>
        <p:nvSpPr>
          <p:cNvPr id="32" name="Freeform 31"/>
          <p:cNvSpPr/>
          <p:nvPr/>
        </p:nvSpPr>
        <p:spPr bwMode="auto">
          <a:xfrm>
            <a:off x="1988638" y="3982018"/>
            <a:ext cx="469973" cy="836058"/>
          </a:xfrm>
          <a:custGeom>
            <a:avLst/>
            <a:gdLst>
              <a:gd name="connsiteX0" fmla="*/ 781990 w 781990"/>
              <a:gd name="connsiteY0" fmla="*/ 1002083 h 1002083"/>
              <a:gd name="connsiteX1" fmla="*/ 5376 w 781990"/>
              <a:gd name="connsiteY1" fmla="*/ 501042 h 1002083"/>
              <a:gd name="connsiteX2" fmla="*/ 481365 w 781990"/>
              <a:gd name="connsiteY2" fmla="*/ 0 h 1002083"/>
            </a:gdLst>
            <a:ahLst/>
            <a:cxnLst>
              <a:cxn ang="0">
                <a:pos x="connsiteX0" y="connsiteY0"/>
              </a:cxn>
              <a:cxn ang="0">
                <a:pos x="connsiteX1" y="connsiteY1"/>
              </a:cxn>
              <a:cxn ang="0">
                <a:pos x="connsiteX2" y="connsiteY2"/>
              </a:cxn>
            </a:cxnLst>
            <a:rect l="l" t="t" r="r" b="b"/>
            <a:pathLst>
              <a:path w="781990" h="1002083">
                <a:moveTo>
                  <a:pt x="781990" y="1002083"/>
                </a:moveTo>
                <a:cubicBezTo>
                  <a:pt x="418735" y="835069"/>
                  <a:pt x="55480" y="668056"/>
                  <a:pt x="5376" y="501042"/>
                </a:cubicBezTo>
                <a:cubicBezTo>
                  <a:pt x="-44728" y="334028"/>
                  <a:pt x="266335" y="20877"/>
                  <a:pt x="481365" y="0"/>
                </a:cubicBezTo>
              </a:path>
            </a:pathLst>
          </a:custGeom>
          <a:noFill/>
          <a:ln w="31750" cap="flat" cmpd="sng" algn="ctr">
            <a:solidFill>
              <a:srgbClr val="00FF00"/>
            </a:solidFill>
            <a:prstDash val="dash"/>
            <a:round/>
            <a:headEnd type="oval" w="lg" len="lg"/>
            <a:tailEnd type="triangle" w="lg" len="lg"/>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82945" tIns="41473" rIns="82945" bIns="41473" numCol="1" rtlCol="0" anchor="t" anchorCtr="0" compatLnSpc="1">
            <a:prstTxWarp prst="textNoShape">
              <a:avLst/>
            </a:prstTxWarp>
          </a:bodyPr>
          <a:lstStyle/>
          <a:p>
            <a:pPr defTabSz="414726">
              <a:buClr>
                <a:srgbClr val="000000"/>
              </a:buClr>
              <a:buSzPct val="100000"/>
            </a:pPr>
            <a:endParaRPr lang="en-US" sz="2200">
              <a:latin typeface="Palatino Linotype" charset="0"/>
              <a:ea typeface="ＭＳ Ｐゴシック" charset="0"/>
              <a:cs typeface="ＭＳ Ｐゴシック" charset="0"/>
            </a:endParaRPr>
          </a:p>
        </p:txBody>
      </p:sp>
    </p:spTree>
    <p:extLst>
      <p:ext uri="{BB962C8B-B14F-4D97-AF65-F5344CB8AC3E}">
        <p14:creationId xmlns:p14="http://schemas.microsoft.com/office/powerpoint/2010/main" val="36175341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Plug-in Example: Point Logger</a:t>
            </a:r>
            <a:endParaRPr lang="en-US" dirty="0"/>
          </a:p>
        </p:txBody>
      </p:sp>
      <p:sp>
        <p:nvSpPr>
          <p:cNvPr id="3" name="TextBox 2"/>
          <p:cNvSpPr txBox="1"/>
          <p:nvPr/>
        </p:nvSpPr>
        <p:spPr>
          <a:xfrm>
            <a:off x="1046880" y="1522060"/>
            <a:ext cx="6946560" cy="4427509"/>
          </a:xfrm>
          <a:prstGeom prst="rect">
            <a:avLst/>
          </a:prstGeom>
          <a:solidFill>
            <a:schemeClr val="tx1"/>
          </a:solidFill>
          <a:ln>
            <a:noFill/>
          </a:ln>
          <a:effectLst>
            <a:glow rad="63500">
              <a:schemeClr val="accent2">
                <a:satMod val="175000"/>
                <a:alpha val="40000"/>
              </a:schemeClr>
            </a:glow>
            <a:outerShdw blurRad="50800" dist="38100" dir="2700000" algn="tl" rotWithShape="0">
              <a:prstClr val="black">
                <a:alpha val="40000"/>
              </a:prstClr>
            </a:outerShdw>
          </a:effectLst>
        </p:spPr>
        <p:txBody>
          <a:bodyPr wrap="square" lIns="82945" tIns="41473" rIns="82945" bIns="41473" rtlCol="0">
            <a:spAutoFit/>
          </a:bodyPr>
          <a:lstStyle/>
          <a:p>
            <a:pPr lvl="0">
              <a:lnSpc>
                <a:spcPct val="98000"/>
              </a:lnSpc>
            </a:pPr>
            <a:r>
              <a:rPr lang="en-US" sz="1800" dirty="0" err="1">
                <a:solidFill>
                  <a:srgbClr val="99CCFF"/>
                </a:solidFill>
                <a:latin typeface="Consolas" pitchFamily="49" charset="0"/>
                <a:cs typeface="Consolas" pitchFamily="49" charset="0"/>
              </a:rPr>
              <a:t>logger_init</a:t>
            </a:r>
            <a:r>
              <a:rPr lang="en-US" sz="1800" dirty="0">
                <a:solidFill>
                  <a:srgbClr val="FFFFFF"/>
                </a:solidFill>
                <a:latin typeface="Consolas" pitchFamily="49" charset="0"/>
                <a:cs typeface="Consolas" pitchFamily="49" charset="0"/>
              </a:rPr>
              <a:t>()</a:t>
            </a:r>
          </a:p>
          <a:p>
            <a:pPr lvl="0">
              <a:lnSpc>
                <a:spcPct val="98000"/>
              </a:lnSpc>
            </a:pPr>
            <a:r>
              <a:rPr lang="en-US" sz="1800" dirty="0">
                <a:solidFill>
                  <a:srgbClr val="FFFFFF"/>
                </a:solidFill>
                <a:latin typeface="Consolas" pitchFamily="49" charset="0"/>
                <a:cs typeface="Consolas" pitchFamily="49" charset="0"/>
              </a:rPr>
              <a:t>{</a:t>
            </a:r>
          </a:p>
          <a:p>
            <a:pPr lvl="0">
              <a:lnSpc>
                <a:spcPct val="98000"/>
              </a:lnSpc>
            </a:pPr>
            <a:r>
              <a:rPr lang="en-US" sz="1800" dirty="0">
                <a:solidFill>
                  <a:srgbClr val="FFFFFF"/>
                </a:solidFill>
                <a:latin typeface="Consolas" pitchFamily="49" charset="0"/>
                <a:cs typeface="Consolas" pitchFamily="49" charset="0"/>
              </a:rPr>
              <a:t>	</a:t>
            </a:r>
            <a:r>
              <a:rPr lang="en-US" sz="1800" dirty="0" err="1">
                <a:solidFill>
                  <a:srgbClr val="FFFFFF"/>
                </a:solidFill>
                <a:latin typeface="Consolas" pitchFamily="49" charset="0"/>
                <a:cs typeface="Consolas" pitchFamily="49" charset="0"/>
              </a:rPr>
              <a:t>outfd</a:t>
            </a:r>
            <a:r>
              <a:rPr lang="en-US" sz="1800" dirty="0">
                <a:solidFill>
                  <a:srgbClr val="FFFFFF"/>
                </a:solidFill>
                <a:latin typeface="Consolas" pitchFamily="49" charset="0"/>
                <a:cs typeface="Consolas" pitchFamily="49" charset="0"/>
              </a:rPr>
              <a:t> = open(</a:t>
            </a:r>
            <a:r>
              <a:rPr lang="en-US" sz="1800" dirty="0">
                <a:solidFill>
                  <a:srgbClr val="DC2300"/>
                </a:solidFill>
                <a:latin typeface="Consolas" pitchFamily="49" charset="0"/>
                <a:cs typeface="Consolas" pitchFamily="49" charset="0"/>
              </a:rPr>
              <a:t>“performance.log”</a:t>
            </a:r>
            <a:r>
              <a:rPr lang="en-US" sz="1800" dirty="0">
                <a:solidFill>
                  <a:srgbClr val="FFFFFF"/>
                </a:solidFill>
                <a:latin typeface="Consolas" pitchFamily="49" charset="0"/>
                <a:cs typeface="Consolas" pitchFamily="49" charset="0"/>
              </a:rPr>
              <a:t>);</a:t>
            </a:r>
          </a:p>
          <a:p>
            <a:pPr lvl="0">
              <a:lnSpc>
                <a:spcPct val="98000"/>
              </a:lnSpc>
            </a:pPr>
            <a:r>
              <a:rPr lang="en-US" sz="1800" dirty="0">
                <a:solidFill>
                  <a:srgbClr val="FFFFFF"/>
                </a:solidFill>
                <a:latin typeface="Consolas" pitchFamily="49" charset="0"/>
                <a:cs typeface="Consolas" pitchFamily="49" charset="0"/>
              </a:rPr>
              <a:t>}</a:t>
            </a:r>
          </a:p>
          <a:p>
            <a:pPr lvl="0">
              <a:lnSpc>
                <a:spcPct val="98000"/>
              </a:lnSpc>
            </a:pPr>
            <a:endParaRPr lang="en-US" sz="1800" dirty="0">
              <a:solidFill>
                <a:srgbClr val="FFFFFF"/>
              </a:solidFill>
              <a:latin typeface="Consolas" pitchFamily="49" charset="0"/>
              <a:cs typeface="Consolas" pitchFamily="49" charset="0"/>
            </a:endParaRPr>
          </a:p>
          <a:p>
            <a:pPr lvl="0">
              <a:lnSpc>
                <a:spcPct val="98000"/>
              </a:lnSpc>
            </a:pPr>
            <a:r>
              <a:rPr lang="en-US" sz="1800" dirty="0" err="1">
                <a:solidFill>
                  <a:srgbClr val="99CCFF"/>
                </a:solidFill>
                <a:latin typeface="Consolas" pitchFamily="49" charset="0"/>
                <a:cs typeface="Consolas" pitchFamily="49" charset="0"/>
              </a:rPr>
              <a:t>logger_report</a:t>
            </a:r>
            <a:r>
              <a:rPr lang="en-US" sz="1800" dirty="0">
                <a:solidFill>
                  <a:srgbClr val="FFFFFF"/>
                </a:solidFill>
                <a:latin typeface="Consolas" pitchFamily="49" charset="0"/>
                <a:cs typeface="Consolas" pitchFamily="49" charset="0"/>
              </a:rPr>
              <a:t>(</a:t>
            </a:r>
            <a:r>
              <a:rPr lang="en-US" sz="1800" dirty="0" err="1">
                <a:solidFill>
                  <a:srgbClr val="23FF23"/>
                </a:solidFill>
                <a:latin typeface="Consolas" pitchFamily="49" charset="0"/>
                <a:cs typeface="Consolas" pitchFamily="49" charset="0"/>
              </a:rPr>
              <a:t>flow_t</a:t>
            </a:r>
            <a:r>
              <a:rPr lang="en-US" sz="1800" dirty="0">
                <a:solidFill>
                  <a:srgbClr val="FFFFFF"/>
                </a:solidFill>
                <a:latin typeface="Consolas" pitchFamily="49" charset="0"/>
                <a:cs typeface="Consolas" pitchFamily="49" charset="0"/>
              </a:rPr>
              <a:t> *</a:t>
            </a:r>
            <a:r>
              <a:rPr lang="en-US" sz="1800" dirty="0">
                <a:solidFill>
                  <a:srgbClr val="FFFF00"/>
                </a:solidFill>
                <a:latin typeface="Consolas" pitchFamily="49" charset="0"/>
                <a:cs typeface="Consolas" pitchFamily="49" charset="0"/>
              </a:rPr>
              <a:t>flow</a:t>
            </a:r>
            <a:r>
              <a:rPr lang="en-US" sz="1800" dirty="0">
                <a:solidFill>
                  <a:srgbClr val="FFFFFF"/>
                </a:solidFill>
                <a:latin typeface="Consolas" pitchFamily="49" charset="0"/>
                <a:cs typeface="Consolas" pitchFamily="49" charset="0"/>
              </a:rPr>
              <a:t>, </a:t>
            </a:r>
            <a:r>
              <a:rPr lang="en-US" sz="1800" dirty="0" err="1">
                <a:solidFill>
                  <a:srgbClr val="23FF23"/>
                </a:solidFill>
                <a:latin typeface="Consolas" pitchFamily="49" charset="0"/>
                <a:cs typeface="Consolas" pitchFamily="49" charset="0"/>
              </a:rPr>
              <a:t>point_t</a:t>
            </a:r>
            <a:r>
              <a:rPr lang="en-US" sz="1800" dirty="0">
                <a:solidFill>
                  <a:srgbClr val="FFFFFF"/>
                </a:solidFill>
                <a:latin typeface="Consolas" pitchFamily="49" charset="0"/>
                <a:cs typeface="Consolas" pitchFamily="49" charset="0"/>
              </a:rPr>
              <a:t> *</a:t>
            </a:r>
            <a:r>
              <a:rPr lang="en-US" sz="1800" dirty="0" err="1">
                <a:solidFill>
                  <a:srgbClr val="FFFF00"/>
                </a:solidFill>
                <a:latin typeface="Consolas" pitchFamily="49" charset="0"/>
                <a:cs typeface="Consolas" pitchFamily="49" charset="0"/>
              </a:rPr>
              <a:t>pt</a:t>
            </a:r>
            <a:r>
              <a:rPr lang="en-US" sz="1800" dirty="0">
                <a:solidFill>
                  <a:srgbClr val="FFFFFF"/>
                </a:solidFill>
                <a:latin typeface="Consolas" pitchFamily="49" charset="0"/>
                <a:cs typeface="Consolas" pitchFamily="49" charset="0"/>
              </a:rPr>
              <a:t>, </a:t>
            </a:r>
            <a:r>
              <a:rPr lang="en-US" sz="1800" dirty="0">
                <a:solidFill>
                  <a:srgbClr val="23FF23"/>
                </a:solidFill>
                <a:latin typeface="Consolas" pitchFamily="49" charset="0"/>
                <a:cs typeface="Consolas" pitchFamily="49" charset="0"/>
              </a:rPr>
              <a:t>double</a:t>
            </a:r>
            <a:r>
              <a:rPr lang="en-US" sz="1800" dirty="0">
                <a:solidFill>
                  <a:srgbClr val="FFFFFF"/>
                </a:solidFill>
                <a:latin typeface="Consolas" pitchFamily="49" charset="0"/>
                <a:cs typeface="Consolas" pitchFamily="49" charset="0"/>
              </a:rPr>
              <a:t> </a:t>
            </a:r>
            <a:r>
              <a:rPr lang="en-US" sz="1800" dirty="0" err="1">
                <a:solidFill>
                  <a:srgbClr val="FFFF00"/>
                </a:solidFill>
                <a:latin typeface="Consolas" pitchFamily="49" charset="0"/>
                <a:cs typeface="Consolas" pitchFamily="49" charset="0"/>
              </a:rPr>
              <a:t>perf</a:t>
            </a:r>
            <a:r>
              <a:rPr lang="en-US" sz="1800" dirty="0">
                <a:solidFill>
                  <a:srgbClr val="FFFFFF"/>
                </a:solidFill>
                <a:latin typeface="Consolas" pitchFamily="49" charset="0"/>
                <a:cs typeface="Consolas" pitchFamily="49" charset="0"/>
              </a:rPr>
              <a:t>)</a:t>
            </a:r>
          </a:p>
          <a:p>
            <a:pPr lvl="0">
              <a:lnSpc>
                <a:spcPct val="98000"/>
              </a:lnSpc>
            </a:pPr>
            <a:r>
              <a:rPr lang="en-US" sz="1800" dirty="0">
                <a:solidFill>
                  <a:srgbClr val="FFFFFF"/>
                </a:solidFill>
                <a:latin typeface="Consolas" pitchFamily="49" charset="0"/>
                <a:cs typeface="Consolas" pitchFamily="49" charset="0"/>
              </a:rPr>
              <a:t>{</a:t>
            </a:r>
          </a:p>
          <a:p>
            <a:pPr lvl="0">
              <a:lnSpc>
                <a:spcPct val="98000"/>
              </a:lnSpc>
            </a:pPr>
            <a:r>
              <a:rPr lang="en-US" sz="1800" dirty="0">
                <a:solidFill>
                  <a:srgbClr val="FFFFFF"/>
                </a:solidFill>
                <a:latin typeface="Consolas" pitchFamily="49" charset="0"/>
                <a:cs typeface="Consolas" pitchFamily="49" charset="0"/>
              </a:rPr>
              <a:t>	</a:t>
            </a:r>
            <a:r>
              <a:rPr lang="en-US" sz="1800" dirty="0" err="1">
                <a:solidFill>
                  <a:srgbClr val="FFFFFF"/>
                </a:solidFill>
                <a:latin typeface="Consolas" pitchFamily="49" charset="0"/>
                <a:cs typeface="Consolas" pitchFamily="49" charset="0"/>
              </a:rPr>
              <a:t>fprintf</a:t>
            </a:r>
            <a:r>
              <a:rPr lang="en-US" sz="1800" dirty="0">
                <a:solidFill>
                  <a:srgbClr val="FFFFFF"/>
                </a:solidFill>
                <a:latin typeface="Consolas" pitchFamily="49" charset="0"/>
                <a:cs typeface="Consolas" pitchFamily="49" charset="0"/>
              </a:rPr>
              <a:t>(</a:t>
            </a:r>
            <a:r>
              <a:rPr lang="en-US" sz="1800" dirty="0" err="1">
                <a:solidFill>
                  <a:srgbClr val="FFFFFF"/>
                </a:solidFill>
                <a:latin typeface="Consolas" pitchFamily="49" charset="0"/>
                <a:cs typeface="Consolas" pitchFamily="49" charset="0"/>
              </a:rPr>
              <a:t>outfd</a:t>
            </a:r>
            <a:r>
              <a:rPr lang="en-US" sz="1800" dirty="0">
                <a:solidFill>
                  <a:srgbClr val="FFFFFF"/>
                </a:solidFill>
                <a:latin typeface="Consolas" pitchFamily="49" charset="0"/>
                <a:cs typeface="Consolas" pitchFamily="49" charset="0"/>
              </a:rPr>
              <a:t>, </a:t>
            </a:r>
            <a:r>
              <a:rPr lang="en-US" sz="1800" dirty="0">
                <a:solidFill>
                  <a:srgbClr val="FF0000"/>
                </a:solidFill>
                <a:latin typeface="Consolas" pitchFamily="49" charset="0"/>
                <a:cs typeface="Consolas" pitchFamily="49" charset="0"/>
              </a:rPr>
              <a:t>“%s -&gt; %lf\n”</a:t>
            </a:r>
            <a:r>
              <a:rPr lang="en-US" sz="1800" dirty="0">
                <a:solidFill>
                  <a:srgbClr val="FFFFFF"/>
                </a:solidFill>
                <a:latin typeface="Consolas" pitchFamily="49" charset="0"/>
                <a:cs typeface="Consolas" pitchFamily="49" charset="0"/>
              </a:rPr>
              <a:t>, string(</a:t>
            </a:r>
            <a:r>
              <a:rPr lang="en-US" sz="1800" dirty="0" err="1">
                <a:solidFill>
                  <a:srgbClr val="FFFFFF"/>
                </a:solidFill>
                <a:latin typeface="Consolas" pitchFamily="49" charset="0"/>
                <a:cs typeface="Consolas" pitchFamily="49" charset="0"/>
              </a:rPr>
              <a:t>pt</a:t>
            </a:r>
            <a:r>
              <a:rPr lang="en-US" sz="1800" dirty="0">
                <a:solidFill>
                  <a:srgbClr val="FFFFFF"/>
                </a:solidFill>
                <a:latin typeface="Consolas" pitchFamily="49" charset="0"/>
                <a:cs typeface="Consolas" pitchFamily="49" charset="0"/>
              </a:rPr>
              <a:t>), </a:t>
            </a:r>
            <a:r>
              <a:rPr lang="en-US" sz="1800" dirty="0" err="1">
                <a:solidFill>
                  <a:srgbClr val="FFFFFF"/>
                </a:solidFill>
                <a:latin typeface="Consolas" pitchFamily="49" charset="0"/>
                <a:cs typeface="Consolas" pitchFamily="49" charset="0"/>
              </a:rPr>
              <a:t>perf</a:t>
            </a:r>
            <a:r>
              <a:rPr lang="en-US" sz="1800" dirty="0">
                <a:solidFill>
                  <a:srgbClr val="FFFFFF"/>
                </a:solidFill>
                <a:latin typeface="Consolas" pitchFamily="49" charset="0"/>
                <a:cs typeface="Consolas" pitchFamily="49" charset="0"/>
              </a:rPr>
              <a:t>);</a:t>
            </a:r>
          </a:p>
          <a:p>
            <a:pPr lvl="0">
              <a:lnSpc>
                <a:spcPct val="98000"/>
              </a:lnSpc>
            </a:pPr>
            <a:r>
              <a:rPr lang="en-US" sz="1800" dirty="0">
                <a:solidFill>
                  <a:srgbClr val="FFFFFF"/>
                </a:solidFill>
                <a:latin typeface="Consolas" pitchFamily="49" charset="0"/>
                <a:cs typeface="Consolas" pitchFamily="49" charset="0"/>
              </a:rPr>
              <a:t>	flow-&gt;type = ACCEPT;</a:t>
            </a:r>
          </a:p>
          <a:p>
            <a:pPr lvl="0">
              <a:lnSpc>
                <a:spcPct val="98000"/>
              </a:lnSpc>
            </a:pPr>
            <a:r>
              <a:rPr lang="en-US" sz="1800" dirty="0">
                <a:solidFill>
                  <a:srgbClr val="FFFFFF"/>
                </a:solidFill>
                <a:latin typeface="Consolas" pitchFamily="49" charset="0"/>
                <a:cs typeface="Consolas" pitchFamily="49" charset="0"/>
              </a:rPr>
              <a:t>}</a:t>
            </a:r>
          </a:p>
          <a:p>
            <a:pPr lvl="0">
              <a:lnSpc>
                <a:spcPct val="98000"/>
              </a:lnSpc>
            </a:pPr>
            <a:endParaRPr lang="en-US" sz="1800" dirty="0">
              <a:solidFill>
                <a:srgbClr val="FFFFFF"/>
              </a:solidFill>
              <a:latin typeface="Consolas" pitchFamily="49" charset="0"/>
              <a:cs typeface="Consolas" pitchFamily="49" charset="0"/>
            </a:endParaRPr>
          </a:p>
          <a:p>
            <a:pPr lvl="0">
              <a:lnSpc>
                <a:spcPct val="98000"/>
              </a:lnSpc>
            </a:pPr>
            <a:r>
              <a:rPr lang="en-US" sz="1800" dirty="0" err="1">
                <a:solidFill>
                  <a:srgbClr val="99CCFF"/>
                </a:solidFill>
                <a:latin typeface="Consolas" pitchFamily="49" charset="0"/>
                <a:cs typeface="Consolas" pitchFamily="49" charset="0"/>
              </a:rPr>
              <a:t>logger_fini</a:t>
            </a:r>
            <a:r>
              <a:rPr lang="en-US" sz="1800" dirty="0">
                <a:solidFill>
                  <a:srgbClr val="FFFFFF"/>
                </a:solidFill>
                <a:latin typeface="Consolas" pitchFamily="49" charset="0"/>
                <a:cs typeface="Consolas" pitchFamily="49" charset="0"/>
              </a:rPr>
              <a:t>()</a:t>
            </a:r>
          </a:p>
          <a:p>
            <a:pPr lvl="0">
              <a:lnSpc>
                <a:spcPct val="98000"/>
              </a:lnSpc>
            </a:pPr>
            <a:r>
              <a:rPr lang="en-US" sz="1800" dirty="0">
                <a:solidFill>
                  <a:srgbClr val="FFFFFF"/>
                </a:solidFill>
                <a:latin typeface="Consolas" pitchFamily="49" charset="0"/>
                <a:cs typeface="Consolas" pitchFamily="49" charset="0"/>
              </a:rPr>
              <a:t>{</a:t>
            </a:r>
          </a:p>
          <a:p>
            <a:pPr lvl="0">
              <a:lnSpc>
                <a:spcPct val="98000"/>
              </a:lnSpc>
            </a:pPr>
            <a:r>
              <a:rPr lang="en-US" sz="1800" dirty="0">
                <a:solidFill>
                  <a:srgbClr val="FFFFFF"/>
                </a:solidFill>
                <a:latin typeface="Consolas" pitchFamily="49" charset="0"/>
                <a:cs typeface="Consolas" pitchFamily="49" charset="0"/>
              </a:rPr>
              <a:t>	close(</a:t>
            </a:r>
            <a:r>
              <a:rPr lang="en-US" sz="1800" dirty="0" err="1">
                <a:solidFill>
                  <a:srgbClr val="FFFFFF"/>
                </a:solidFill>
                <a:latin typeface="Consolas" pitchFamily="49" charset="0"/>
                <a:cs typeface="Consolas" pitchFamily="49" charset="0"/>
              </a:rPr>
              <a:t>outfd</a:t>
            </a:r>
            <a:r>
              <a:rPr lang="en-US" sz="1800" dirty="0">
                <a:solidFill>
                  <a:srgbClr val="FFFFFF"/>
                </a:solidFill>
                <a:latin typeface="Consolas" pitchFamily="49" charset="0"/>
                <a:cs typeface="Consolas" pitchFamily="49" charset="0"/>
              </a:rPr>
              <a:t>);</a:t>
            </a:r>
          </a:p>
          <a:p>
            <a:pPr lvl="0">
              <a:lnSpc>
                <a:spcPct val="98000"/>
              </a:lnSpc>
            </a:pPr>
            <a:r>
              <a:rPr lang="en-US" sz="1800" dirty="0">
                <a:solidFill>
                  <a:srgbClr val="FFFFFF"/>
                </a:solidFill>
                <a:latin typeface="Consolas" pitchFamily="49" charset="0"/>
                <a:cs typeface="Consolas" pitchFamily="49" charset="0"/>
              </a:rPr>
              <a:t>}</a:t>
            </a:r>
          </a:p>
        </p:txBody>
      </p:sp>
      <p:sp>
        <p:nvSpPr>
          <p:cNvPr id="4" name="Slide Number Placeholder 3"/>
          <p:cNvSpPr>
            <a:spLocks noGrp="1"/>
          </p:cNvSpPr>
          <p:nvPr>
            <p:ph type="sldNum" idx="4294967295"/>
          </p:nvPr>
        </p:nvSpPr>
        <p:spPr>
          <a:xfrm>
            <a:off x="7591426" y="6308726"/>
            <a:ext cx="560388" cy="458788"/>
          </a:xfrm>
          <a:prstGeom prst="rect">
            <a:avLst/>
          </a:prstGeom>
        </p:spPr>
        <p:txBody>
          <a:bodyPr lIns="82945" tIns="41473" rIns="82945" bIns="41473"/>
          <a:lstStyle/>
          <a:p>
            <a:fld id="{161A18E9-B1F0-4EDF-BDE2-50B64E4E30BC}" type="slidenum">
              <a:rPr lang="en-US" smtClean="0"/>
              <a:pPr/>
              <a:t>16</a:t>
            </a:fld>
            <a:endParaRPr lang="en-US"/>
          </a:p>
        </p:txBody>
      </p:sp>
    </p:spTree>
    <p:extLst>
      <p:ext uri="{BB962C8B-B14F-4D97-AF65-F5344CB8AC3E}">
        <p14:creationId xmlns:p14="http://schemas.microsoft.com/office/powerpoint/2010/main" val="26173502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p:cNvGraphicFramePr/>
          <p:nvPr>
            <p:extLst>
              <p:ext uri="{D42A27DB-BD31-4B8C-83A1-F6EECF244321}">
                <p14:modId xmlns:p14="http://schemas.microsoft.com/office/powerpoint/2010/main" val="3027510233"/>
              </p:ext>
            </p:extLst>
          </p:nvPr>
        </p:nvGraphicFramePr>
        <p:xfrm>
          <a:off x="1668960" y="3567254"/>
          <a:ext cx="2419200" cy="2212072"/>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r>
              <a:rPr lang="en-US" dirty="0" smtClean="0"/>
              <a:t>Plug-in Example: Constraints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Support for non-rectangular parameter spaces.</a:t>
                </a:r>
              </a:p>
              <a:p>
                <a:pPr lvl="1"/>
                <a:r>
                  <a:rPr lang="en-US" b="0" dirty="0" smtClean="0"/>
                  <a:t>Implemented as plug-in #2 using REJECT workflow.</a:t>
                </a:r>
              </a:p>
              <a:p>
                <a:pPr lvl="1"/>
                <a14:m>
                  <m:oMath xmlns:m="http://schemas.openxmlformats.org/officeDocument/2006/math">
                    <m:r>
                      <m:rPr>
                        <m:sty m:val="p"/>
                      </m:rPr>
                      <a:rPr lang="en-US" b="0" i="0" smtClean="0">
                        <a:latin typeface="Cambria Math"/>
                        <a:ea typeface="Cambria Math"/>
                      </a:rPr>
                      <m:t>y</m:t>
                    </m:r>
                    <m:r>
                      <a:rPr lang="en-US" b="0" i="1" smtClean="0">
                        <a:latin typeface="Cambria Math"/>
                        <a:ea typeface="Cambria Math"/>
                      </a:rPr>
                      <m:t>≤</m:t>
                    </m:r>
                    <m:r>
                      <a:rPr lang="en-US" b="0" i="1" smtClean="0">
                        <a:latin typeface="Cambria Math"/>
                        <a:ea typeface="Cambria Math"/>
                      </a:rPr>
                      <m:t>𝑥</m:t>
                    </m:r>
                  </m:oMath>
                </a14:m>
                <a:endParaRPr lang="en-US" b="0"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l="-1546" t="-1467"/>
                </a:stretch>
              </a:blipFill>
            </p:spPr>
            <p:txBody>
              <a:bodyPr/>
              <a:lstStyle/>
              <a:p>
                <a:r>
                  <a:rPr lang="en-US">
                    <a:noFill/>
                  </a:rPr>
                  <a:t> </a:t>
                </a:r>
              </a:p>
            </p:txBody>
          </p:sp>
        </mc:Fallback>
      </mc:AlternateContent>
      <p:graphicFrame>
        <p:nvGraphicFramePr>
          <p:cNvPr id="5" name="Chart 4"/>
          <p:cNvGraphicFramePr/>
          <p:nvPr>
            <p:extLst>
              <p:ext uri="{D42A27DB-BD31-4B8C-83A1-F6EECF244321}">
                <p14:modId xmlns:p14="http://schemas.microsoft.com/office/powerpoint/2010/main" val="244343580"/>
              </p:ext>
            </p:extLst>
          </p:nvPr>
        </p:nvGraphicFramePr>
        <p:xfrm>
          <a:off x="1668960" y="3567254"/>
          <a:ext cx="2419200" cy="221207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p:cNvGraphicFramePr/>
          <p:nvPr>
            <p:extLst>
              <p:ext uri="{D42A27DB-BD31-4B8C-83A1-F6EECF244321}">
                <p14:modId xmlns:p14="http://schemas.microsoft.com/office/powerpoint/2010/main" val="771232248"/>
              </p:ext>
            </p:extLst>
          </p:nvPr>
        </p:nvGraphicFramePr>
        <p:xfrm>
          <a:off x="1668960" y="3567254"/>
          <a:ext cx="2419200" cy="221207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Chart 8"/>
          <p:cNvGraphicFramePr/>
          <p:nvPr>
            <p:extLst>
              <p:ext uri="{D42A27DB-BD31-4B8C-83A1-F6EECF244321}">
                <p14:modId xmlns:p14="http://schemas.microsoft.com/office/powerpoint/2010/main" val="3623689582"/>
              </p:ext>
            </p:extLst>
          </p:nvPr>
        </p:nvGraphicFramePr>
        <p:xfrm>
          <a:off x="1668960" y="3567254"/>
          <a:ext cx="2419200" cy="2212072"/>
        </p:xfrm>
        <a:graphic>
          <a:graphicData uri="http://schemas.openxmlformats.org/drawingml/2006/chart">
            <c:chart xmlns:c="http://schemas.openxmlformats.org/drawingml/2006/chart" xmlns:r="http://schemas.openxmlformats.org/officeDocument/2006/relationships" r:id="rId6"/>
          </a:graphicData>
        </a:graphic>
      </p:graphicFrame>
      <p:sp>
        <p:nvSpPr>
          <p:cNvPr id="7" name="Right Triangle 6"/>
          <p:cNvSpPr/>
          <p:nvPr/>
        </p:nvSpPr>
        <p:spPr bwMode="auto">
          <a:xfrm rot="5400000">
            <a:off x="1881696" y="3609331"/>
            <a:ext cx="1827414" cy="1999135"/>
          </a:xfrm>
          <a:prstGeom prst="rtTriangle">
            <a:avLst/>
          </a:prstGeom>
          <a:solidFill>
            <a:srgbClr val="FF0000">
              <a:alpha val="67000"/>
            </a:srgbClr>
          </a:solidFill>
          <a:ln w="9525" cap="flat" cmpd="sng" algn="ctr">
            <a:solidFill>
              <a:schemeClr val="tx1"/>
            </a:solidFill>
            <a:prstDash val="solid"/>
            <a:round/>
            <a:headEnd type="none" w="med" len="med"/>
            <a:tailEnd type="none" w="med" len="med"/>
          </a:ln>
          <a:effectLst/>
          <a:extLst/>
        </p:spPr>
        <p:txBody>
          <a:bodyPr vert="vert270" wrap="square" lIns="0" tIns="0" rIns="0" bIns="0" numCol="1" rtlCol="0" anchor="t" anchorCtr="0" compatLnSpc="1">
            <a:prstTxWarp prst="textNoShape">
              <a:avLst/>
            </a:prstTxWarp>
          </a:bodyPr>
          <a:lstStyle/>
          <a:p>
            <a:pPr defTabSz="414726">
              <a:buClr>
                <a:srgbClr val="000000"/>
              </a:buClr>
              <a:buSzPct val="100000"/>
            </a:pPr>
            <a:endParaRPr lang="en-US" sz="2200" dirty="0">
              <a:latin typeface="Palatino Linotype" charset="0"/>
              <a:ea typeface="ＭＳ Ｐゴシック" charset="0"/>
              <a:cs typeface="ＭＳ Ｐゴシック" charset="0"/>
            </a:endParaRPr>
          </a:p>
        </p:txBody>
      </p:sp>
      <p:sp>
        <p:nvSpPr>
          <p:cNvPr id="10" name="Slide Number Placeholder 9"/>
          <p:cNvSpPr>
            <a:spLocks noGrp="1"/>
          </p:cNvSpPr>
          <p:nvPr>
            <p:ph type="sldNum" idx="4294967295"/>
          </p:nvPr>
        </p:nvSpPr>
        <p:spPr>
          <a:xfrm>
            <a:off x="7593012" y="6308726"/>
            <a:ext cx="560388" cy="458788"/>
          </a:xfrm>
          <a:prstGeom prst="rect">
            <a:avLst/>
          </a:prstGeom>
        </p:spPr>
        <p:txBody>
          <a:bodyPr lIns="82945" tIns="41473" rIns="82945" bIns="41473"/>
          <a:lstStyle/>
          <a:p>
            <a:fld id="{F9FCA37E-F699-470F-ACD1-34504E3270F3}" type="slidenum">
              <a:rPr lang="en-US" smtClean="0"/>
              <a:pPr/>
              <a:t>17</a:t>
            </a:fld>
            <a:endParaRPr lang="en-US"/>
          </a:p>
        </p:txBody>
      </p:sp>
      <p:sp>
        <p:nvSpPr>
          <p:cNvPr id="11" name="Oval 4"/>
          <p:cNvSpPr>
            <a:spLocks noChangeAspect="1" noChangeArrowheads="1"/>
          </p:cNvSpPr>
          <p:nvPr/>
        </p:nvSpPr>
        <p:spPr bwMode="auto">
          <a:xfrm>
            <a:off x="4443841" y="2975357"/>
            <a:ext cx="3515039" cy="3516849"/>
          </a:xfrm>
          <a:prstGeom prst="ellipse">
            <a:avLst/>
          </a:prstGeom>
          <a:gradFill rotWithShape="0">
            <a:gsLst>
              <a:gs pos="0">
                <a:srgbClr val="23B8DC"/>
              </a:gs>
              <a:gs pos="100000">
                <a:srgbClr val="FF6633"/>
              </a:gs>
            </a:gsLst>
            <a:lin ang="5400000" scaled="1"/>
          </a:gra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81417" tIns="63711" rIns="90129" bIns="49310" anchor="ctr"/>
          <a:lstStyle/>
          <a:p>
            <a:pPr algn="ctr">
              <a:tabLst>
                <a:tab pos="656650" algn="l"/>
                <a:tab pos="1313299" algn="l"/>
                <a:tab pos="1969949" algn="l"/>
                <a:tab pos="2626599" algn="l"/>
                <a:tab pos="3283248" algn="l"/>
              </a:tabLst>
            </a:pPr>
            <a:endParaRPr lang="en-US" dirty="0">
              <a:solidFill>
                <a:srgbClr val="000000"/>
              </a:solidFill>
              <a:ea typeface="WenQuanYi Zen Hei Sharp" charset="0"/>
              <a:cs typeface="WenQuanYi Zen Hei Sharp" charset="0"/>
            </a:endParaRPr>
          </a:p>
        </p:txBody>
      </p:sp>
      <p:sp>
        <p:nvSpPr>
          <p:cNvPr id="12" name="Oval 5"/>
          <p:cNvSpPr>
            <a:spLocks noChangeAspect="1" noChangeArrowheads="1"/>
          </p:cNvSpPr>
          <p:nvPr/>
        </p:nvSpPr>
        <p:spPr bwMode="auto">
          <a:xfrm>
            <a:off x="4834081" y="3365635"/>
            <a:ext cx="2733119" cy="2734847"/>
          </a:xfrm>
          <a:prstGeom prst="ellipse">
            <a:avLst/>
          </a:prstGeom>
          <a:gradFill rotWithShape="0">
            <a:gsLst>
              <a:gs pos="0">
                <a:srgbClr val="23B8DC"/>
              </a:gs>
              <a:gs pos="100000">
                <a:srgbClr val="FF6633"/>
              </a:gs>
            </a:gsLst>
            <a:lin ang="5400000" scaled="1"/>
          </a:gra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265490" tIns="63711" rIns="90129" bIns="49310" anchor="ctr"/>
          <a:lstStyle/>
          <a:p>
            <a:pPr algn="ctr">
              <a:tabLst>
                <a:tab pos="656650" algn="l"/>
                <a:tab pos="1313299" algn="l"/>
                <a:tab pos="1969949" algn="l"/>
                <a:tab pos="2626599" algn="l"/>
              </a:tabLst>
            </a:pPr>
            <a:endParaRPr lang="en-US" dirty="0">
              <a:solidFill>
                <a:srgbClr val="000000"/>
              </a:solidFill>
              <a:ea typeface="WenQuanYi Zen Hei Sharp" charset="0"/>
              <a:cs typeface="WenQuanYi Zen Hei Sharp" charset="0"/>
            </a:endParaRPr>
          </a:p>
        </p:txBody>
      </p:sp>
      <p:sp>
        <p:nvSpPr>
          <p:cNvPr id="13" name="Oval 6"/>
          <p:cNvSpPr>
            <a:spLocks noChangeAspect="1" noChangeArrowheads="1"/>
          </p:cNvSpPr>
          <p:nvPr/>
        </p:nvSpPr>
        <p:spPr bwMode="auto">
          <a:xfrm>
            <a:off x="5225759" y="3757357"/>
            <a:ext cx="1952640" cy="1952845"/>
          </a:xfrm>
          <a:prstGeom prst="ellipse">
            <a:avLst/>
          </a:prstGeom>
          <a:gradFill rotWithShape="0">
            <a:gsLst>
              <a:gs pos="0">
                <a:srgbClr val="23B8DC"/>
              </a:gs>
              <a:gs pos="100000">
                <a:srgbClr val="FF6633"/>
              </a:gs>
            </a:gsLst>
            <a:lin ang="5400000" scaled="1"/>
          </a:gra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2945" tIns="63711" rIns="90129" bIns="49310" anchor="ctr"/>
          <a:lstStyle/>
          <a:p>
            <a:pPr algn="ctr">
              <a:tabLst>
                <a:tab pos="656650" algn="l"/>
                <a:tab pos="1313299" algn="l"/>
              </a:tabLst>
            </a:pPr>
            <a:endParaRPr lang="en-US" dirty="0">
              <a:solidFill>
                <a:srgbClr val="000000"/>
              </a:solidFill>
              <a:ea typeface="WenQuanYi Zen Hei Sharp" charset="0"/>
              <a:cs typeface="WenQuanYi Zen Hei Sharp" charset="0"/>
            </a:endParaRPr>
          </a:p>
        </p:txBody>
      </p:sp>
      <p:sp>
        <p:nvSpPr>
          <p:cNvPr id="14" name="Oval 7"/>
          <p:cNvSpPr>
            <a:spLocks noChangeAspect="1" noChangeArrowheads="1"/>
          </p:cNvSpPr>
          <p:nvPr/>
        </p:nvSpPr>
        <p:spPr bwMode="auto">
          <a:xfrm>
            <a:off x="5615998" y="4147637"/>
            <a:ext cx="1170720" cy="1172285"/>
          </a:xfrm>
          <a:prstGeom prst="ellipse">
            <a:avLst/>
          </a:prstGeom>
          <a:solidFill>
            <a:srgbClr val="E6E64C"/>
          </a:solidFill>
          <a:ln w="3672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8293" tIns="71875" rIns="98293" bIns="57474" anchor="ctr"/>
          <a:lstStyle/>
          <a:p>
            <a:pPr algn="ctr">
              <a:tabLst>
                <a:tab pos="656650" algn="l"/>
              </a:tabLst>
            </a:pPr>
            <a:r>
              <a:rPr lang="en-US" sz="2200" dirty="0">
                <a:solidFill>
                  <a:srgbClr val="000000"/>
                </a:solidFill>
                <a:latin typeface="Calibri" pitchFamily="34" charset="0"/>
                <a:ea typeface="WenQuanYi Zen Hei Sharp" charset="0"/>
                <a:cs typeface="WenQuanYi Zen Hei Sharp" charset="0"/>
              </a:rPr>
              <a:t>Search</a:t>
            </a:r>
          </a:p>
          <a:p>
            <a:pPr algn="ctr">
              <a:tabLst>
                <a:tab pos="656650" algn="l"/>
              </a:tabLst>
            </a:pPr>
            <a:r>
              <a:rPr lang="en-US" sz="2200" dirty="0">
                <a:solidFill>
                  <a:srgbClr val="000000"/>
                </a:solidFill>
                <a:latin typeface="Calibri" pitchFamily="34" charset="0"/>
                <a:ea typeface="WenQuanYi Zen Hei Sharp" charset="0"/>
                <a:cs typeface="WenQuanYi Zen Hei Sharp" charset="0"/>
              </a:rPr>
              <a:t>Strategy</a:t>
            </a:r>
          </a:p>
        </p:txBody>
      </p:sp>
      <p:sp>
        <p:nvSpPr>
          <p:cNvPr id="15" name="AutoShape 14"/>
          <p:cNvSpPr>
            <a:spLocks noChangeAspect="1" noChangeArrowheads="1"/>
          </p:cNvSpPr>
          <p:nvPr/>
        </p:nvSpPr>
        <p:spPr bwMode="auto">
          <a:xfrm>
            <a:off x="5850721" y="5203266"/>
            <a:ext cx="701281" cy="1405588"/>
          </a:xfrm>
          <a:prstGeom prst="downArrow">
            <a:avLst>
              <a:gd name="adj1" fmla="val 50000"/>
              <a:gd name="adj2" fmla="val 50103"/>
            </a:avLst>
          </a:prstGeom>
          <a:solidFill>
            <a:srgbClr val="808080">
              <a:alpha val="50000"/>
            </a:srgbClr>
          </a:soli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2945" tIns="41473" rIns="82945" bIns="41473" anchor="ctr"/>
          <a:lstStyle/>
          <a:p>
            <a:endParaRPr lang="en-US"/>
          </a:p>
        </p:txBody>
      </p:sp>
      <p:sp>
        <p:nvSpPr>
          <p:cNvPr id="16" name="AutoShape 15"/>
          <p:cNvSpPr>
            <a:spLocks noChangeAspect="1" noChangeArrowheads="1"/>
          </p:cNvSpPr>
          <p:nvPr/>
        </p:nvSpPr>
        <p:spPr bwMode="auto">
          <a:xfrm>
            <a:off x="5850721" y="2906227"/>
            <a:ext cx="701281" cy="1435831"/>
          </a:xfrm>
          <a:prstGeom prst="downArrow">
            <a:avLst>
              <a:gd name="adj1" fmla="val 50000"/>
              <a:gd name="adj2" fmla="val 51181"/>
            </a:avLst>
          </a:prstGeom>
          <a:solidFill>
            <a:srgbClr val="808080">
              <a:alpha val="50000"/>
            </a:srgbClr>
          </a:solidFill>
          <a:ln w="18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2945" tIns="41473" rIns="82945" bIns="41473" anchor="ctr"/>
          <a:lstStyle/>
          <a:p>
            <a:endParaRPr lang="en-US"/>
          </a:p>
        </p:txBody>
      </p:sp>
      <p:sp>
        <p:nvSpPr>
          <p:cNvPr id="17" name="TextBox 16"/>
          <p:cNvSpPr txBox="1">
            <a:spLocks noChangeAspect="1"/>
          </p:cNvSpPr>
          <p:nvPr/>
        </p:nvSpPr>
        <p:spPr>
          <a:xfrm>
            <a:off x="5320799" y="4559182"/>
            <a:ext cx="207360" cy="360755"/>
          </a:xfrm>
          <a:prstGeom prst="rect">
            <a:avLst/>
          </a:prstGeom>
          <a:noFill/>
        </p:spPr>
        <p:txBody>
          <a:bodyPr wrap="square" lIns="82945" tIns="41473" rIns="82945" bIns="41473" rtlCol="0">
            <a:spAutoFit/>
          </a:bodyPr>
          <a:lstStyle/>
          <a:p>
            <a:pPr algn="ctr"/>
            <a:r>
              <a:rPr lang="en-US" sz="1800" b="1" dirty="0">
                <a:latin typeface="Calibri" pitchFamily="34" charset="0"/>
              </a:rPr>
              <a:t>1</a:t>
            </a:r>
          </a:p>
        </p:txBody>
      </p:sp>
      <p:sp>
        <p:nvSpPr>
          <p:cNvPr id="18" name="TextBox 17"/>
          <p:cNvSpPr txBox="1">
            <a:spLocks noChangeAspect="1"/>
          </p:cNvSpPr>
          <p:nvPr/>
        </p:nvSpPr>
        <p:spPr>
          <a:xfrm>
            <a:off x="4941250" y="4559181"/>
            <a:ext cx="207360" cy="360755"/>
          </a:xfrm>
          <a:prstGeom prst="rect">
            <a:avLst/>
          </a:prstGeom>
          <a:noFill/>
        </p:spPr>
        <p:txBody>
          <a:bodyPr wrap="square" lIns="82945" tIns="41473" rIns="82945" bIns="41473" rtlCol="0">
            <a:spAutoFit/>
          </a:bodyPr>
          <a:lstStyle/>
          <a:p>
            <a:pPr algn="ctr"/>
            <a:r>
              <a:rPr lang="en-US" sz="1800" b="1" dirty="0">
                <a:latin typeface="Calibri" pitchFamily="34" charset="0"/>
              </a:rPr>
              <a:t>2</a:t>
            </a:r>
          </a:p>
        </p:txBody>
      </p:sp>
      <p:sp>
        <p:nvSpPr>
          <p:cNvPr id="19" name="TextBox 18"/>
          <p:cNvSpPr txBox="1">
            <a:spLocks noChangeAspect="1"/>
          </p:cNvSpPr>
          <p:nvPr/>
        </p:nvSpPr>
        <p:spPr>
          <a:xfrm>
            <a:off x="4548939" y="4559180"/>
            <a:ext cx="207360" cy="360755"/>
          </a:xfrm>
          <a:prstGeom prst="rect">
            <a:avLst/>
          </a:prstGeom>
          <a:noFill/>
        </p:spPr>
        <p:txBody>
          <a:bodyPr wrap="square" lIns="82945" tIns="41473" rIns="82945" bIns="41473" rtlCol="0">
            <a:spAutoFit/>
          </a:bodyPr>
          <a:lstStyle/>
          <a:p>
            <a:pPr algn="ctr"/>
            <a:r>
              <a:rPr lang="en-US" sz="1800" b="1" dirty="0">
                <a:latin typeface="Calibri" pitchFamily="34" charset="0"/>
              </a:rPr>
              <a:t>3</a:t>
            </a:r>
          </a:p>
        </p:txBody>
      </p:sp>
      <p:sp>
        <p:nvSpPr>
          <p:cNvPr id="21" name="Oval 20"/>
          <p:cNvSpPr/>
          <p:nvPr/>
        </p:nvSpPr>
        <p:spPr bwMode="auto">
          <a:xfrm>
            <a:off x="6102717" y="2668600"/>
            <a:ext cx="165888" cy="165905"/>
          </a:xfrm>
          <a:prstGeom prst="ellipse">
            <a:avLst/>
          </a:prstGeom>
          <a:solidFill>
            <a:srgbClr val="0070C0"/>
          </a:solidFill>
          <a:ln w="9525" cap="flat" cmpd="sng" algn="ctr">
            <a:solidFill>
              <a:srgbClr val="00B0F0"/>
            </a:solidFill>
            <a:prstDash val="solid"/>
            <a:round/>
            <a:headEnd type="none" w="med" len="med"/>
            <a:tailEnd type="none" w="med" len="med"/>
          </a:ln>
          <a:effectLst/>
          <a:extLst/>
        </p:spPr>
        <p:txBody>
          <a:bodyPr vert="horz" wrap="square" lIns="82945" tIns="41473" rIns="82945" bIns="41473" numCol="1" rtlCol="0" anchor="t" anchorCtr="0" compatLnSpc="1">
            <a:prstTxWarp prst="textNoShape">
              <a:avLst/>
            </a:prstTxWarp>
          </a:bodyPr>
          <a:lstStyle/>
          <a:p>
            <a:pPr defTabSz="414726">
              <a:buClr>
                <a:srgbClr val="000000"/>
              </a:buClr>
              <a:buSzPct val="100000"/>
            </a:pPr>
            <a:endParaRPr lang="en-US" sz="2200">
              <a:latin typeface="Palatino Linotype" charset="0"/>
              <a:ea typeface="ＭＳ Ｐゴシック" charset="0"/>
              <a:cs typeface="ＭＳ Ｐゴシック" charset="0"/>
            </a:endParaRPr>
          </a:p>
        </p:txBody>
      </p:sp>
      <p:sp>
        <p:nvSpPr>
          <p:cNvPr id="23" name="Oval 22"/>
          <p:cNvSpPr/>
          <p:nvPr/>
        </p:nvSpPr>
        <p:spPr bwMode="auto">
          <a:xfrm>
            <a:off x="6102717" y="2668600"/>
            <a:ext cx="165888" cy="165905"/>
          </a:xfrm>
          <a:prstGeom prst="ellipse">
            <a:avLst/>
          </a:prstGeom>
          <a:solidFill>
            <a:srgbClr val="0070C0"/>
          </a:solidFill>
          <a:ln w="9525" cap="flat" cmpd="sng" algn="ctr">
            <a:solidFill>
              <a:srgbClr val="00B0F0"/>
            </a:solidFill>
            <a:prstDash val="solid"/>
            <a:round/>
            <a:headEnd type="none" w="med" len="med"/>
            <a:tailEnd type="none" w="med" len="med"/>
          </a:ln>
          <a:effectLst/>
          <a:extLst/>
        </p:spPr>
        <p:txBody>
          <a:bodyPr vert="horz" wrap="square" lIns="82945" tIns="41473" rIns="82945" bIns="41473" numCol="1" rtlCol="0" anchor="t" anchorCtr="0" compatLnSpc="1">
            <a:prstTxWarp prst="textNoShape">
              <a:avLst/>
            </a:prstTxWarp>
          </a:bodyPr>
          <a:lstStyle/>
          <a:p>
            <a:pPr defTabSz="414726">
              <a:buClr>
                <a:srgbClr val="000000"/>
              </a:buClr>
              <a:buSzPct val="100000"/>
            </a:pPr>
            <a:endParaRPr lang="en-US" sz="2200">
              <a:latin typeface="Palatino Linotype" charset="0"/>
              <a:ea typeface="ＭＳ Ｐゴシック" charset="0"/>
              <a:cs typeface="ＭＳ Ｐゴシック" charset="0"/>
            </a:endParaRPr>
          </a:p>
        </p:txBody>
      </p:sp>
      <p:sp>
        <p:nvSpPr>
          <p:cNvPr id="24" name="Oval 23"/>
          <p:cNvSpPr/>
          <p:nvPr/>
        </p:nvSpPr>
        <p:spPr bwMode="auto">
          <a:xfrm>
            <a:off x="6102717" y="2668600"/>
            <a:ext cx="165888" cy="165905"/>
          </a:xfrm>
          <a:prstGeom prst="ellipse">
            <a:avLst/>
          </a:prstGeom>
          <a:solidFill>
            <a:srgbClr val="0070C0"/>
          </a:solidFill>
          <a:ln w="9525" cap="flat" cmpd="sng" algn="ctr">
            <a:solidFill>
              <a:srgbClr val="00B0F0"/>
            </a:solidFill>
            <a:prstDash val="solid"/>
            <a:round/>
            <a:headEnd type="none" w="med" len="med"/>
            <a:tailEnd type="none" w="med" len="med"/>
          </a:ln>
          <a:effectLst/>
          <a:extLst/>
        </p:spPr>
        <p:txBody>
          <a:bodyPr vert="horz" wrap="square" lIns="82945" tIns="41473" rIns="82945" bIns="41473" numCol="1" rtlCol="0" anchor="t" anchorCtr="0" compatLnSpc="1">
            <a:prstTxWarp prst="textNoShape">
              <a:avLst/>
            </a:prstTxWarp>
          </a:bodyPr>
          <a:lstStyle/>
          <a:p>
            <a:pPr defTabSz="414726">
              <a:buClr>
                <a:srgbClr val="000000"/>
              </a:buClr>
              <a:buSzPct val="100000"/>
            </a:pPr>
            <a:endParaRPr lang="en-US" sz="2200">
              <a:latin typeface="Palatino Linotype" charset="0"/>
              <a:ea typeface="ＭＳ Ｐゴシック" charset="0"/>
              <a:cs typeface="ＭＳ Ｐゴシック" charset="0"/>
            </a:endParaRPr>
          </a:p>
        </p:txBody>
      </p:sp>
      <p:sp>
        <p:nvSpPr>
          <p:cNvPr id="25" name="Oval 24"/>
          <p:cNvSpPr/>
          <p:nvPr/>
        </p:nvSpPr>
        <p:spPr bwMode="auto">
          <a:xfrm>
            <a:off x="6092640" y="4673290"/>
            <a:ext cx="165888" cy="165905"/>
          </a:xfrm>
          <a:prstGeom prst="ellipse">
            <a:avLst/>
          </a:prstGeom>
          <a:solidFill>
            <a:srgbClr val="0070C0"/>
          </a:solidFill>
          <a:ln w="9525" cap="flat" cmpd="sng" algn="ctr">
            <a:solidFill>
              <a:srgbClr val="00B0F0"/>
            </a:solidFill>
            <a:prstDash val="solid"/>
            <a:round/>
            <a:headEnd type="none" w="med" len="med"/>
            <a:tailEnd type="none" w="med" len="med"/>
          </a:ln>
          <a:effectLst/>
          <a:extLst/>
        </p:spPr>
        <p:txBody>
          <a:bodyPr vert="horz" wrap="square" lIns="82945" tIns="41473" rIns="82945" bIns="41473" numCol="1" rtlCol="0" anchor="t" anchorCtr="0" compatLnSpc="1">
            <a:prstTxWarp prst="textNoShape">
              <a:avLst/>
            </a:prstTxWarp>
          </a:bodyPr>
          <a:lstStyle/>
          <a:p>
            <a:pPr defTabSz="414726">
              <a:buClr>
                <a:srgbClr val="000000"/>
              </a:buClr>
              <a:buSzPct val="100000"/>
            </a:pPr>
            <a:endParaRPr lang="en-US" sz="2200">
              <a:latin typeface="Palatino Linotype" charset="0"/>
              <a:ea typeface="ＭＳ Ｐゴシック" charset="0"/>
              <a:cs typeface="ＭＳ Ｐゴシック" charset="0"/>
            </a:endParaRPr>
          </a:p>
        </p:txBody>
      </p:sp>
      <mc:AlternateContent xmlns:mc="http://schemas.openxmlformats.org/markup-compatibility/2006" xmlns:a14="http://schemas.microsoft.com/office/drawing/2010/main">
        <mc:Choice Requires="a14">
          <p:sp>
            <p:nvSpPr>
              <p:cNvPr id="26" name="TextBox 25"/>
              <p:cNvSpPr txBox="1"/>
              <p:nvPr/>
            </p:nvSpPr>
            <p:spPr>
              <a:xfrm>
                <a:off x="2705760" y="5807478"/>
                <a:ext cx="405267" cy="422310"/>
              </a:xfrm>
              <a:prstGeom prst="rect">
                <a:avLst/>
              </a:prstGeom>
              <a:noFill/>
            </p:spPr>
            <p:txBody>
              <a:bodyPr wrap="none" lIns="82945" tIns="41473" rIns="82945" bIns="41473" rtlCol="0">
                <a:spAutoFit/>
              </a:bodyPr>
              <a:lstStyle/>
              <a:p>
                <a:pPr/>
                <a14:m>
                  <m:oMathPara xmlns:m="http://schemas.openxmlformats.org/officeDocument/2006/math">
                    <m:oMathParaPr>
                      <m:jc m:val="centerGroup"/>
                    </m:oMathParaPr>
                    <m:oMath xmlns:m="http://schemas.openxmlformats.org/officeDocument/2006/math">
                      <m:r>
                        <a:rPr lang="en-US" sz="2200" i="1">
                          <a:latin typeface="Cambria Math"/>
                        </a:rPr>
                        <m:t>𝑥</m:t>
                      </m:r>
                    </m:oMath>
                  </m:oMathPara>
                </a14:m>
                <a:endParaRPr lang="en-US" sz="2200" dirty="0"/>
              </a:p>
            </p:txBody>
          </p:sp>
        </mc:Choice>
        <mc:Fallback xmlns="">
          <p:sp>
            <p:nvSpPr>
              <p:cNvPr id="26" name="TextBox 25"/>
              <p:cNvSpPr txBox="1">
                <a:spLocks noRot="1" noChangeAspect="1" noMove="1" noResize="1" noEditPoints="1" noAdjustHandles="1" noChangeArrowheads="1" noChangeShapeType="1" noTextEdit="1"/>
              </p:cNvSpPr>
              <p:nvPr/>
            </p:nvSpPr>
            <p:spPr>
              <a:xfrm>
                <a:off x="2982912" y="6401669"/>
                <a:ext cx="442429" cy="435825"/>
              </a:xfrm>
              <a:prstGeom prst="rect">
                <a:avLst/>
              </a:prstGeom>
              <a:blipFill rotWithShape="1">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TextBox 26"/>
              <p:cNvSpPr txBox="1"/>
              <p:nvPr/>
            </p:nvSpPr>
            <p:spPr>
              <a:xfrm>
                <a:off x="1323360" y="4450155"/>
                <a:ext cx="407960" cy="422310"/>
              </a:xfrm>
              <a:prstGeom prst="rect">
                <a:avLst/>
              </a:prstGeom>
              <a:noFill/>
            </p:spPr>
            <p:txBody>
              <a:bodyPr wrap="none" lIns="82945" tIns="41473" rIns="82945" bIns="41473" rtlCol="0">
                <a:spAutoFit/>
              </a:bodyPr>
              <a:lstStyle/>
              <a:p>
                <a:pPr/>
                <a14:m>
                  <m:oMathPara xmlns:m="http://schemas.openxmlformats.org/officeDocument/2006/math">
                    <m:oMathParaPr>
                      <m:jc m:val="centerGroup"/>
                    </m:oMathParaPr>
                    <m:oMath xmlns:m="http://schemas.openxmlformats.org/officeDocument/2006/math">
                      <m:r>
                        <a:rPr lang="en-US" sz="2200" i="1">
                          <a:latin typeface="Cambria Math"/>
                        </a:rPr>
                        <m:t>𝑦</m:t>
                      </m:r>
                    </m:oMath>
                  </m:oMathPara>
                </a14:m>
                <a:endParaRPr lang="en-US" sz="2200" dirty="0"/>
              </a:p>
            </p:txBody>
          </p:sp>
        </mc:Choice>
        <mc:Fallback xmlns="">
          <p:sp>
            <p:nvSpPr>
              <p:cNvPr id="27" name="TextBox 26"/>
              <p:cNvSpPr txBox="1">
                <a:spLocks noRot="1" noChangeAspect="1" noMove="1" noResize="1" noEditPoints="1" noAdjustHandles="1" noChangeArrowheads="1" noChangeShapeType="1" noTextEdit="1"/>
              </p:cNvSpPr>
              <p:nvPr/>
            </p:nvSpPr>
            <p:spPr>
              <a:xfrm>
                <a:off x="1458912" y="4905472"/>
                <a:ext cx="446404" cy="435825"/>
              </a:xfrm>
              <a:prstGeom prst="rect">
                <a:avLst/>
              </a:prstGeom>
              <a:blipFill rotWithShape="1">
                <a:blip r:embed="rId8"/>
                <a:stretch>
                  <a:fillRect b="-12676"/>
                </a:stretch>
              </a:blipFill>
            </p:spPr>
            <p:txBody>
              <a:bodyPr/>
              <a:lstStyle/>
              <a:p>
                <a:r>
                  <a:rPr lang="en-US">
                    <a:noFill/>
                  </a:rPr>
                  <a:t> </a:t>
                </a:r>
              </a:p>
            </p:txBody>
          </p:sp>
        </mc:Fallback>
      </mc:AlternateContent>
    </p:spTree>
    <p:extLst>
      <p:ext uri="{BB962C8B-B14F-4D97-AF65-F5344CB8AC3E}">
        <p14:creationId xmlns:p14="http://schemas.microsoft.com/office/powerpoint/2010/main" val="1933472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par>
                                <p:cTn id="8" presetID="42" presetClass="path" presetSubtype="0" accel="50000" decel="50000" fill="hold" grpId="1" nodeType="withEffect">
                                  <p:stCondLst>
                                    <p:cond delay="500"/>
                                  </p:stCondLst>
                                  <p:childTnLst>
                                    <p:animMotion origin="layout" path="M 3.72796E-6 4.02014E-6 L 3.72796E-6 0.29018 " pathEditMode="relative" rAng="0" ptsTypes="AA">
                                      <p:cBhvr>
                                        <p:cTn id="9" dur="2000" fill="hold"/>
                                        <p:tgtEl>
                                          <p:spTgt spid="21"/>
                                        </p:tgtEl>
                                        <p:attrNameLst>
                                          <p:attrName>ppt_x</p:attrName>
                                          <p:attrName>ppt_y</p:attrName>
                                        </p:attrNameLst>
                                      </p:cBhvr>
                                      <p:rCtr x="0" y="14499"/>
                                    </p:animMotion>
                                  </p:childTnLst>
                                </p:cTn>
                              </p:par>
                              <p:par>
                                <p:cTn id="10" presetID="10" presetClass="exit" presetSubtype="0" fill="hold" grpId="2" nodeType="withEffect">
                                  <p:stCondLst>
                                    <p:cond delay="2500"/>
                                  </p:stCondLst>
                                  <p:childTnLst>
                                    <p:animEffect transition="out" filter="fade">
                                      <p:cBhvr>
                                        <p:cTn id="11" dur="500"/>
                                        <p:tgtEl>
                                          <p:spTgt spid="21"/>
                                        </p:tgtEl>
                                      </p:cBhvr>
                                    </p:animEffect>
                                    <p:set>
                                      <p:cBhvr>
                                        <p:cTn id="12" dur="1" fill="hold">
                                          <p:stCondLst>
                                            <p:cond delay="499"/>
                                          </p:stCondLst>
                                        </p:cTn>
                                        <p:tgtEl>
                                          <p:spTgt spid="21"/>
                                        </p:tgtEl>
                                        <p:attrNameLst>
                                          <p:attrName>style.visibility</p:attrName>
                                        </p:attrNameLst>
                                      </p:cBhvr>
                                      <p:to>
                                        <p:strVal val="hidden"/>
                                      </p:to>
                                    </p:set>
                                  </p:childTnLst>
                                </p:cTn>
                              </p:par>
                              <p:par>
                                <p:cTn id="13" presetID="10" presetClass="entr" presetSubtype="0" fill="hold" grpId="0" nodeType="withEffect">
                                  <p:stCondLst>
                                    <p:cond delay="100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500"/>
                                        <p:tgtEl>
                                          <p:spTgt spid="23"/>
                                        </p:tgtEl>
                                      </p:cBhvr>
                                    </p:animEffect>
                                  </p:childTnLst>
                                </p:cTn>
                              </p:par>
                              <p:par>
                                <p:cTn id="16" presetID="42" presetClass="path" presetSubtype="0" accel="50000" decel="50000" fill="hold" grpId="1" nodeType="withEffect">
                                  <p:stCondLst>
                                    <p:cond delay="1500"/>
                                  </p:stCondLst>
                                  <p:childTnLst>
                                    <p:animMotion origin="layout" path="M 3.72796E-6 4.02014E-6 L 3.72796E-6 0.29018 " pathEditMode="relative" rAng="0" ptsTypes="AA">
                                      <p:cBhvr>
                                        <p:cTn id="17" dur="2000" fill="hold"/>
                                        <p:tgtEl>
                                          <p:spTgt spid="23"/>
                                        </p:tgtEl>
                                        <p:attrNameLst>
                                          <p:attrName>ppt_x</p:attrName>
                                          <p:attrName>ppt_y</p:attrName>
                                        </p:attrNameLst>
                                      </p:cBhvr>
                                      <p:rCtr x="0" y="14499"/>
                                    </p:animMotion>
                                  </p:childTnLst>
                                </p:cTn>
                              </p:par>
                              <p:par>
                                <p:cTn id="18" presetID="10" presetClass="exit" presetSubtype="0" fill="hold" grpId="2" nodeType="withEffect">
                                  <p:stCondLst>
                                    <p:cond delay="3500"/>
                                  </p:stCondLst>
                                  <p:childTnLst>
                                    <p:animEffect transition="out" filter="fade">
                                      <p:cBhvr>
                                        <p:cTn id="19" dur="500"/>
                                        <p:tgtEl>
                                          <p:spTgt spid="23"/>
                                        </p:tgtEl>
                                      </p:cBhvr>
                                    </p:animEffect>
                                    <p:set>
                                      <p:cBhvr>
                                        <p:cTn id="20" dur="1" fill="hold">
                                          <p:stCondLst>
                                            <p:cond delay="499"/>
                                          </p:stCondLst>
                                        </p:cTn>
                                        <p:tgtEl>
                                          <p:spTgt spid="23"/>
                                        </p:tgtEl>
                                        <p:attrNameLst>
                                          <p:attrName>style.visibility</p:attrName>
                                        </p:attrNameLst>
                                      </p:cBhvr>
                                      <p:to>
                                        <p:strVal val="hidden"/>
                                      </p:to>
                                    </p:set>
                                  </p:childTnLst>
                                </p:cTn>
                              </p:par>
                              <p:par>
                                <p:cTn id="21" presetID="10" presetClass="entr" presetSubtype="0" fill="hold" grpId="0" nodeType="withEffect">
                                  <p:stCondLst>
                                    <p:cond delay="2000"/>
                                  </p:stCondLst>
                                  <p:childTnLst>
                                    <p:set>
                                      <p:cBhvr>
                                        <p:cTn id="22" dur="1" fill="hold">
                                          <p:stCondLst>
                                            <p:cond delay="0"/>
                                          </p:stCondLst>
                                        </p:cTn>
                                        <p:tgtEl>
                                          <p:spTgt spid="24"/>
                                        </p:tgtEl>
                                        <p:attrNameLst>
                                          <p:attrName>style.visibility</p:attrName>
                                        </p:attrNameLst>
                                      </p:cBhvr>
                                      <p:to>
                                        <p:strVal val="visible"/>
                                      </p:to>
                                    </p:set>
                                    <p:animEffect transition="in" filter="fade">
                                      <p:cBhvr>
                                        <p:cTn id="23" dur="500"/>
                                        <p:tgtEl>
                                          <p:spTgt spid="24"/>
                                        </p:tgtEl>
                                      </p:cBhvr>
                                    </p:animEffect>
                                  </p:childTnLst>
                                </p:cTn>
                              </p:par>
                              <p:par>
                                <p:cTn id="24" presetID="42" presetClass="path" presetSubtype="0" accel="50000" decel="50000" fill="hold" grpId="1" nodeType="withEffect">
                                  <p:stCondLst>
                                    <p:cond delay="2500"/>
                                  </p:stCondLst>
                                  <p:childTnLst>
                                    <p:animMotion origin="layout" path="M 3.72796E-6 4.02014E-6 L 3.72796E-6 0.29018 " pathEditMode="relative" rAng="0" ptsTypes="AA">
                                      <p:cBhvr>
                                        <p:cTn id="25" dur="2000" fill="hold"/>
                                        <p:tgtEl>
                                          <p:spTgt spid="24"/>
                                        </p:tgtEl>
                                        <p:attrNameLst>
                                          <p:attrName>ppt_x</p:attrName>
                                          <p:attrName>ppt_y</p:attrName>
                                        </p:attrNameLst>
                                      </p:cBhvr>
                                      <p:rCtr x="0" y="14499"/>
                                    </p:animMotion>
                                  </p:childTnLst>
                                </p:cTn>
                              </p:par>
                              <p:par>
                                <p:cTn id="26" presetID="10" presetClass="exit" presetSubtype="0" fill="hold" grpId="2" nodeType="withEffect">
                                  <p:stCondLst>
                                    <p:cond delay="4500"/>
                                  </p:stCondLst>
                                  <p:childTnLst>
                                    <p:animEffect transition="out" filter="fade">
                                      <p:cBhvr>
                                        <p:cTn id="27" dur="500"/>
                                        <p:tgtEl>
                                          <p:spTgt spid="24"/>
                                        </p:tgtEl>
                                      </p:cBhvr>
                                    </p:animEffect>
                                    <p:set>
                                      <p:cBhvr>
                                        <p:cTn id="28" dur="1" fill="hold">
                                          <p:stCondLst>
                                            <p:cond delay="499"/>
                                          </p:stCondLst>
                                        </p:cTn>
                                        <p:tgtEl>
                                          <p:spTgt spid="24"/>
                                        </p:tgtEl>
                                        <p:attrNameLst>
                                          <p:attrName>style.visibility</p:attrName>
                                        </p:attrNameLst>
                                      </p:cBhvr>
                                      <p:to>
                                        <p:strVal val="hidden"/>
                                      </p:to>
                                    </p:set>
                                  </p:childTnLst>
                                </p:cTn>
                              </p:par>
                              <p:par>
                                <p:cTn id="29" presetID="10" presetClass="entr" presetSubtype="0" fill="hold" grpId="0" nodeType="withEffect">
                                  <p:stCondLst>
                                    <p:cond delay="450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childTnLst>
                                </p:cTn>
                              </p:par>
                              <p:par>
                                <p:cTn id="32" presetID="1" presetClass="exit" presetSubtype="0" fill="hold" grpId="0" nodeType="withEffect">
                                  <p:stCondLst>
                                    <p:cond delay="5000"/>
                                  </p:stCondLst>
                                  <p:childTnLst>
                                    <p:set>
                                      <p:cBhvr>
                                        <p:cTn id="33" dur="1" fill="hold">
                                          <p:stCondLst>
                                            <p:cond delay="0"/>
                                          </p:stCondLst>
                                        </p:cTn>
                                        <p:tgtEl>
                                          <p:spTgt spid="8"/>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fade">
                                      <p:cBhvr>
                                        <p:cTn id="38" dur="500"/>
                                        <p:tgtEl>
                                          <p:spTgt spid="6"/>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fade">
                                      <p:cBhvr>
                                        <p:cTn id="41" dur="500"/>
                                        <p:tgtEl>
                                          <p:spTgt spid="25"/>
                                        </p:tgtEl>
                                      </p:cBhvr>
                                    </p:animEffect>
                                  </p:childTnLst>
                                </p:cTn>
                              </p:par>
                            </p:childTnLst>
                          </p:cTn>
                        </p:par>
                      </p:childTnLst>
                    </p:cTn>
                  </p:par>
                  <p:par>
                    <p:cTn id="42" fill="hold">
                      <p:stCondLst>
                        <p:cond delay="indefinite"/>
                      </p:stCondLst>
                      <p:childTnLst>
                        <p:par>
                          <p:cTn id="43" fill="hold">
                            <p:stCondLst>
                              <p:cond delay="0"/>
                            </p:stCondLst>
                            <p:childTnLst>
                              <p:par>
                                <p:cTn id="44" presetID="42" presetClass="path" presetSubtype="0" accel="50000" decel="50000" fill="hold" grpId="1" nodeType="clickEffect">
                                  <p:stCondLst>
                                    <p:cond delay="0"/>
                                  </p:stCondLst>
                                  <p:childTnLst>
                                    <p:animMotion origin="layout" path="M -4.98741E-6 4.20478E-6 L -4.98741E-6 0.17121 " pathEditMode="relative" rAng="0" ptsTypes="AA">
                                      <p:cBhvr>
                                        <p:cTn id="45" dur="1000" fill="hold"/>
                                        <p:tgtEl>
                                          <p:spTgt spid="25"/>
                                        </p:tgtEl>
                                        <p:attrNameLst>
                                          <p:attrName>ppt_x</p:attrName>
                                          <p:attrName>ppt_y</p:attrName>
                                        </p:attrNameLst>
                                      </p:cBhvr>
                                      <p:rCtr x="0" y="8561"/>
                                    </p:animMotion>
                                  </p:childTnLst>
                                </p:cTn>
                              </p:par>
                            </p:childTnLst>
                          </p:cTn>
                        </p:par>
                        <p:par>
                          <p:cTn id="46" fill="hold">
                            <p:stCondLst>
                              <p:cond delay="1000"/>
                            </p:stCondLst>
                            <p:childTnLst>
                              <p:par>
                                <p:cTn id="47" presetID="10" presetClass="entr" presetSubtype="0" fill="hold" grpId="0" nodeType="after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fade">
                                      <p:cBhvr>
                                        <p:cTn id="49" dur="500"/>
                                        <p:tgtEl>
                                          <p:spTgt spid="7"/>
                                        </p:tgtEl>
                                      </p:cBhvr>
                                    </p:animEffect>
                                  </p:childTnLst>
                                </p:cTn>
                              </p:par>
                            </p:childTnLst>
                          </p:cTn>
                        </p:par>
                      </p:childTnLst>
                    </p:cTn>
                  </p:par>
                  <p:par>
                    <p:cTn id="50" fill="hold">
                      <p:stCondLst>
                        <p:cond delay="indefinite"/>
                      </p:stCondLst>
                      <p:childTnLst>
                        <p:par>
                          <p:cTn id="51" fill="hold">
                            <p:stCondLst>
                              <p:cond delay="0"/>
                            </p:stCondLst>
                            <p:childTnLst>
                              <p:par>
                                <p:cTn id="52" presetID="37" presetClass="path" presetSubtype="0" accel="50000" decel="50000" fill="hold" grpId="2" nodeType="clickEffect">
                                  <p:stCondLst>
                                    <p:cond delay="0"/>
                                  </p:stCondLst>
                                  <p:childTnLst>
                                    <p:animMotion origin="layout" path="M 0.0011 -0.00189 L -0.03967 0.04365 C -0.0488 0.05309 -0.05321 0.06735 -0.05321 0.08225 C -0.05321 0.09946 -0.0488 0.11289 -0.03967 0.12254 L 0.0011 0.16849 " pathEditMode="relative" rAng="5400000" ptsTypes="FffFF">
                                      <p:cBhvr>
                                        <p:cTn id="53" dur="1000" spd="-100000" fill="hold"/>
                                        <p:tgtEl>
                                          <p:spTgt spid="25"/>
                                        </p:tgtEl>
                                        <p:attrNameLst>
                                          <p:attrName>ppt_x</p:attrName>
                                          <p:attrName>ppt_y</p:attrName>
                                        </p:attrNameLst>
                                      </p:cBhvr>
                                      <p:rCtr x="-2724" y="8519"/>
                                    </p:animMotion>
                                  </p:childTnLst>
                                </p:cTn>
                              </p:par>
                            </p:childTnLst>
                          </p:cTn>
                        </p:par>
                      </p:childTnLst>
                    </p:cTn>
                  </p:par>
                  <p:par>
                    <p:cTn id="54" fill="hold">
                      <p:stCondLst>
                        <p:cond delay="indefinite"/>
                      </p:stCondLst>
                      <p:childTnLst>
                        <p:par>
                          <p:cTn id="55" fill="hold">
                            <p:stCondLst>
                              <p:cond delay="0"/>
                            </p:stCondLst>
                            <p:childTnLst>
                              <p:par>
                                <p:cTn id="56" presetID="10" presetClass="exit" presetSubtype="0" fill="hold" grpId="1" nodeType="clickEffect">
                                  <p:stCondLst>
                                    <p:cond delay="0"/>
                                  </p:stCondLst>
                                  <p:childTnLst>
                                    <p:animEffect transition="out" filter="fade">
                                      <p:cBhvr>
                                        <p:cTn id="57" dur="500"/>
                                        <p:tgtEl>
                                          <p:spTgt spid="6"/>
                                        </p:tgtEl>
                                      </p:cBhvr>
                                    </p:animEffect>
                                    <p:set>
                                      <p:cBhvr>
                                        <p:cTn id="58" dur="1" fill="hold">
                                          <p:stCondLst>
                                            <p:cond delay="499"/>
                                          </p:stCondLst>
                                        </p:cTn>
                                        <p:tgtEl>
                                          <p:spTgt spid="6"/>
                                        </p:tgtEl>
                                        <p:attrNameLst>
                                          <p:attrName>style.visibility</p:attrName>
                                        </p:attrNameLst>
                                      </p:cBhvr>
                                      <p:to>
                                        <p:strVal val="hidden"/>
                                      </p:to>
                                    </p:set>
                                  </p:childTnLst>
                                </p:cTn>
                              </p:par>
                            </p:childTnLst>
                          </p:cTn>
                        </p:par>
                        <p:par>
                          <p:cTn id="59" fill="hold">
                            <p:stCondLst>
                              <p:cond delay="500"/>
                            </p:stCondLst>
                            <p:childTnLst>
                              <p:par>
                                <p:cTn id="60" presetID="10" presetClass="entr" presetSubtype="0" fill="hold" grpId="0" nodeType="after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fade">
                                      <p:cBhvr>
                                        <p:cTn id="62" dur="500"/>
                                        <p:tgtEl>
                                          <p:spTgt spid="9"/>
                                        </p:tgtEl>
                                      </p:cBhvr>
                                    </p:animEffect>
                                  </p:childTnLst>
                                </p:cTn>
                              </p:par>
                            </p:childTnLst>
                          </p:cTn>
                        </p:par>
                      </p:childTnLst>
                    </p:cTn>
                  </p:par>
                  <p:par>
                    <p:cTn id="63" fill="hold">
                      <p:stCondLst>
                        <p:cond delay="indefinite"/>
                      </p:stCondLst>
                      <p:childTnLst>
                        <p:par>
                          <p:cTn id="64" fill="hold">
                            <p:stCondLst>
                              <p:cond delay="0"/>
                            </p:stCondLst>
                            <p:childTnLst>
                              <p:par>
                                <p:cTn id="65" presetID="42" presetClass="path" presetSubtype="0" accel="50000" decel="50000" fill="hold" grpId="3" nodeType="clickEffect">
                                  <p:stCondLst>
                                    <p:cond delay="0"/>
                                  </p:stCondLst>
                                  <p:childTnLst>
                                    <p:animMotion origin="layout" path="M -4.98741E-6 4.20478E-6 L -0.00251 0.26185 " pathEditMode="relative" rAng="0" ptsTypes="AA">
                                      <p:cBhvr>
                                        <p:cTn id="66" dur="2000" fill="hold"/>
                                        <p:tgtEl>
                                          <p:spTgt spid="25"/>
                                        </p:tgtEl>
                                        <p:attrNameLst>
                                          <p:attrName>ppt_x</p:attrName>
                                          <p:attrName>ppt_y</p:attrName>
                                        </p:attrNameLst>
                                      </p:cBhvr>
                                      <p:rCtr x="-126" y="1309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Graphic spid="5" grpId="0">
        <p:bldAsOne/>
      </p:bldGraphic>
      <p:bldGraphic spid="6" grpId="0">
        <p:bldAsOne/>
      </p:bldGraphic>
      <p:bldGraphic spid="6" grpId="1">
        <p:bldAsOne/>
      </p:bldGraphic>
      <p:bldGraphic spid="9" grpId="0">
        <p:bldAsOne/>
      </p:bldGraphic>
      <p:bldP spid="7" grpId="0" animBg="1"/>
      <p:bldP spid="21" grpId="0" animBg="1"/>
      <p:bldP spid="21" grpId="1" animBg="1"/>
      <p:bldP spid="21" grpId="2" animBg="1"/>
      <p:bldP spid="23" grpId="0" animBg="1"/>
      <p:bldP spid="23" grpId="1" animBg="1"/>
      <p:bldP spid="23" grpId="2" animBg="1"/>
      <p:bldP spid="24" grpId="0" animBg="1"/>
      <p:bldP spid="24" grpId="1" animBg="1"/>
      <p:bldP spid="24" grpId="2" animBg="1"/>
      <p:bldP spid="25" grpId="0" animBg="1"/>
      <p:bldP spid="25" grpId="1" animBg="1"/>
      <p:bldP spid="25" grpId="2" animBg="1"/>
      <p:bldP spid="25" grpId="3"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smtClean="0">
                <a:ea typeface="ＭＳ Ｐゴシック" pitchFamily="-110" charset="-128"/>
              </a:rPr>
              <a:t>Conclusions and Future Work</a:t>
            </a:r>
          </a:p>
        </p:txBody>
      </p:sp>
      <p:sp>
        <p:nvSpPr>
          <p:cNvPr id="28675" name="Rectangle 3"/>
          <p:cNvSpPr>
            <a:spLocks noGrp="1" noChangeArrowheads="1"/>
          </p:cNvSpPr>
          <p:nvPr>
            <p:ph type="body" idx="1"/>
          </p:nvPr>
        </p:nvSpPr>
        <p:spPr>
          <a:xfrm>
            <a:off x="304800" y="1016000"/>
            <a:ext cx="8839200" cy="5419725"/>
          </a:xfrm>
        </p:spPr>
        <p:txBody>
          <a:bodyPr/>
          <a:lstStyle/>
          <a:p>
            <a:r>
              <a:rPr lang="en-US" sz="2000" dirty="0" smtClean="0">
                <a:ea typeface="ＭＳ Ｐゴシック" pitchFamily="-110" charset="-128"/>
              </a:rPr>
              <a:t>Ongoing </a:t>
            </a:r>
            <a:r>
              <a:rPr lang="en-US" sz="2000" dirty="0" smtClean="0">
                <a:ea typeface="ＭＳ Ｐゴシック" pitchFamily="-110" charset="-128"/>
              </a:rPr>
              <a:t>Work</a:t>
            </a:r>
            <a:endParaRPr lang="en-US" sz="2000" dirty="0" smtClean="0">
              <a:ea typeface="ＭＳ Ｐゴシック" pitchFamily="-110" charset="-128"/>
            </a:endParaRPr>
          </a:p>
          <a:p>
            <a:pPr lvl="1"/>
            <a:r>
              <a:rPr lang="en-US" sz="2000" dirty="0">
                <a:ea typeface="ＭＳ Ｐゴシック" pitchFamily="-110" charset="-128"/>
              </a:rPr>
              <a:t>Getting features into Chapel</a:t>
            </a:r>
          </a:p>
          <a:p>
            <a:pPr lvl="1"/>
            <a:r>
              <a:rPr lang="en-US" sz="2000" dirty="0" smtClean="0">
                <a:ea typeface="ＭＳ Ｐゴシック" pitchFamily="-110" charset="-128"/>
              </a:rPr>
              <a:t>Communication Optimization</a:t>
            </a:r>
          </a:p>
          <a:p>
            <a:pPr lvl="1"/>
            <a:r>
              <a:rPr lang="en-US" sz="2000" dirty="0" smtClean="0">
                <a:ea typeface="ＭＳ Ｐゴシック" pitchFamily="-110" charset="-128"/>
              </a:rPr>
              <a:t>Re-using data from prior runs</a:t>
            </a:r>
          </a:p>
          <a:p>
            <a:r>
              <a:rPr lang="en-US" sz="2000" dirty="0" smtClean="0">
                <a:ea typeface="ＭＳ Ｐゴシック" pitchFamily="-110" charset="-128"/>
              </a:rPr>
              <a:t>Conclusions</a:t>
            </a:r>
          </a:p>
          <a:p>
            <a:pPr lvl="1"/>
            <a:r>
              <a:rPr lang="en-US" sz="2000" dirty="0" smtClean="0">
                <a:ea typeface="ＭＳ Ｐゴシック" pitchFamily="-110" charset="-128"/>
              </a:rPr>
              <a:t>Auto tuning can be done at many levels</a:t>
            </a:r>
          </a:p>
          <a:p>
            <a:pPr lvl="2"/>
            <a:r>
              <a:rPr lang="en-US" dirty="0" smtClean="0">
                <a:ea typeface="ＭＳ Ｐゴシック" pitchFamily="-110" charset="-128"/>
              </a:rPr>
              <a:t>Offline – using training runs (choices fixed for an entire run)</a:t>
            </a:r>
          </a:p>
          <a:p>
            <a:pPr lvl="3"/>
            <a:r>
              <a:rPr lang="en-US" sz="1800" dirty="0" smtClean="0">
                <a:ea typeface="ＭＳ Ｐゴシック" pitchFamily="-110" charset="-128"/>
              </a:rPr>
              <a:t>Compiler options</a:t>
            </a:r>
          </a:p>
          <a:p>
            <a:pPr lvl="3"/>
            <a:r>
              <a:rPr lang="en-US" sz="1800" dirty="0" smtClean="0">
                <a:ea typeface="ＭＳ Ｐゴシック" pitchFamily="-110" charset="-128"/>
              </a:rPr>
              <a:t>Programmer supplied per-run tunable parameters</a:t>
            </a:r>
          </a:p>
          <a:p>
            <a:pPr lvl="3"/>
            <a:r>
              <a:rPr lang="en-US" sz="1800" dirty="0" smtClean="0">
                <a:ea typeface="ＭＳ Ｐゴシック" pitchFamily="-110" charset="-128"/>
              </a:rPr>
              <a:t>Compiler Transformations</a:t>
            </a:r>
          </a:p>
          <a:p>
            <a:pPr lvl="2"/>
            <a:r>
              <a:rPr lang="en-US" dirty="0" smtClean="0">
                <a:ea typeface="ＭＳ Ｐゴシック" pitchFamily="-110" charset="-128"/>
              </a:rPr>
              <a:t>Online –training or production (choices change during execution)</a:t>
            </a:r>
          </a:p>
          <a:p>
            <a:pPr lvl="3"/>
            <a:r>
              <a:rPr lang="en-US" sz="1800" dirty="0" smtClean="0">
                <a:ea typeface="ＭＳ Ｐゴシック" pitchFamily="-110" charset="-128"/>
              </a:rPr>
              <a:t>Programmer supplied per-</a:t>
            </a:r>
            <a:r>
              <a:rPr lang="en-US" sz="1800" dirty="0" err="1" smtClean="0">
                <a:ea typeface="ＭＳ Ｐゴシック" pitchFamily="-110" charset="-128"/>
              </a:rPr>
              <a:t>timestep</a:t>
            </a:r>
            <a:r>
              <a:rPr lang="en-US" sz="1800" dirty="0" smtClean="0">
                <a:ea typeface="ＭＳ Ｐゴシック" pitchFamily="-110" charset="-128"/>
              </a:rPr>
              <a:t> parameters</a:t>
            </a:r>
          </a:p>
          <a:p>
            <a:pPr lvl="3"/>
            <a:r>
              <a:rPr lang="en-US" sz="1800" dirty="0" smtClean="0">
                <a:ea typeface="ＭＳ Ｐゴシック" pitchFamily="-110" charset="-128"/>
              </a:rPr>
              <a:t>Compiler Transformations</a:t>
            </a:r>
          </a:p>
          <a:p>
            <a:pPr lvl="1"/>
            <a:r>
              <a:rPr lang="en-US" sz="2000" dirty="0" smtClean="0">
                <a:ea typeface="ＭＳ Ｐゴシック" pitchFamily="-110" charset="-128"/>
              </a:rPr>
              <a:t>It Works!	</a:t>
            </a:r>
          </a:p>
          <a:p>
            <a:pPr lvl="2"/>
            <a:r>
              <a:rPr lang="en-US" dirty="0" smtClean="0">
                <a:ea typeface="ＭＳ Ｐゴシック" pitchFamily="-110" charset="-128"/>
              </a:rPr>
              <a:t>Real programs run faster</a:t>
            </a:r>
          </a:p>
        </p:txBody>
      </p:sp>
    </p:spTree>
    <p:extLst>
      <p:ext uri="{BB962C8B-B14F-4D97-AF65-F5344CB8AC3E}">
        <p14:creationId xmlns:p14="http://schemas.microsoft.com/office/powerpoint/2010/main" val="39837092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76200"/>
            <a:ext cx="9144000" cy="762000"/>
          </a:xfrm>
        </p:spPr>
        <p:txBody>
          <a:bodyPr/>
          <a:lstStyle/>
          <a:p>
            <a:r>
              <a:rPr lang="en-US" altLang="zh-TW" dirty="0" smtClean="0">
                <a:ea typeface="ＭＳ Ｐゴシック" pitchFamily="-110" charset="-128"/>
              </a:rPr>
              <a:t>Auto-tuning Motivation	</a:t>
            </a:r>
          </a:p>
        </p:txBody>
      </p:sp>
      <p:sp>
        <p:nvSpPr>
          <p:cNvPr id="7171" name="Rectangle 3"/>
          <p:cNvSpPr>
            <a:spLocks noGrp="1" noChangeArrowheads="1"/>
          </p:cNvSpPr>
          <p:nvPr>
            <p:ph type="body" idx="1"/>
          </p:nvPr>
        </p:nvSpPr>
        <p:spPr>
          <a:xfrm>
            <a:off x="395288" y="1295400"/>
            <a:ext cx="8353425" cy="707571"/>
          </a:xfrm>
          <a:noFill/>
        </p:spPr>
        <p:txBody>
          <a:bodyPr lIns="92075" tIns="46038" rIns="92075" bIns="46038"/>
          <a:lstStyle/>
          <a:p>
            <a:r>
              <a:rPr lang="en-US" altLang="zh-TW" dirty="0" smtClean="0">
                <a:ea typeface="ＭＳ Ｐゴシック" pitchFamily="-110" charset="-128"/>
              </a:rPr>
              <a:t>Example, a dense matrix multiple kernel</a:t>
            </a:r>
          </a:p>
          <a:p>
            <a:r>
              <a:rPr lang="en-US" altLang="zh-TW" dirty="0" smtClean="0">
                <a:ea typeface="ＭＳ Ｐゴシック" pitchFamily="-110" charset="-128"/>
              </a:rPr>
              <a:t>Various Options:</a:t>
            </a:r>
          </a:p>
          <a:p>
            <a:pPr lvl="1"/>
            <a:r>
              <a:rPr lang="en-US" altLang="zh-TW" dirty="0" smtClean="0">
                <a:ea typeface="ＭＳ Ｐゴシック" pitchFamily="-110" charset="-128"/>
              </a:rPr>
              <a:t>Original program: </a:t>
            </a:r>
            <a:r>
              <a:rPr lang="en-US" dirty="0" smtClean="0"/>
              <a:t>30.1 sec</a:t>
            </a:r>
          </a:p>
          <a:p>
            <a:pPr lvl="1"/>
            <a:r>
              <a:rPr lang="en-US" altLang="zh-TW" dirty="0" smtClean="0">
                <a:ea typeface="ＭＳ Ｐゴシック" pitchFamily="-110" charset="-128"/>
              </a:rPr>
              <a:t>Hand Tuned (by developer): </a:t>
            </a:r>
            <a:r>
              <a:rPr lang="en-US" dirty="0" smtClean="0"/>
              <a:t>11.4 sec</a:t>
            </a:r>
          </a:p>
          <a:p>
            <a:pPr lvl="1"/>
            <a:r>
              <a:rPr lang="en-US" altLang="zh-TW" dirty="0" smtClean="0">
                <a:ea typeface="ＭＳ Ｐゴシック" pitchFamily="-110" charset="-128"/>
              </a:rPr>
              <a:t>Auto-tuned of hand-tuned: 15.9 sec</a:t>
            </a:r>
          </a:p>
          <a:p>
            <a:pPr lvl="1"/>
            <a:r>
              <a:rPr lang="en-US" altLang="zh-TW" dirty="0" smtClean="0">
                <a:ea typeface="ＭＳ Ｐゴシック" pitchFamily="-110" charset="-128"/>
              </a:rPr>
              <a:t>Auto-tuned original program: 8.5 sec</a:t>
            </a:r>
          </a:p>
          <a:p>
            <a:r>
              <a:rPr lang="en-US" altLang="zh-TW" dirty="0" smtClean="0">
                <a:ea typeface="ＭＳ Ｐゴシック" pitchFamily="-110" charset="-128"/>
              </a:rPr>
              <a:t>What Happened?</a:t>
            </a:r>
          </a:p>
          <a:p>
            <a:pPr lvl="1"/>
            <a:r>
              <a:rPr lang="en-US" altLang="zh-TW" dirty="0" smtClean="0">
                <a:ea typeface="ＭＳ Ｐゴシック" pitchFamily="-110" charset="-128"/>
              </a:rPr>
              <a:t>Hand tuning prevented analysis </a:t>
            </a:r>
          </a:p>
          <a:p>
            <a:pPr lvl="2"/>
            <a:r>
              <a:rPr lang="en-US" altLang="zh-TW" dirty="0" smtClean="0">
                <a:ea typeface="ＭＳ Ｐゴシック" pitchFamily="-110" charset="-128"/>
              </a:rPr>
              <a:t>Auto-tuned transformations were then not possible</a:t>
            </a:r>
          </a:p>
          <a:p>
            <a:endParaRPr lang="en-US" altLang="zh-TW" dirty="0" smtClean="0">
              <a:ea typeface="ＭＳ Ｐゴシック" pitchFamily="-110" charset="-128"/>
            </a:endParaRPr>
          </a:p>
        </p:txBody>
      </p:sp>
    </p:spTree>
    <p:extLst>
      <p:ext uri="{BB962C8B-B14F-4D97-AF65-F5344CB8AC3E}">
        <p14:creationId xmlns:p14="http://schemas.microsoft.com/office/powerpoint/2010/main" val="1733350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1">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171">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17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zh-TW" smtClean="0">
                <a:ea typeface="ＭＳ Ｐゴシック" pitchFamily="-110" charset="-128"/>
              </a:rPr>
              <a:t>Automated Performance Tuning</a:t>
            </a:r>
          </a:p>
        </p:txBody>
      </p:sp>
      <p:sp>
        <p:nvSpPr>
          <p:cNvPr id="6147" name="Rectangle 3"/>
          <p:cNvSpPr>
            <a:spLocks noGrp="1" noChangeArrowheads="1"/>
          </p:cNvSpPr>
          <p:nvPr>
            <p:ph type="body" idx="1"/>
          </p:nvPr>
        </p:nvSpPr>
        <p:spPr/>
        <p:txBody>
          <a:bodyPr/>
          <a:lstStyle/>
          <a:p>
            <a:r>
              <a:rPr lang="en-US" altLang="zh-TW" smtClean="0">
                <a:ea typeface="ＭＳ Ｐゴシック" pitchFamily="-110" charset="-128"/>
              </a:rPr>
              <a:t>Goal: Maximize achieved performance</a:t>
            </a:r>
          </a:p>
          <a:p>
            <a:r>
              <a:rPr lang="en-US" altLang="zh-TW" smtClean="0">
                <a:ea typeface="ＭＳ Ｐゴシック" pitchFamily="-110" charset="-128"/>
              </a:rPr>
              <a:t>Problems:</a:t>
            </a:r>
          </a:p>
          <a:p>
            <a:pPr lvl="1"/>
            <a:r>
              <a:rPr lang="en-US" altLang="zh-TW" smtClean="0">
                <a:ea typeface="ＭＳ Ｐゴシック" pitchFamily="-110" charset="-128"/>
              </a:rPr>
              <a:t>Large number of parameters to tune</a:t>
            </a:r>
          </a:p>
          <a:p>
            <a:pPr lvl="1"/>
            <a:r>
              <a:rPr lang="en-US" altLang="zh-TW" smtClean="0">
                <a:ea typeface="ＭＳ Ｐゴシック" pitchFamily="-110" charset="-128"/>
              </a:rPr>
              <a:t>Shape of objective function unknown</a:t>
            </a:r>
          </a:p>
          <a:p>
            <a:pPr lvl="1"/>
            <a:r>
              <a:rPr lang="en-US" altLang="zh-TW" smtClean="0">
                <a:ea typeface="ＭＳ Ｐゴシック" pitchFamily="-110" charset="-128"/>
              </a:rPr>
              <a:t>Multiple libraries and coupled applications</a:t>
            </a:r>
          </a:p>
          <a:p>
            <a:pPr lvl="1"/>
            <a:r>
              <a:rPr lang="en-US" altLang="zh-TW" smtClean="0">
                <a:ea typeface="ＭＳ Ｐゴシック" pitchFamily="-110" charset="-128"/>
              </a:rPr>
              <a:t>Analytical model may not be available</a:t>
            </a:r>
          </a:p>
          <a:p>
            <a:r>
              <a:rPr lang="en-US" altLang="zh-TW" smtClean="0">
                <a:ea typeface="ＭＳ Ｐゴシック" pitchFamily="-110" charset="-128"/>
              </a:rPr>
              <a:t>Requirements:</a:t>
            </a:r>
          </a:p>
          <a:p>
            <a:pPr lvl="1"/>
            <a:r>
              <a:rPr lang="en-US" altLang="zh-TW" smtClean="0">
                <a:ea typeface="ＭＳ Ｐゴシック" pitchFamily="-110" charset="-128"/>
              </a:rPr>
              <a:t>Runtime tuning for long running programs</a:t>
            </a:r>
          </a:p>
          <a:p>
            <a:pPr lvl="1"/>
            <a:r>
              <a:rPr lang="en-US" altLang="zh-TW" smtClean="0">
                <a:ea typeface="ＭＳ Ｐゴシック" pitchFamily="-110" charset="-128"/>
              </a:rPr>
              <a:t>Don</a:t>
            </a:r>
            <a:r>
              <a:rPr lang="en-US" altLang="zh-TW" smtClean="0">
                <a:latin typeface="Times New Roman" pitchFamily="18" charset="0"/>
                <a:ea typeface="ＭＳ Ｐゴシック" pitchFamily="-110" charset="-128"/>
              </a:rPr>
              <a:t>’</a:t>
            </a:r>
            <a:r>
              <a:rPr lang="en-US" altLang="zh-TW" smtClean="0">
                <a:ea typeface="ＭＳ Ｐゴシック" pitchFamily="-110" charset="-128"/>
              </a:rPr>
              <a:t>t try too many configurations</a:t>
            </a:r>
          </a:p>
          <a:p>
            <a:pPr lvl="1"/>
            <a:r>
              <a:rPr lang="en-US" altLang="zh-TW" smtClean="0">
                <a:ea typeface="ＭＳ Ｐゴシック" pitchFamily="-110" charset="-128"/>
              </a:rPr>
              <a:t>Avoid gradients</a:t>
            </a:r>
          </a:p>
          <a:p>
            <a:endParaRPr lang="en-US" altLang="zh-TW" smtClean="0">
              <a:ea typeface="ＭＳ Ｐゴシック" pitchFamily="-110" charset="-128"/>
            </a:endParaRPr>
          </a:p>
        </p:txBody>
      </p:sp>
    </p:spTree>
    <p:extLst>
      <p:ext uri="{BB962C8B-B14F-4D97-AF65-F5344CB8AC3E}">
        <p14:creationId xmlns:p14="http://schemas.microsoft.com/office/powerpoint/2010/main" val="1206808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 </a:t>
            </a:r>
            <a:r>
              <a:rPr lang="en-US" dirty="0">
                <a:ea typeface="ＭＳ Ｐゴシック" pitchFamily="-110" charset="-128"/>
              </a:rPr>
              <a:t>Easier Auto-tuning: </a:t>
            </a:r>
            <a:r>
              <a:rPr lang="en-US" dirty="0" smtClean="0"/>
              <a:t>Improve User Interface</a:t>
            </a:r>
          </a:p>
        </p:txBody>
      </p:sp>
      <p:sp>
        <p:nvSpPr>
          <p:cNvPr id="14339" name="Content Placeholder 2"/>
          <p:cNvSpPr>
            <a:spLocks noGrp="1"/>
          </p:cNvSpPr>
          <p:nvPr>
            <p:ph idx="1"/>
          </p:nvPr>
        </p:nvSpPr>
        <p:spPr/>
        <p:txBody>
          <a:bodyPr/>
          <a:lstStyle/>
          <a:p>
            <a:r>
              <a:rPr lang="en-US" dirty="0" smtClean="0"/>
              <a:t>Web-based UI written in HTML/</a:t>
            </a:r>
            <a:r>
              <a:rPr lang="en-US" dirty="0" err="1" smtClean="0"/>
              <a:t>Javascript</a:t>
            </a:r>
            <a:endParaRPr lang="en-US" dirty="0" smtClean="0"/>
          </a:p>
          <a:p>
            <a:pPr lvl="1"/>
            <a:r>
              <a:rPr lang="en-US" dirty="0" smtClean="0"/>
              <a:t>Reduced overhead on Harmony Server</a:t>
            </a:r>
          </a:p>
          <a:p>
            <a:pPr lvl="1"/>
            <a:r>
              <a:rPr lang="en-US" dirty="0" smtClean="0"/>
              <a:t>Allows isolated view of single dimension</a:t>
            </a:r>
          </a:p>
          <a:p>
            <a:pPr lvl="1"/>
            <a:r>
              <a:rPr lang="en-US" dirty="0" smtClean="0"/>
              <a:t>HTTP deals with dropped connections better than X</a:t>
            </a:r>
          </a:p>
          <a:p>
            <a:pPr lvl="1"/>
            <a:endParaRPr lang="en-US" dirty="0" smtClean="0"/>
          </a:p>
        </p:txBody>
      </p:sp>
      <p:pic>
        <p:nvPicPr>
          <p:cNvPr id="14340" name="Picture 3"/>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0" y="3316705"/>
            <a:ext cx="4335380" cy="240816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3978442"/>
            <a:ext cx="2936803" cy="2209800"/>
          </a:xfrm>
          <a:prstGeom prst="rect">
            <a:avLst/>
          </a:prstGeom>
          <a:ln w="9525">
            <a:solidFill>
              <a:srgbClr val="000000"/>
            </a:solidFill>
            <a:miter lim="800000"/>
            <a:headEnd/>
            <a:tailEnd/>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6" name="Picture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3978442"/>
            <a:ext cx="2936803" cy="2209800"/>
          </a:xfrm>
          <a:prstGeom prst="rect">
            <a:avLst/>
          </a:prstGeom>
          <a:ln>
            <a:solidFill>
              <a:schemeClr val="tx1"/>
            </a:solid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7388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http://chalice.rruuc.org:3052/images/invis.gif"/>
          <p:cNvSpPr>
            <a:spLocks noChangeAspect="1" noChangeArrowheads="1"/>
          </p:cNvSpPr>
          <p:nvPr/>
        </p:nvSpPr>
        <p:spPr bwMode="auto">
          <a:xfrm>
            <a:off x="1638300" y="-136525"/>
            <a:ext cx="9525" cy="95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Title 1"/>
          <p:cNvSpPr txBox="1">
            <a:spLocks/>
          </p:cNvSpPr>
          <p:nvPr/>
        </p:nvSpPr>
        <p:spPr bwMode="auto">
          <a:xfrm>
            <a:off x="228600" y="76200"/>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lnSpc>
                <a:spcPct val="85000"/>
              </a:lnSpc>
              <a:spcBef>
                <a:spcPct val="0"/>
              </a:spcBef>
              <a:spcAft>
                <a:spcPct val="0"/>
              </a:spcAft>
              <a:defRPr sz="3200" b="1">
                <a:solidFill>
                  <a:srgbClr val="00279F"/>
                </a:solidFill>
                <a:latin typeface="+mj-lt"/>
                <a:ea typeface="ＭＳ Ｐゴシック" pitchFamily="48" charset="-128"/>
                <a:cs typeface="ＭＳ Ｐゴシック" pitchFamily="-106" charset="-128"/>
              </a:defRPr>
            </a:lvl1pPr>
            <a:lvl2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2pPr>
            <a:lvl3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3pPr>
            <a:lvl4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4pPr>
            <a:lvl5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5pPr>
            <a:lvl6pPr marL="457200" algn="ctr" rtl="0" fontAlgn="base">
              <a:lnSpc>
                <a:spcPct val="85000"/>
              </a:lnSpc>
              <a:spcBef>
                <a:spcPct val="0"/>
              </a:spcBef>
              <a:spcAft>
                <a:spcPct val="0"/>
              </a:spcAft>
              <a:defRPr sz="3200" b="1">
                <a:solidFill>
                  <a:srgbClr val="00279F"/>
                </a:solidFill>
                <a:latin typeface="Arial" charset="0"/>
              </a:defRPr>
            </a:lvl6pPr>
            <a:lvl7pPr marL="914400" algn="ctr" rtl="0" fontAlgn="base">
              <a:lnSpc>
                <a:spcPct val="85000"/>
              </a:lnSpc>
              <a:spcBef>
                <a:spcPct val="0"/>
              </a:spcBef>
              <a:spcAft>
                <a:spcPct val="0"/>
              </a:spcAft>
              <a:defRPr sz="3200" b="1">
                <a:solidFill>
                  <a:srgbClr val="00279F"/>
                </a:solidFill>
                <a:latin typeface="Arial" charset="0"/>
              </a:defRPr>
            </a:lvl7pPr>
            <a:lvl8pPr marL="1371600" algn="ctr" rtl="0" fontAlgn="base">
              <a:lnSpc>
                <a:spcPct val="85000"/>
              </a:lnSpc>
              <a:spcBef>
                <a:spcPct val="0"/>
              </a:spcBef>
              <a:spcAft>
                <a:spcPct val="0"/>
              </a:spcAft>
              <a:defRPr sz="3200" b="1">
                <a:solidFill>
                  <a:srgbClr val="00279F"/>
                </a:solidFill>
                <a:latin typeface="Arial" charset="0"/>
              </a:defRPr>
            </a:lvl8pPr>
            <a:lvl9pPr marL="1828800" algn="ctr" rtl="0" fontAlgn="base">
              <a:lnSpc>
                <a:spcPct val="85000"/>
              </a:lnSpc>
              <a:spcBef>
                <a:spcPct val="0"/>
              </a:spcBef>
              <a:spcAft>
                <a:spcPct val="0"/>
              </a:spcAft>
              <a:defRPr sz="3200" b="1">
                <a:solidFill>
                  <a:srgbClr val="00279F"/>
                </a:solidFill>
                <a:latin typeface="Arial" charset="0"/>
              </a:defRPr>
            </a:lvl9pPr>
          </a:lstStyle>
          <a:p>
            <a:r>
              <a:rPr lang="en-US" dirty="0" smtClean="0">
                <a:ea typeface="ＭＳ Ｐゴシック" pitchFamily="-110" charset="-128"/>
              </a:rPr>
              <a:t>Easier Auto-tuning: Lower Barriers to Use</a:t>
            </a:r>
          </a:p>
        </p:txBody>
      </p:sp>
      <p:sp>
        <p:nvSpPr>
          <p:cNvPr id="5" name="Rectangle 3"/>
          <p:cNvSpPr txBox="1">
            <a:spLocks noChangeArrowheads="1"/>
          </p:cNvSpPr>
          <p:nvPr/>
        </p:nvSpPr>
        <p:spPr>
          <a:xfrm>
            <a:off x="304800" y="1016000"/>
            <a:ext cx="8839200" cy="5419725"/>
          </a:xfrm>
          <a:prstGeom prst="rect">
            <a:avLst/>
          </a:prstGeom>
        </p:spPr>
        <p:txBody>
          <a:bodyPr/>
          <a:lstStyle>
            <a:lvl1pPr marL="342900" indent="-342900" algn="l" rtl="0" eaLnBrk="0" fontAlgn="base" hangingPunct="0">
              <a:spcBef>
                <a:spcPct val="40000"/>
              </a:spcBef>
              <a:spcAft>
                <a:spcPct val="0"/>
              </a:spcAft>
              <a:buClr>
                <a:srgbClr val="3406E9"/>
              </a:buClr>
              <a:buFont typeface="Wingdings" pitchFamily="2" charset="2"/>
              <a:buChar char="§"/>
              <a:defRPr sz="2400" b="1">
                <a:solidFill>
                  <a:schemeClr val="tx1"/>
                </a:solidFill>
                <a:latin typeface="+mn-lt"/>
                <a:ea typeface="ＭＳ Ｐゴシック" pitchFamily="48" charset="-128"/>
                <a:cs typeface="ＭＳ Ｐゴシック" pitchFamily="-106" charset="-128"/>
              </a:defRPr>
            </a:lvl1pPr>
            <a:lvl2pPr marL="858838" indent="-401638" algn="l" rtl="0" eaLnBrk="0" fontAlgn="base" hangingPunct="0">
              <a:spcBef>
                <a:spcPct val="20000"/>
              </a:spcBef>
              <a:spcAft>
                <a:spcPct val="0"/>
              </a:spcAft>
              <a:buClr>
                <a:srgbClr val="009688"/>
              </a:buClr>
              <a:buFont typeface="Wingdings" pitchFamily="2" charset="2"/>
              <a:buChar char="§"/>
              <a:defRPr sz="2200">
                <a:solidFill>
                  <a:schemeClr val="tx1"/>
                </a:solidFill>
                <a:latin typeface="+mn-lt"/>
                <a:ea typeface="ＭＳ Ｐゴシック" charset="-128"/>
              </a:defRPr>
            </a:lvl2pPr>
            <a:lvl3pPr marL="1201738" indent="-228600" algn="l" rtl="0" eaLnBrk="0" fontAlgn="base" hangingPunct="0">
              <a:spcBef>
                <a:spcPct val="20000"/>
              </a:spcBef>
              <a:spcAft>
                <a:spcPct val="0"/>
              </a:spcAft>
              <a:buClr>
                <a:schemeClr val="hlink"/>
              </a:buClr>
              <a:buFont typeface="Wingdings" pitchFamily="2" charset="2"/>
              <a:buChar char="§"/>
              <a:defRPr sz="2000">
                <a:solidFill>
                  <a:schemeClr val="tx1"/>
                </a:solidFill>
                <a:latin typeface="+mn-lt"/>
                <a:ea typeface="ＭＳ Ｐゴシック" charset="-128"/>
              </a:defRPr>
            </a:lvl3pPr>
            <a:lvl4pPr marL="1655763" indent="-336550" algn="l" rtl="0" eaLnBrk="0" fontAlgn="base" hangingPunct="0">
              <a:spcBef>
                <a:spcPct val="20000"/>
              </a:spcBef>
              <a:spcAft>
                <a:spcPct val="0"/>
              </a:spcAft>
              <a:buFont typeface="Wingdings" pitchFamily="2" charset="2"/>
              <a:buChar char="§"/>
              <a:defRPr sz="2000">
                <a:solidFill>
                  <a:schemeClr val="tx1"/>
                </a:solidFill>
                <a:latin typeface="+mn-lt"/>
                <a:ea typeface="ＭＳ Ｐゴシック" charset="-128"/>
              </a:defRPr>
            </a:lvl4pPr>
            <a:lvl5pPr marL="2060575" indent="-228600" algn="l" rtl="0" eaLnBrk="0" fontAlgn="base" hangingPunct="0">
              <a:spcBef>
                <a:spcPct val="20000"/>
              </a:spcBef>
              <a:spcAft>
                <a:spcPct val="0"/>
              </a:spcAft>
              <a:buChar char="»"/>
              <a:defRPr sz="2000">
                <a:solidFill>
                  <a:schemeClr val="tx1"/>
                </a:solidFill>
                <a:latin typeface="Times" pitchFamily="-80" charset="0"/>
                <a:ea typeface="ＭＳ Ｐゴシック" charset="-128"/>
              </a:defRPr>
            </a:lvl5pPr>
            <a:lvl6pPr marL="2517775" indent="-228600" algn="l" rtl="0" fontAlgn="base">
              <a:spcBef>
                <a:spcPct val="20000"/>
              </a:spcBef>
              <a:spcAft>
                <a:spcPct val="0"/>
              </a:spcAft>
              <a:buChar char="»"/>
              <a:defRPr sz="2000">
                <a:solidFill>
                  <a:schemeClr val="tx1"/>
                </a:solidFill>
                <a:latin typeface="Times" pitchFamily="-80" charset="0"/>
              </a:defRPr>
            </a:lvl6pPr>
            <a:lvl7pPr marL="2974975" indent="-228600" algn="l" rtl="0" fontAlgn="base">
              <a:spcBef>
                <a:spcPct val="20000"/>
              </a:spcBef>
              <a:spcAft>
                <a:spcPct val="0"/>
              </a:spcAft>
              <a:buChar char="»"/>
              <a:defRPr sz="2000">
                <a:solidFill>
                  <a:schemeClr val="tx1"/>
                </a:solidFill>
                <a:latin typeface="Times" pitchFamily="-80" charset="0"/>
              </a:defRPr>
            </a:lvl7pPr>
            <a:lvl8pPr marL="3432175" indent="-228600" algn="l" rtl="0" fontAlgn="base">
              <a:spcBef>
                <a:spcPct val="20000"/>
              </a:spcBef>
              <a:spcAft>
                <a:spcPct val="0"/>
              </a:spcAft>
              <a:buChar char="»"/>
              <a:defRPr sz="2000">
                <a:solidFill>
                  <a:schemeClr val="tx1"/>
                </a:solidFill>
                <a:latin typeface="Times" pitchFamily="-80" charset="0"/>
              </a:defRPr>
            </a:lvl8pPr>
            <a:lvl9pPr marL="3889375" indent="-228600" algn="l" rtl="0" fontAlgn="base">
              <a:spcBef>
                <a:spcPct val="20000"/>
              </a:spcBef>
              <a:spcAft>
                <a:spcPct val="0"/>
              </a:spcAft>
              <a:buChar char="»"/>
              <a:defRPr sz="2000">
                <a:solidFill>
                  <a:schemeClr val="tx1"/>
                </a:solidFill>
                <a:latin typeface="Times" pitchFamily="-80" charset="0"/>
              </a:defRPr>
            </a:lvl9pPr>
          </a:lstStyle>
          <a:p>
            <a:r>
              <a:rPr lang="en-US" sz="2000" dirty="0" smtClean="0">
                <a:ea typeface="ＭＳ Ｐゴシック" pitchFamily="-110" charset="-128"/>
              </a:rPr>
              <a:t>Problem:</a:t>
            </a:r>
          </a:p>
          <a:p>
            <a:pPr lvl="1"/>
            <a:r>
              <a:rPr lang="en-US" dirty="0" smtClean="0">
                <a:ea typeface="ＭＳ Ｐゴシック" pitchFamily="-110" charset="-128"/>
              </a:rPr>
              <a:t>Hard to get codes ready for auto-tuning</a:t>
            </a:r>
          </a:p>
          <a:p>
            <a:pPr lvl="1"/>
            <a:r>
              <a:rPr lang="en-US" dirty="0" smtClean="0">
                <a:ea typeface="ＭＳ Ｐゴシック" pitchFamily="-110" charset="-128"/>
              </a:rPr>
              <a:t>Tools can be complex</a:t>
            </a:r>
          </a:p>
          <a:p>
            <a:r>
              <a:rPr lang="en-US" dirty="0" smtClean="0">
                <a:ea typeface="ＭＳ Ｐゴシック" pitchFamily="-110" charset="-128"/>
              </a:rPr>
              <a:t>Tuna: auto-tuning shell</a:t>
            </a:r>
          </a:p>
          <a:p>
            <a:pPr lvl="1"/>
            <a:r>
              <a:rPr lang="en-US" dirty="0" smtClean="0">
                <a:ea typeface="ＭＳ Ｐゴシック" pitchFamily="-110" charset="-128"/>
              </a:rPr>
              <a:t>Hides details of auto-tuning</a:t>
            </a:r>
          </a:p>
          <a:p>
            <a:pPr lvl="1"/>
            <a:r>
              <a:rPr lang="en-US" dirty="0" smtClean="0">
                <a:ea typeface="ＭＳ Ｐゴシック" pitchFamily="-110" charset="-128"/>
              </a:rPr>
              <a:t>Use:</a:t>
            </a:r>
          </a:p>
          <a:p>
            <a:pPr lvl="2"/>
            <a:r>
              <a:rPr lang="en-US" dirty="0" smtClean="0">
                <a:ea typeface="ＭＳ Ｐゴシック" pitchFamily="-110" charset="-128"/>
              </a:rPr>
              <a:t>Program print performance as final output line</a:t>
            </a:r>
          </a:p>
          <a:p>
            <a:pPr lvl="2"/>
            <a:r>
              <a:rPr lang="en-US" dirty="0" smtClean="0">
                <a:ea typeface="ＭＳ Ｐゴシック" pitchFamily="-110" charset="-128"/>
              </a:rPr>
              <a:t>Auto-tuner invoked programs via command line arguments</a:t>
            </a:r>
          </a:p>
          <a:p>
            <a:pPr lvl="2"/>
            <a:r>
              <a:rPr lang="en-US" dirty="0" smtClean="0">
                <a:ea typeface="ＭＳ Ｐゴシック" pitchFamily="-110" charset="-128"/>
              </a:rPr>
              <a:t>Program can be shell script </a:t>
            </a:r>
          </a:p>
          <a:p>
            <a:pPr lvl="3"/>
            <a:r>
              <a:rPr lang="en-US" dirty="0" smtClean="0">
                <a:ea typeface="ＭＳ Ｐゴシック" pitchFamily="-110" charset="-128"/>
              </a:rPr>
              <a:t>including compilation</a:t>
            </a:r>
          </a:p>
          <a:p>
            <a:pPr lvl="3"/>
            <a:r>
              <a:rPr lang="en-US" dirty="0" err="1" smtClean="0">
                <a:ea typeface="ＭＳ Ｐゴシック" pitchFamily="-110" charset="-128"/>
              </a:rPr>
              <a:t>config</a:t>
            </a:r>
            <a:r>
              <a:rPr lang="en-US" dirty="0" smtClean="0">
                <a:ea typeface="ＭＳ Ｐゴシック" pitchFamily="-110" charset="-128"/>
              </a:rPr>
              <a:t> file generation</a:t>
            </a:r>
          </a:p>
        </p:txBody>
      </p:sp>
    </p:spTree>
    <p:extLst>
      <p:ext uri="{BB962C8B-B14F-4D97-AF65-F5344CB8AC3E}">
        <p14:creationId xmlns:p14="http://schemas.microsoft.com/office/powerpoint/2010/main" val="41631477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http://chalice.rruuc.org:3052/images/invis.gif"/>
          <p:cNvSpPr>
            <a:spLocks noChangeAspect="1" noChangeArrowheads="1"/>
          </p:cNvSpPr>
          <p:nvPr/>
        </p:nvSpPr>
        <p:spPr bwMode="auto">
          <a:xfrm>
            <a:off x="1638300" y="-136525"/>
            <a:ext cx="9525" cy="95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Title 1"/>
          <p:cNvSpPr txBox="1">
            <a:spLocks/>
          </p:cNvSpPr>
          <p:nvPr/>
        </p:nvSpPr>
        <p:spPr bwMode="auto">
          <a:xfrm>
            <a:off x="228600" y="76200"/>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lnSpc>
                <a:spcPct val="85000"/>
              </a:lnSpc>
              <a:spcBef>
                <a:spcPct val="0"/>
              </a:spcBef>
              <a:spcAft>
                <a:spcPct val="0"/>
              </a:spcAft>
              <a:defRPr sz="3200" b="1">
                <a:solidFill>
                  <a:srgbClr val="00279F"/>
                </a:solidFill>
                <a:latin typeface="+mj-lt"/>
                <a:ea typeface="ＭＳ Ｐゴシック" pitchFamily="48" charset="-128"/>
                <a:cs typeface="ＭＳ Ｐゴシック" pitchFamily="-106" charset="-128"/>
              </a:defRPr>
            </a:lvl1pPr>
            <a:lvl2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2pPr>
            <a:lvl3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3pPr>
            <a:lvl4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4pPr>
            <a:lvl5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5pPr>
            <a:lvl6pPr marL="457200" algn="ctr" rtl="0" fontAlgn="base">
              <a:lnSpc>
                <a:spcPct val="85000"/>
              </a:lnSpc>
              <a:spcBef>
                <a:spcPct val="0"/>
              </a:spcBef>
              <a:spcAft>
                <a:spcPct val="0"/>
              </a:spcAft>
              <a:defRPr sz="3200" b="1">
                <a:solidFill>
                  <a:srgbClr val="00279F"/>
                </a:solidFill>
                <a:latin typeface="Arial" charset="0"/>
              </a:defRPr>
            </a:lvl6pPr>
            <a:lvl7pPr marL="914400" algn="ctr" rtl="0" fontAlgn="base">
              <a:lnSpc>
                <a:spcPct val="85000"/>
              </a:lnSpc>
              <a:spcBef>
                <a:spcPct val="0"/>
              </a:spcBef>
              <a:spcAft>
                <a:spcPct val="0"/>
              </a:spcAft>
              <a:defRPr sz="3200" b="1">
                <a:solidFill>
                  <a:srgbClr val="00279F"/>
                </a:solidFill>
                <a:latin typeface="Arial" charset="0"/>
              </a:defRPr>
            </a:lvl7pPr>
            <a:lvl8pPr marL="1371600" algn="ctr" rtl="0" fontAlgn="base">
              <a:lnSpc>
                <a:spcPct val="85000"/>
              </a:lnSpc>
              <a:spcBef>
                <a:spcPct val="0"/>
              </a:spcBef>
              <a:spcAft>
                <a:spcPct val="0"/>
              </a:spcAft>
              <a:defRPr sz="3200" b="1">
                <a:solidFill>
                  <a:srgbClr val="00279F"/>
                </a:solidFill>
                <a:latin typeface="Arial" charset="0"/>
              </a:defRPr>
            </a:lvl8pPr>
            <a:lvl9pPr marL="1828800" algn="ctr" rtl="0" fontAlgn="base">
              <a:lnSpc>
                <a:spcPct val="85000"/>
              </a:lnSpc>
              <a:spcBef>
                <a:spcPct val="0"/>
              </a:spcBef>
              <a:spcAft>
                <a:spcPct val="0"/>
              </a:spcAft>
              <a:defRPr sz="3200" b="1">
                <a:solidFill>
                  <a:srgbClr val="00279F"/>
                </a:solidFill>
                <a:latin typeface="Arial" charset="0"/>
              </a:defRPr>
            </a:lvl9pPr>
          </a:lstStyle>
          <a:p>
            <a:r>
              <a:rPr lang="en-US" dirty="0">
                <a:ea typeface="ＭＳ Ｐゴシック" pitchFamily="-110" charset="-128"/>
              </a:rPr>
              <a:t>Easier Auto-tuning: </a:t>
            </a:r>
            <a:r>
              <a:rPr lang="en-US" dirty="0" smtClean="0">
                <a:ea typeface="ＭＳ Ｐゴシック" pitchFamily="-110" charset="-128"/>
              </a:rPr>
              <a:t>Tuna</a:t>
            </a:r>
            <a:endParaRPr lang="en-US" dirty="0">
              <a:ea typeface="ＭＳ Ｐゴシック" pitchFamily="-110" charset="-128"/>
            </a:endParaRPr>
          </a:p>
        </p:txBody>
      </p:sp>
      <p:sp>
        <p:nvSpPr>
          <p:cNvPr id="5" name="Rectangle 3"/>
          <p:cNvSpPr txBox="1">
            <a:spLocks noChangeArrowheads="1"/>
          </p:cNvSpPr>
          <p:nvPr/>
        </p:nvSpPr>
        <p:spPr>
          <a:xfrm>
            <a:off x="304800" y="1016000"/>
            <a:ext cx="8839200" cy="5419725"/>
          </a:xfrm>
          <a:prstGeom prst="rect">
            <a:avLst/>
          </a:prstGeom>
        </p:spPr>
        <p:txBody>
          <a:bodyPr/>
          <a:lstStyle>
            <a:lvl1pPr marL="342900" indent="-342900" algn="l" rtl="0" eaLnBrk="0" fontAlgn="base" hangingPunct="0">
              <a:spcBef>
                <a:spcPct val="40000"/>
              </a:spcBef>
              <a:spcAft>
                <a:spcPct val="0"/>
              </a:spcAft>
              <a:buClr>
                <a:srgbClr val="3406E9"/>
              </a:buClr>
              <a:buFont typeface="Wingdings" pitchFamily="2" charset="2"/>
              <a:buChar char="§"/>
              <a:defRPr sz="2400" b="1">
                <a:solidFill>
                  <a:schemeClr val="tx1"/>
                </a:solidFill>
                <a:latin typeface="+mn-lt"/>
                <a:ea typeface="ＭＳ Ｐゴシック" pitchFamily="48" charset="-128"/>
                <a:cs typeface="ＭＳ Ｐゴシック" pitchFamily="-106" charset="-128"/>
              </a:defRPr>
            </a:lvl1pPr>
            <a:lvl2pPr marL="858838" indent="-401638" algn="l" rtl="0" eaLnBrk="0" fontAlgn="base" hangingPunct="0">
              <a:spcBef>
                <a:spcPct val="20000"/>
              </a:spcBef>
              <a:spcAft>
                <a:spcPct val="0"/>
              </a:spcAft>
              <a:buClr>
                <a:srgbClr val="009688"/>
              </a:buClr>
              <a:buFont typeface="Wingdings" pitchFamily="2" charset="2"/>
              <a:buChar char="§"/>
              <a:defRPr sz="2200">
                <a:solidFill>
                  <a:schemeClr val="tx1"/>
                </a:solidFill>
                <a:latin typeface="+mn-lt"/>
                <a:ea typeface="ＭＳ Ｐゴシック" charset="-128"/>
              </a:defRPr>
            </a:lvl2pPr>
            <a:lvl3pPr marL="1201738" indent="-228600" algn="l" rtl="0" eaLnBrk="0" fontAlgn="base" hangingPunct="0">
              <a:spcBef>
                <a:spcPct val="20000"/>
              </a:spcBef>
              <a:spcAft>
                <a:spcPct val="0"/>
              </a:spcAft>
              <a:buClr>
                <a:schemeClr val="hlink"/>
              </a:buClr>
              <a:buFont typeface="Wingdings" pitchFamily="2" charset="2"/>
              <a:buChar char="§"/>
              <a:defRPr sz="2000">
                <a:solidFill>
                  <a:schemeClr val="tx1"/>
                </a:solidFill>
                <a:latin typeface="+mn-lt"/>
                <a:ea typeface="ＭＳ Ｐゴシック" charset="-128"/>
              </a:defRPr>
            </a:lvl3pPr>
            <a:lvl4pPr marL="1655763" indent="-336550" algn="l" rtl="0" eaLnBrk="0" fontAlgn="base" hangingPunct="0">
              <a:spcBef>
                <a:spcPct val="20000"/>
              </a:spcBef>
              <a:spcAft>
                <a:spcPct val="0"/>
              </a:spcAft>
              <a:buFont typeface="Wingdings" pitchFamily="2" charset="2"/>
              <a:buChar char="§"/>
              <a:defRPr sz="2000">
                <a:solidFill>
                  <a:schemeClr val="tx1"/>
                </a:solidFill>
                <a:latin typeface="+mn-lt"/>
                <a:ea typeface="ＭＳ Ｐゴシック" charset="-128"/>
              </a:defRPr>
            </a:lvl4pPr>
            <a:lvl5pPr marL="2060575" indent="-228600" algn="l" rtl="0" eaLnBrk="0" fontAlgn="base" hangingPunct="0">
              <a:spcBef>
                <a:spcPct val="20000"/>
              </a:spcBef>
              <a:spcAft>
                <a:spcPct val="0"/>
              </a:spcAft>
              <a:buChar char="»"/>
              <a:defRPr sz="2000">
                <a:solidFill>
                  <a:schemeClr val="tx1"/>
                </a:solidFill>
                <a:latin typeface="Times" pitchFamily="-80" charset="0"/>
                <a:ea typeface="ＭＳ Ｐゴシック" charset="-128"/>
              </a:defRPr>
            </a:lvl5pPr>
            <a:lvl6pPr marL="2517775" indent="-228600" algn="l" rtl="0" fontAlgn="base">
              <a:spcBef>
                <a:spcPct val="20000"/>
              </a:spcBef>
              <a:spcAft>
                <a:spcPct val="0"/>
              </a:spcAft>
              <a:buChar char="»"/>
              <a:defRPr sz="2000">
                <a:solidFill>
                  <a:schemeClr val="tx1"/>
                </a:solidFill>
                <a:latin typeface="Times" pitchFamily="-80" charset="0"/>
              </a:defRPr>
            </a:lvl6pPr>
            <a:lvl7pPr marL="2974975" indent="-228600" algn="l" rtl="0" fontAlgn="base">
              <a:spcBef>
                <a:spcPct val="20000"/>
              </a:spcBef>
              <a:spcAft>
                <a:spcPct val="0"/>
              </a:spcAft>
              <a:buChar char="»"/>
              <a:defRPr sz="2000">
                <a:solidFill>
                  <a:schemeClr val="tx1"/>
                </a:solidFill>
                <a:latin typeface="Times" pitchFamily="-80" charset="0"/>
              </a:defRPr>
            </a:lvl7pPr>
            <a:lvl8pPr marL="3432175" indent="-228600" algn="l" rtl="0" fontAlgn="base">
              <a:spcBef>
                <a:spcPct val="20000"/>
              </a:spcBef>
              <a:spcAft>
                <a:spcPct val="0"/>
              </a:spcAft>
              <a:buChar char="»"/>
              <a:defRPr sz="2000">
                <a:solidFill>
                  <a:schemeClr val="tx1"/>
                </a:solidFill>
                <a:latin typeface="Times" pitchFamily="-80" charset="0"/>
              </a:defRPr>
            </a:lvl8pPr>
            <a:lvl9pPr marL="3889375" indent="-228600" algn="l" rtl="0" fontAlgn="base">
              <a:spcBef>
                <a:spcPct val="20000"/>
              </a:spcBef>
              <a:spcAft>
                <a:spcPct val="0"/>
              </a:spcAft>
              <a:buChar char="»"/>
              <a:defRPr sz="2000">
                <a:solidFill>
                  <a:schemeClr val="tx1"/>
                </a:solidFill>
                <a:latin typeface="Times" pitchFamily="-80" charset="0"/>
              </a:defRPr>
            </a:lvl9pPr>
          </a:lstStyle>
          <a:p>
            <a:endParaRPr lang="en-US" dirty="0" smtClean="0">
              <a:ea typeface="ＭＳ Ｐゴシック" pitchFamily="-110" charset="-128"/>
            </a:endParaRPr>
          </a:p>
        </p:txBody>
      </p:sp>
      <p:sp>
        <p:nvSpPr>
          <p:cNvPr id="6" name="Round Same Side Corner Rectangle 5"/>
          <p:cNvSpPr/>
          <p:nvPr/>
        </p:nvSpPr>
        <p:spPr>
          <a:xfrm>
            <a:off x="304800" y="1906973"/>
            <a:ext cx="6297432" cy="812000"/>
          </a:xfrm>
          <a:prstGeom prst="round2SameRect">
            <a:avLst>
              <a:gd name="adj1" fmla="val 0"/>
              <a:gd name="adj2" fmla="val 0"/>
            </a:avLst>
          </a:prstGeom>
          <a:solidFill>
            <a:sysClr val="windowText" lastClr="000000"/>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1000"/>
              </a:spcAft>
            </a:pPr>
            <a:r>
              <a:rPr lang="en-US" sz="1600" dirty="0">
                <a:solidFill>
                  <a:srgbClr val="FFFFFF"/>
                </a:solidFill>
                <a:effectLst/>
                <a:latin typeface="cmtt10"/>
                <a:ea typeface="Calibri"/>
                <a:cs typeface="Consolas"/>
              </a:rPr>
              <a:t>&gt; ./tuna -i=tile,1,10,1 -i=unroll,2,12,2 -n=25 </a:t>
            </a:r>
            <a:r>
              <a:rPr lang="en-US" sz="1600" dirty="0" err="1">
                <a:solidFill>
                  <a:srgbClr val="FFFFFF"/>
                </a:solidFill>
                <a:effectLst/>
                <a:latin typeface="cmtt10"/>
                <a:ea typeface="Calibri"/>
                <a:cs typeface="Consolas"/>
              </a:rPr>
              <a:t>matrix_mult</a:t>
            </a:r>
            <a:r>
              <a:rPr lang="en-US" sz="1600" dirty="0">
                <a:solidFill>
                  <a:srgbClr val="FFFFFF"/>
                </a:solidFill>
                <a:effectLst/>
                <a:latin typeface="cmtt10"/>
                <a:ea typeface="Calibri"/>
                <a:cs typeface="Consolas"/>
              </a:rPr>
              <a:t> -t % -u %</a:t>
            </a:r>
            <a:endParaRPr lang="en-US" sz="1600" dirty="0">
              <a:solidFill>
                <a:srgbClr val="000000"/>
              </a:solidFill>
              <a:effectLst/>
              <a:latin typeface="Calibri"/>
              <a:ea typeface="Calibri"/>
            </a:endParaRPr>
          </a:p>
        </p:txBody>
      </p:sp>
      <p:sp>
        <p:nvSpPr>
          <p:cNvPr id="2" name="Oval 1"/>
          <p:cNvSpPr/>
          <p:nvPr/>
        </p:nvSpPr>
        <p:spPr bwMode="auto">
          <a:xfrm>
            <a:off x="1073426" y="1968085"/>
            <a:ext cx="1216550" cy="689775"/>
          </a:xfrm>
          <a:prstGeom prst="ellipse">
            <a:avLst/>
          </a:prstGeom>
          <a:solidFill>
            <a:schemeClr val="accent1">
              <a:alpha val="37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endParaRPr>
          </a:p>
        </p:txBody>
      </p:sp>
      <p:sp>
        <p:nvSpPr>
          <p:cNvPr id="7" name="Oval 6"/>
          <p:cNvSpPr/>
          <p:nvPr/>
        </p:nvSpPr>
        <p:spPr bwMode="auto">
          <a:xfrm>
            <a:off x="2313830" y="1968085"/>
            <a:ext cx="1439186" cy="689775"/>
          </a:xfrm>
          <a:prstGeom prst="ellipse">
            <a:avLst/>
          </a:prstGeom>
          <a:solidFill>
            <a:schemeClr val="accent1">
              <a:alpha val="37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endParaRPr>
          </a:p>
        </p:txBody>
      </p:sp>
      <p:sp>
        <p:nvSpPr>
          <p:cNvPr id="8" name="Oval 7"/>
          <p:cNvSpPr/>
          <p:nvPr/>
        </p:nvSpPr>
        <p:spPr bwMode="auto">
          <a:xfrm>
            <a:off x="4239371" y="1968085"/>
            <a:ext cx="2177332" cy="689775"/>
          </a:xfrm>
          <a:prstGeom prst="ellipse">
            <a:avLst/>
          </a:prstGeom>
          <a:solidFill>
            <a:schemeClr val="accent1">
              <a:alpha val="37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endParaRPr>
          </a:p>
        </p:txBody>
      </p:sp>
      <p:cxnSp>
        <p:nvCxnSpPr>
          <p:cNvPr id="10" name="Straight Arrow Connector 9"/>
          <p:cNvCxnSpPr>
            <a:stCxn id="13" idx="0"/>
            <a:endCxn id="2" idx="4"/>
          </p:cNvCxnSpPr>
          <p:nvPr/>
        </p:nvCxnSpPr>
        <p:spPr bwMode="auto">
          <a:xfrm flipV="1">
            <a:off x="1386988" y="2657860"/>
            <a:ext cx="294713" cy="99974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1" name="Straight Arrow Connector 10"/>
          <p:cNvCxnSpPr>
            <a:stCxn id="16" idx="0"/>
          </p:cNvCxnSpPr>
          <p:nvPr/>
        </p:nvCxnSpPr>
        <p:spPr bwMode="auto">
          <a:xfrm flipH="1" flipV="1">
            <a:off x="3033423" y="2657860"/>
            <a:ext cx="986961" cy="10026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2" name="Straight Arrow Connector 11"/>
          <p:cNvCxnSpPr/>
          <p:nvPr/>
        </p:nvCxnSpPr>
        <p:spPr bwMode="auto">
          <a:xfrm flipH="1" flipV="1">
            <a:off x="5341290" y="2657860"/>
            <a:ext cx="1260942" cy="95442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3" name="TextBox 12"/>
          <p:cNvSpPr txBox="1"/>
          <p:nvPr/>
        </p:nvSpPr>
        <p:spPr>
          <a:xfrm>
            <a:off x="304800" y="3657600"/>
            <a:ext cx="2164375" cy="1815882"/>
          </a:xfrm>
          <a:prstGeom prst="rect">
            <a:avLst/>
          </a:prstGeom>
        </p:spPr>
        <p:style>
          <a:lnRef idx="1">
            <a:schemeClr val="accent2"/>
          </a:lnRef>
          <a:fillRef idx="3">
            <a:schemeClr val="accent2"/>
          </a:fillRef>
          <a:effectRef idx="2">
            <a:schemeClr val="accent2"/>
          </a:effectRef>
          <a:fontRef idx="minor">
            <a:schemeClr val="lt1"/>
          </a:fontRef>
        </p:style>
        <p:txBody>
          <a:bodyPr wrap="none" rtlCol="0">
            <a:spAutoFit/>
          </a:bodyPr>
          <a:lstStyle/>
          <a:p>
            <a:r>
              <a:rPr lang="en-US" dirty="0" smtClean="0"/>
              <a:t>Parameter 1</a:t>
            </a:r>
          </a:p>
          <a:p>
            <a:r>
              <a:rPr lang="en-US" dirty="0" smtClean="0"/>
              <a:t>Low: 1</a:t>
            </a:r>
          </a:p>
          <a:p>
            <a:r>
              <a:rPr lang="en-US" dirty="0" smtClean="0"/>
              <a:t>High: 10</a:t>
            </a:r>
          </a:p>
          <a:p>
            <a:r>
              <a:rPr lang="en-US" dirty="0" smtClean="0"/>
              <a:t>Step: 1</a:t>
            </a:r>
            <a:endParaRPr lang="en-US" dirty="0"/>
          </a:p>
        </p:txBody>
      </p:sp>
      <p:sp>
        <p:nvSpPr>
          <p:cNvPr id="16" name="TextBox 15"/>
          <p:cNvSpPr txBox="1"/>
          <p:nvPr/>
        </p:nvSpPr>
        <p:spPr>
          <a:xfrm>
            <a:off x="2938196" y="3660548"/>
            <a:ext cx="2164375" cy="1815882"/>
          </a:xfrm>
          <a:prstGeom prst="rect">
            <a:avLst/>
          </a:prstGeom>
        </p:spPr>
        <p:style>
          <a:lnRef idx="1">
            <a:schemeClr val="accent2"/>
          </a:lnRef>
          <a:fillRef idx="3">
            <a:schemeClr val="accent2"/>
          </a:fillRef>
          <a:effectRef idx="2">
            <a:schemeClr val="accent2"/>
          </a:effectRef>
          <a:fontRef idx="minor">
            <a:schemeClr val="lt1"/>
          </a:fontRef>
        </p:style>
        <p:txBody>
          <a:bodyPr wrap="none" rtlCol="0">
            <a:spAutoFit/>
          </a:bodyPr>
          <a:lstStyle/>
          <a:p>
            <a:r>
              <a:rPr lang="en-US" dirty="0" smtClean="0"/>
              <a:t>Parameter 2</a:t>
            </a:r>
          </a:p>
          <a:p>
            <a:r>
              <a:rPr lang="en-US" dirty="0" smtClean="0"/>
              <a:t>Low: 2</a:t>
            </a:r>
          </a:p>
          <a:p>
            <a:r>
              <a:rPr lang="en-US" dirty="0" smtClean="0"/>
              <a:t>High: 12</a:t>
            </a:r>
          </a:p>
          <a:p>
            <a:r>
              <a:rPr lang="en-US" dirty="0" smtClean="0"/>
              <a:t>Step: 2</a:t>
            </a:r>
            <a:endParaRPr lang="en-US" dirty="0"/>
          </a:p>
        </p:txBody>
      </p:sp>
      <p:sp>
        <p:nvSpPr>
          <p:cNvPr id="20" name="TextBox 19"/>
          <p:cNvSpPr txBox="1"/>
          <p:nvPr/>
        </p:nvSpPr>
        <p:spPr>
          <a:xfrm>
            <a:off x="5520044" y="3660548"/>
            <a:ext cx="3525324" cy="1384995"/>
          </a:xfrm>
          <a:prstGeom prst="rect">
            <a:avLst/>
          </a:prstGeom>
        </p:spPr>
        <p:style>
          <a:lnRef idx="1">
            <a:schemeClr val="accent2"/>
          </a:lnRef>
          <a:fillRef idx="3">
            <a:schemeClr val="accent2"/>
          </a:fillRef>
          <a:effectRef idx="2">
            <a:schemeClr val="accent2"/>
          </a:effectRef>
          <a:fontRef idx="minor">
            <a:schemeClr val="lt1"/>
          </a:fontRef>
        </p:style>
        <p:txBody>
          <a:bodyPr wrap="none" rtlCol="0">
            <a:spAutoFit/>
          </a:bodyPr>
          <a:lstStyle/>
          <a:p>
            <a:r>
              <a:rPr lang="en-US" dirty="0" smtClean="0"/>
              <a:t>Command line to run</a:t>
            </a:r>
          </a:p>
          <a:p>
            <a:r>
              <a:rPr lang="en-US" dirty="0" smtClean="0"/>
              <a:t>% - replaced by </a:t>
            </a:r>
          </a:p>
          <a:p>
            <a:r>
              <a:rPr lang="en-US" dirty="0"/>
              <a:t> </a:t>
            </a:r>
            <a:r>
              <a:rPr lang="en-US" dirty="0" smtClean="0"/>
              <a:t>     </a:t>
            </a:r>
            <a:r>
              <a:rPr lang="en-US" dirty="0" err="1" smtClean="0"/>
              <a:t>paramters</a:t>
            </a:r>
            <a:endParaRPr lang="en-US" dirty="0"/>
          </a:p>
        </p:txBody>
      </p:sp>
    </p:spTree>
    <p:extLst>
      <p:ext uri="{BB962C8B-B14F-4D97-AF65-F5344CB8AC3E}">
        <p14:creationId xmlns:p14="http://schemas.microsoft.com/office/powerpoint/2010/main" val="19067713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http://chalice.rruuc.org:3052/images/invis.gif"/>
          <p:cNvSpPr>
            <a:spLocks noChangeAspect="1" noChangeArrowheads="1"/>
          </p:cNvSpPr>
          <p:nvPr/>
        </p:nvSpPr>
        <p:spPr bwMode="auto">
          <a:xfrm>
            <a:off x="1638300" y="-136525"/>
            <a:ext cx="9525" cy="95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Title 1"/>
          <p:cNvSpPr txBox="1">
            <a:spLocks/>
          </p:cNvSpPr>
          <p:nvPr/>
        </p:nvSpPr>
        <p:spPr bwMode="auto">
          <a:xfrm>
            <a:off x="228600" y="76200"/>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lnSpc>
                <a:spcPct val="85000"/>
              </a:lnSpc>
              <a:spcBef>
                <a:spcPct val="0"/>
              </a:spcBef>
              <a:spcAft>
                <a:spcPct val="0"/>
              </a:spcAft>
              <a:defRPr sz="3200" b="1">
                <a:solidFill>
                  <a:srgbClr val="00279F"/>
                </a:solidFill>
                <a:latin typeface="+mj-lt"/>
                <a:ea typeface="ＭＳ Ｐゴシック" pitchFamily="48" charset="-128"/>
                <a:cs typeface="ＭＳ Ｐゴシック" pitchFamily="-106" charset="-128"/>
              </a:defRPr>
            </a:lvl1pPr>
            <a:lvl2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2pPr>
            <a:lvl3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3pPr>
            <a:lvl4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4pPr>
            <a:lvl5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5pPr>
            <a:lvl6pPr marL="457200" algn="ctr" rtl="0" fontAlgn="base">
              <a:lnSpc>
                <a:spcPct val="85000"/>
              </a:lnSpc>
              <a:spcBef>
                <a:spcPct val="0"/>
              </a:spcBef>
              <a:spcAft>
                <a:spcPct val="0"/>
              </a:spcAft>
              <a:defRPr sz="3200" b="1">
                <a:solidFill>
                  <a:srgbClr val="00279F"/>
                </a:solidFill>
                <a:latin typeface="Arial" charset="0"/>
              </a:defRPr>
            </a:lvl6pPr>
            <a:lvl7pPr marL="914400" algn="ctr" rtl="0" fontAlgn="base">
              <a:lnSpc>
                <a:spcPct val="85000"/>
              </a:lnSpc>
              <a:spcBef>
                <a:spcPct val="0"/>
              </a:spcBef>
              <a:spcAft>
                <a:spcPct val="0"/>
              </a:spcAft>
              <a:defRPr sz="3200" b="1">
                <a:solidFill>
                  <a:srgbClr val="00279F"/>
                </a:solidFill>
                <a:latin typeface="Arial" charset="0"/>
              </a:defRPr>
            </a:lvl7pPr>
            <a:lvl8pPr marL="1371600" algn="ctr" rtl="0" fontAlgn="base">
              <a:lnSpc>
                <a:spcPct val="85000"/>
              </a:lnSpc>
              <a:spcBef>
                <a:spcPct val="0"/>
              </a:spcBef>
              <a:spcAft>
                <a:spcPct val="0"/>
              </a:spcAft>
              <a:defRPr sz="3200" b="1">
                <a:solidFill>
                  <a:srgbClr val="00279F"/>
                </a:solidFill>
                <a:latin typeface="Arial" charset="0"/>
              </a:defRPr>
            </a:lvl8pPr>
            <a:lvl9pPr marL="1828800" algn="ctr" rtl="0" fontAlgn="base">
              <a:lnSpc>
                <a:spcPct val="85000"/>
              </a:lnSpc>
              <a:spcBef>
                <a:spcPct val="0"/>
              </a:spcBef>
              <a:spcAft>
                <a:spcPct val="0"/>
              </a:spcAft>
              <a:defRPr sz="3200" b="1">
                <a:solidFill>
                  <a:srgbClr val="00279F"/>
                </a:solidFill>
                <a:latin typeface="Arial" charset="0"/>
              </a:defRPr>
            </a:lvl9pPr>
          </a:lstStyle>
          <a:p>
            <a:r>
              <a:rPr lang="en-US" dirty="0" smtClean="0">
                <a:ea typeface="ＭＳ Ｐゴシック" pitchFamily="-110" charset="-128"/>
              </a:rPr>
              <a:t>Easier Auto-tuning: Language Help</a:t>
            </a:r>
          </a:p>
        </p:txBody>
      </p:sp>
      <p:sp>
        <p:nvSpPr>
          <p:cNvPr id="5" name="Rectangle 3"/>
          <p:cNvSpPr txBox="1">
            <a:spLocks noChangeArrowheads="1"/>
          </p:cNvSpPr>
          <p:nvPr/>
        </p:nvSpPr>
        <p:spPr>
          <a:xfrm>
            <a:off x="304800" y="1016000"/>
            <a:ext cx="8839200" cy="5419725"/>
          </a:xfrm>
          <a:prstGeom prst="rect">
            <a:avLst/>
          </a:prstGeom>
        </p:spPr>
        <p:txBody>
          <a:bodyPr/>
          <a:lstStyle>
            <a:lvl1pPr marL="342900" indent="-342900" algn="l" rtl="0" eaLnBrk="0" fontAlgn="base" hangingPunct="0">
              <a:spcBef>
                <a:spcPct val="40000"/>
              </a:spcBef>
              <a:spcAft>
                <a:spcPct val="0"/>
              </a:spcAft>
              <a:buClr>
                <a:srgbClr val="3406E9"/>
              </a:buClr>
              <a:buFont typeface="Wingdings" pitchFamily="2" charset="2"/>
              <a:buChar char="§"/>
              <a:defRPr sz="2400" b="1">
                <a:solidFill>
                  <a:schemeClr val="tx1"/>
                </a:solidFill>
                <a:latin typeface="+mn-lt"/>
                <a:ea typeface="ＭＳ Ｐゴシック" pitchFamily="48" charset="-128"/>
                <a:cs typeface="ＭＳ Ｐゴシック" pitchFamily="-106" charset="-128"/>
              </a:defRPr>
            </a:lvl1pPr>
            <a:lvl2pPr marL="858838" indent="-401638" algn="l" rtl="0" eaLnBrk="0" fontAlgn="base" hangingPunct="0">
              <a:spcBef>
                <a:spcPct val="20000"/>
              </a:spcBef>
              <a:spcAft>
                <a:spcPct val="0"/>
              </a:spcAft>
              <a:buClr>
                <a:srgbClr val="009688"/>
              </a:buClr>
              <a:buFont typeface="Wingdings" pitchFamily="2" charset="2"/>
              <a:buChar char="§"/>
              <a:defRPr sz="2200">
                <a:solidFill>
                  <a:schemeClr val="tx1"/>
                </a:solidFill>
                <a:latin typeface="+mn-lt"/>
                <a:ea typeface="ＭＳ Ｐゴシック" charset="-128"/>
              </a:defRPr>
            </a:lvl2pPr>
            <a:lvl3pPr marL="1201738" indent="-228600" algn="l" rtl="0" eaLnBrk="0" fontAlgn="base" hangingPunct="0">
              <a:spcBef>
                <a:spcPct val="20000"/>
              </a:spcBef>
              <a:spcAft>
                <a:spcPct val="0"/>
              </a:spcAft>
              <a:buClr>
                <a:schemeClr val="hlink"/>
              </a:buClr>
              <a:buFont typeface="Wingdings" pitchFamily="2" charset="2"/>
              <a:buChar char="§"/>
              <a:defRPr sz="2000">
                <a:solidFill>
                  <a:schemeClr val="tx1"/>
                </a:solidFill>
                <a:latin typeface="+mn-lt"/>
                <a:ea typeface="ＭＳ Ｐゴシック" charset="-128"/>
              </a:defRPr>
            </a:lvl3pPr>
            <a:lvl4pPr marL="1655763" indent="-336550" algn="l" rtl="0" eaLnBrk="0" fontAlgn="base" hangingPunct="0">
              <a:spcBef>
                <a:spcPct val="20000"/>
              </a:spcBef>
              <a:spcAft>
                <a:spcPct val="0"/>
              </a:spcAft>
              <a:buFont typeface="Wingdings" pitchFamily="2" charset="2"/>
              <a:buChar char="§"/>
              <a:defRPr sz="2000">
                <a:solidFill>
                  <a:schemeClr val="tx1"/>
                </a:solidFill>
                <a:latin typeface="+mn-lt"/>
                <a:ea typeface="ＭＳ Ｐゴシック" charset="-128"/>
              </a:defRPr>
            </a:lvl4pPr>
            <a:lvl5pPr marL="2060575" indent="-228600" algn="l" rtl="0" eaLnBrk="0" fontAlgn="base" hangingPunct="0">
              <a:spcBef>
                <a:spcPct val="20000"/>
              </a:spcBef>
              <a:spcAft>
                <a:spcPct val="0"/>
              </a:spcAft>
              <a:buChar char="»"/>
              <a:defRPr sz="2000">
                <a:solidFill>
                  <a:schemeClr val="tx1"/>
                </a:solidFill>
                <a:latin typeface="Times" pitchFamily="-80" charset="0"/>
                <a:ea typeface="ＭＳ Ｐゴシック" charset="-128"/>
              </a:defRPr>
            </a:lvl5pPr>
            <a:lvl6pPr marL="2517775" indent="-228600" algn="l" rtl="0" fontAlgn="base">
              <a:spcBef>
                <a:spcPct val="20000"/>
              </a:spcBef>
              <a:spcAft>
                <a:spcPct val="0"/>
              </a:spcAft>
              <a:buChar char="»"/>
              <a:defRPr sz="2000">
                <a:solidFill>
                  <a:schemeClr val="tx1"/>
                </a:solidFill>
                <a:latin typeface="Times" pitchFamily="-80" charset="0"/>
              </a:defRPr>
            </a:lvl6pPr>
            <a:lvl7pPr marL="2974975" indent="-228600" algn="l" rtl="0" fontAlgn="base">
              <a:spcBef>
                <a:spcPct val="20000"/>
              </a:spcBef>
              <a:spcAft>
                <a:spcPct val="0"/>
              </a:spcAft>
              <a:buChar char="»"/>
              <a:defRPr sz="2000">
                <a:solidFill>
                  <a:schemeClr val="tx1"/>
                </a:solidFill>
                <a:latin typeface="Times" pitchFamily="-80" charset="0"/>
              </a:defRPr>
            </a:lvl7pPr>
            <a:lvl8pPr marL="3432175" indent="-228600" algn="l" rtl="0" fontAlgn="base">
              <a:spcBef>
                <a:spcPct val="20000"/>
              </a:spcBef>
              <a:spcAft>
                <a:spcPct val="0"/>
              </a:spcAft>
              <a:buChar char="»"/>
              <a:defRPr sz="2000">
                <a:solidFill>
                  <a:schemeClr val="tx1"/>
                </a:solidFill>
                <a:latin typeface="Times" pitchFamily="-80" charset="0"/>
              </a:defRPr>
            </a:lvl8pPr>
            <a:lvl9pPr marL="3889375" indent="-228600" algn="l" rtl="0" fontAlgn="base">
              <a:spcBef>
                <a:spcPct val="20000"/>
              </a:spcBef>
              <a:spcAft>
                <a:spcPct val="0"/>
              </a:spcAft>
              <a:buChar char="»"/>
              <a:defRPr sz="2000">
                <a:solidFill>
                  <a:schemeClr val="tx1"/>
                </a:solidFill>
                <a:latin typeface="Times" pitchFamily="-80" charset="0"/>
              </a:defRPr>
            </a:lvl9pPr>
          </a:lstStyle>
          <a:p>
            <a:r>
              <a:rPr lang="en-US" sz="2000" dirty="0" smtClean="0">
                <a:ea typeface="ＭＳ Ｐゴシック" pitchFamily="-110" charset="-128"/>
              </a:rPr>
              <a:t>Problem:</a:t>
            </a:r>
          </a:p>
          <a:p>
            <a:pPr lvl="1"/>
            <a:r>
              <a:rPr lang="en-US" dirty="0" smtClean="0">
                <a:ea typeface="ＭＳ Ｐゴシック" pitchFamily="-110" charset="-128"/>
              </a:rPr>
              <a:t>How to express tunable options</a:t>
            </a:r>
          </a:p>
          <a:p>
            <a:r>
              <a:rPr lang="en-US" dirty="0" smtClean="0">
                <a:ea typeface="ＭＳ Ｐゴシック" pitchFamily="-110" charset="-128"/>
              </a:rPr>
              <a:t>Chapel</a:t>
            </a:r>
          </a:p>
          <a:p>
            <a:pPr lvl="1"/>
            <a:r>
              <a:rPr lang="en-US" dirty="0" smtClean="0">
                <a:ea typeface="ＭＳ Ｐゴシック" pitchFamily="-110" charset="-128"/>
              </a:rPr>
              <a:t>Already supports  </a:t>
            </a:r>
            <a:r>
              <a:rPr lang="en-US" dirty="0" smtClean="0"/>
              <a:t>Configuration Variables</a:t>
            </a:r>
          </a:p>
          <a:p>
            <a:pPr lvl="2"/>
            <a:r>
              <a:rPr lang="en-US" dirty="0" smtClean="0">
                <a:ea typeface="ＭＳ Ｐゴシック" pitchFamily="-110" charset="-128"/>
              </a:rPr>
              <a:t>Sort of like a constant</a:t>
            </a:r>
          </a:p>
          <a:p>
            <a:pPr lvl="3"/>
            <a:r>
              <a:rPr lang="en-US" dirty="0" smtClean="0">
                <a:ea typeface="ＭＳ Ｐゴシック" pitchFamily="-110" charset="-128"/>
              </a:rPr>
              <a:t>Defined in program</a:t>
            </a:r>
          </a:p>
          <a:p>
            <a:pPr lvl="3"/>
            <a:r>
              <a:rPr lang="en-US" dirty="0" smtClean="0">
                <a:ea typeface="ＭＳ Ｐゴシック" pitchFamily="-110" charset="-128"/>
              </a:rPr>
              <a:t>Given a value by programmer</a:t>
            </a:r>
          </a:p>
          <a:p>
            <a:pPr lvl="2"/>
            <a:r>
              <a:rPr lang="en-US" dirty="0" smtClean="0">
                <a:ea typeface="ＭＳ Ｐゴシック" pitchFamily="-110" charset="-128"/>
              </a:rPr>
              <a:t>But</a:t>
            </a:r>
          </a:p>
          <a:p>
            <a:pPr lvl="3"/>
            <a:r>
              <a:rPr lang="en-US" dirty="0" smtClean="0">
                <a:ea typeface="ＭＳ Ｐゴシック" pitchFamily="-110" charset="-128"/>
              </a:rPr>
              <a:t>User can change value at program launch</a:t>
            </a:r>
          </a:p>
          <a:p>
            <a:pPr lvl="1"/>
            <a:r>
              <a:rPr lang="en-US" dirty="0" smtClean="0">
                <a:ea typeface="ＭＳ Ｐゴシック" pitchFamily="-110" charset="-128"/>
              </a:rPr>
              <a:t>Proposed Extensions to Language</a:t>
            </a:r>
          </a:p>
          <a:p>
            <a:pPr lvl="2"/>
            <a:r>
              <a:rPr lang="en-US" dirty="0" smtClean="0">
                <a:ea typeface="ＭＳ Ｐゴシック" pitchFamily="-110" charset="-128"/>
              </a:rPr>
              <a:t>Add range to Configuration Variable</a:t>
            </a:r>
          </a:p>
          <a:p>
            <a:pPr lvl="2"/>
            <a:r>
              <a:rPr lang="en-US" dirty="0" smtClean="0">
                <a:ea typeface="ＭＳ Ｐゴシック" pitchFamily="-110" charset="-128"/>
              </a:rPr>
              <a:t>Include Range in –help output</a:t>
            </a:r>
          </a:p>
          <a:p>
            <a:pPr lvl="2"/>
            <a:r>
              <a:rPr lang="en-US" dirty="0" smtClean="0">
                <a:ea typeface="ＭＳ Ｐゴシック" pitchFamily="-110" charset="-128"/>
              </a:rPr>
              <a:t>Include machine readable version of –help </a:t>
            </a:r>
          </a:p>
        </p:txBody>
      </p:sp>
    </p:spTree>
    <p:extLst>
      <p:ext uri="{BB962C8B-B14F-4D97-AF65-F5344CB8AC3E}">
        <p14:creationId xmlns:p14="http://schemas.microsoft.com/office/powerpoint/2010/main" val="32126685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http://chalice.rruuc.org:3052/images/invis.gif"/>
          <p:cNvSpPr>
            <a:spLocks noChangeAspect="1" noChangeArrowheads="1"/>
          </p:cNvSpPr>
          <p:nvPr/>
        </p:nvSpPr>
        <p:spPr bwMode="auto">
          <a:xfrm>
            <a:off x="1638300" y="-136525"/>
            <a:ext cx="9525" cy="95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Rectangle 3"/>
          <p:cNvSpPr txBox="1">
            <a:spLocks noChangeArrowheads="1"/>
          </p:cNvSpPr>
          <p:nvPr/>
        </p:nvSpPr>
        <p:spPr>
          <a:xfrm>
            <a:off x="2321278" y="1038580"/>
            <a:ext cx="4425244" cy="2133599"/>
          </a:xfrm>
          <a:prstGeom prst="rect">
            <a:avLst/>
          </a:prstGeom>
          <a:solidFill>
            <a:schemeClr val="accent6">
              <a:lumMod val="40000"/>
              <a:lumOff val="60000"/>
            </a:schemeClr>
          </a:solidFill>
          <a:ln>
            <a:solidFill>
              <a:srgbClr val="002060"/>
            </a:solidFill>
          </a:ln>
        </p:spPr>
        <p:txBody>
          <a:bodyPr/>
          <a:lstStyle>
            <a:lvl1pPr marL="342900" indent="-342900" algn="l" rtl="0" eaLnBrk="0" fontAlgn="base" hangingPunct="0">
              <a:spcBef>
                <a:spcPct val="40000"/>
              </a:spcBef>
              <a:spcAft>
                <a:spcPct val="0"/>
              </a:spcAft>
              <a:buClr>
                <a:srgbClr val="3406E9"/>
              </a:buClr>
              <a:buFont typeface="Wingdings" pitchFamily="2" charset="2"/>
              <a:buChar char="§"/>
              <a:defRPr sz="2400" b="1">
                <a:solidFill>
                  <a:schemeClr val="tx1"/>
                </a:solidFill>
                <a:latin typeface="+mn-lt"/>
                <a:ea typeface="ＭＳ Ｐゴシック" pitchFamily="48" charset="-128"/>
                <a:cs typeface="ＭＳ Ｐゴシック" pitchFamily="-106" charset="-128"/>
              </a:defRPr>
            </a:lvl1pPr>
            <a:lvl2pPr marL="858838" indent="-401638" algn="l" rtl="0" eaLnBrk="0" fontAlgn="base" hangingPunct="0">
              <a:spcBef>
                <a:spcPct val="20000"/>
              </a:spcBef>
              <a:spcAft>
                <a:spcPct val="0"/>
              </a:spcAft>
              <a:buClr>
                <a:srgbClr val="009688"/>
              </a:buClr>
              <a:buFont typeface="Wingdings" pitchFamily="2" charset="2"/>
              <a:buChar char="§"/>
              <a:defRPr sz="2200">
                <a:solidFill>
                  <a:schemeClr val="tx1"/>
                </a:solidFill>
                <a:latin typeface="+mn-lt"/>
                <a:ea typeface="ＭＳ Ｐゴシック" charset="-128"/>
              </a:defRPr>
            </a:lvl2pPr>
            <a:lvl3pPr marL="1201738" indent="-228600" algn="l" rtl="0" eaLnBrk="0" fontAlgn="base" hangingPunct="0">
              <a:spcBef>
                <a:spcPct val="20000"/>
              </a:spcBef>
              <a:spcAft>
                <a:spcPct val="0"/>
              </a:spcAft>
              <a:buClr>
                <a:schemeClr val="hlink"/>
              </a:buClr>
              <a:buFont typeface="Wingdings" pitchFamily="2" charset="2"/>
              <a:buChar char="§"/>
              <a:defRPr sz="2000">
                <a:solidFill>
                  <a:schemeClr val="tx1"/>
                </a:solidFill>
                <a:latin typeface="+mn-lt"/>
                <a:ea typeface="ＭＳ Ｐゴシック" charset="-128"/>
              </a:defRPr>
            </a:lvl3pPr>
            <a:lvl4pPr marL="1655763" indent="-336550" algn="l" rtl="0" eaLnBrk="0" fontAlgn="base" hangingPunct="0">
              <a:spcBef>
                <a:spcPct val="20000"/>
              </a:spcBef>
              <a:spcAft>
                <a:spcPct val="0"/>
              </a:spcAft>
              <a:buFont typeface="Wingdings" pitchFamily="2" charset="2"/>
              <a:buChar char="§"/>
              <a:defRPr sz="2000">
                <a:solidFill>
                  <a:schemeClr val="tx1"/>
                </a:solidFill>
                <a:latin typeface="+mn-lt"/>
                <a:ea typeface="ＭＳ Ｐゴシック" charset="-128"/>
              </a:defRPr>
            </a:lvl4pPr>
            <a:lvl5pPr marL="2060575" indent="-228600" algn="l" rtl="0" eaLnBrk="0" fontAlgn="base" hangingPunct="0">
              <a:spcBef>
                <a:spcPct val="20000"/>
              </a:spcBef>
              <a:spcAft>
                <a:spcPct val="0"/>
              </a:spcAft>
              <a:buChar char="»"/>
              <a:defRPr sz="2000">
                <a:solidFill>
                  <a:schemeClr val="tx1"/>
                </a:solidFill>
                <a:latin typeface="Times" pitchFamily="-80" charset="0"/>
                <a:ea typeface="ＭＳ Ｐゴシック" charset="-128"/>
              </a:defRPr>
            </a:lvl5pPr>
            <a:lvl6pPr marL="2517775" indent="-228600" algn="l" rtl="0" fontAlgn="base">
              <a:spcBef>
                <a:spcPct val="20000"/>
              </a:spcBef>
              <a:spcAft>
                <a:spcPct val="0"/>
              </a:spcAft>
              <a:buChar char="»"/>
              <a:defRPr sz="2000">
                <a:solidFill>
                  <a:schemeClr val="tx1"/>
                </a:solidFill>
                <a:latin typeface="Times" pitchFamily="-80" charset="0"/>
              </a:defRPr>
            </a:lvl6pPr>
            <a:lvl7pPr marL="2974975" indent="-228600" algn="l" rtl="0" fontAlgn="base">
              <a:spcBef>
                <a:spcPct val="20000"/>
              </a:spcBef>
              <a:spcAft>
                <a:spcPct val="0"/>
              </a:spcAft>
              <a:buChar char="»"/>
              <a:defRPr sz="2000">
                <a:solidFill>
                  <a:schemeClr val="tx1"/>
                </a:solidFill>
                <a:latin typeface="Times" pitchFamily="-80" charset="0"/>
              </a:defRPr>
            </a:lvl7pPr>
            <a:lvl8pPr marL="3432175" indent="-228600" algn="l" rtl="0" fontAlgn="base">
              <a:spcBef>
                <a:spcPct val="20000"/>
              </a:spcBef>
              <a:spcAft>
                <a:spcPct val="0"/>
              </a:spcAft>
              <a:buChar char="»"/>
              <a:defRPr sz="2000">
                <a:solidFill>
                  <a:schemeClr val="tx1"/>
                </a:solidFill>
                <a:latin typeface="Times" pitchFamily="-80" charset="0"/>
              </a:defRPr>
            </a:lvl8pPr>
            <a:lvl9pPr marL="3889375" indent="-228600" algn="l" rtl="0" fontAlgn="base">
              <a:spcBef>
                <a:spcPct val="20000"/>
              </a:spcBef>
              <a:spcAft>
                <a:spcPct val="0"/>
              </a:spcAft>
              <a:buChar char="»"/>
              <a:defRPr sz="2000">
                <a:solidFill>
                  <a:schemeClr val="tx1"/>
                </a:solidFill>
                <a:latin typeface="Times" pitchFamily="-80" charset="0"/>
              </a:defRPr>
            </a:lvl9pPr>
          </a:lstStyle>
          <a:p>
            <a:pPr marL="0" indent="0">
              <a:buNone/>
            </a:pPr>
            <a:r>
              <a:rPr lang="en-US" sz="2000" b="0" dirty="0"/>
              <a:t>&gt; ./quicksort --help | tail -5</a:t>
            </a:r>
          </a:p>
          <a:p>
            <a:pPr marL="457200" lvl="1" indent="0">
              <a:buNone/>
            </a:pPr>
            <a:r>
              <a:rPr lang="en-US" sz="1800" b="0" dirty="0"/>
              <a:t>quicksort </a:t>
            </a:r>
            <a:r>
              <a:rPr lang="en-US" sz="1800" b="0" dirty="0" err="1"/>
              <a:t>config</a:t>
            </a:r>
            <a:r>
              <a:rPr lang="en-US" sz="1800" b="0" dirty="0"/>
              <a:t> </a:t>
            </a:r>
            <a:r>
              <a:rPr lang="en-US" sz="1800" b="0" dirty="0" err="1"/>
              <a:t>vars</a:t>
            </a:r>
            <a:r>
              <a:rPr lang="en-US" sz="1800" b="0" dirty="0"/>
              <a:t>:</a:t>
            </a:r>
          </a:p>
          <a:p>
            <a:pPr marL="457200" lvl="1" indent="0">
              <a:buNone/>
            </a:pPr>
            <a:r>
              <a:rPr lang="en-US" sz="1800" b="0" dirty="0"/>
              <a:t>n: </a:t>
            </a:r>
            <a:r>
              <a:rPr lang="en-US" sz="1800" b="0" dirty="0" err="1"/>
              <a:t>int</a:t>
            </a:r>
            <a:r>
              <a:rPr lang="en-US" sz="1800" b="0" dirty="0"/>
              <a:t>(64)</a:t>
            </a:r>
          </a:p>
          <a:p>
            <a:pPr marL="457200" lvl="1" indent="0">
              <a:buNone/>
            </a:pPr>
            <a:r>
              <a:rPr lang="en-US" sz="1800" b="0" dirty="0"/>
              <a:t>thresh: </a:t>
            </a:r>
            <a:r>
              <a:rPr lang="en-US" sz="1800" b="0" dirty="0" err="1"/>
              <a:t>int</a:t>
            </a:r>
            <a:r>
              <a:rPr lang="en-US" sz="1800" b="0" dirty="0"/>
              <a:t>(64)</a:t>
            </a:r>
          </a:p>
          <a:p>
            <a:pPr marL="457200" lvl="1" indent="0">
              <a:buNone/>
            </a:pPr>
            <a:r>
              <a:rPr lang="en-US" sz="1800" b="0" dirty="0"/>
              <a:t>verbose: </a:t>
            </a:r>
            <a:r>
              <a:rPr lang="en-US" sz="1800" b="0" dirty="0" err="1"/>
              <a:t>int</a:t>
            </a:r>
            <a:r>
              <a:rPr lang="en-US" sz="1800" b="0" dirty="0"/>
              <a:t>(64)</a:t>
            </a:r>
          </a:p>
          <a:p>
            <a:pPr marL="457200" lvl="1" indent="0">
              <a:buNone/>
            </a:pPr>
            <a:r>
              <a:rPr lang="en-US" sz="1800" b="0" dirty="0"/>
              <a:t>timing: </a:t>
            </a:r>
            <a:r>
              <a:rPr lang="en-US" sz="1800" b="0" dirty="0" err="1" smtClean="0"/>
              <a:t>bool</a:t>
            </a:r>
            <a:endParaRPr lang="en-US" sz="1800" b="0" dirty="0"/>
          </a:p>
        </p:txBody>
      </p:sp>
      <p:sp>
        <p:nvSpPr>
          <p:cNvPr id="7" name="Rectangle 3"/>
          <p:cNvSpPr txBox="1">
            <a:spLocks noChangeArrowheads="1"/>
          </p:cNvSpPr>
          <p:nvPr/>
        </p:nvSpPr>
        <p:spPr>
          <a:xfrm>
            <a:off x="228600" y="3330223"/>
            <a:ext cx="8839200" cy="1044224"/>
          </a:xfrm>
          <a:prstGeom prst="rect">
            <a:avLst/>
          </a:prstGeom>
        </p:spPr>
        <p:txBody>
          <a:bodyPr/>
          <a:lstStyle>
            <a:lvl1pPr marL="342900" indent="-342900" algn="l" rtl="0" eaLnBrk="0" fontAlgn="base" hangingPunct="0">
              <a:spcBef>
                <a:spcPct val="40000"/>
              </a:spcBef>
              <a:spcAft>
                <a:spcPct val="0"/>
              </a:spcAft>
              <a:buClr>
                <a:srgbClr val="3406E9"/>
              </a:buClr>
              <a:buFont typeface="Wingdings" pitchFamily="2" charset="2"/>
              <a:buChar char="§"/>
              <a:defRPr sz="2400" b="1">
                <a:solidFill>
                  <a:schemeClr val="tx1"/>
                </a:solidFill>
                <a:latin typeface="+mn-lt"/>
                <a:ea typeface="ＭＳ Ｐゴシック" pitchFamily="48" charset="-128"/>
                <a:cs typeface="ＭＳ Ｐゴシック" pitchFamily="-106" charset="-128"/>
              </a:defRPr>
            </a:lvl1pPr>
            <a:lvl2pPr marL="858838" indent="-401638" algn="l" rtl="0" eaLnBrk="0" fontAlgn="base" hangingPunct="0">
              <a:spcBef>
                <a:spcPct val="20000"/>
              </a:spcBef>
              <a:spcAft>
                <a:spcPct val="0"/>
              </a:spcAft>
              <a:buClr>
                <a:srgbClr val="009688"/>
              </a:buClr>
              <a:buFont typeface="Wingdings" pitchFamily="2" charset="2"/>
              <a:buChar char="§"/>
              <a:defRPr sz="2200">
                <a:solidFill>
                  <a:schemeClr val="tx1"/>
                </a:solidFill>
                <a:latin typeface="+mn-lt"/>
                <a:ea typeface="ＭＳ Ｐゴシック" charset="-128"/>
              </a:defRPr>
            </a:lvl2pPr>
            <a:lvl3pPr marL="1201738" indent="-228600" algn="l" rtl="0" eaLnBrk="0" fontAlgn="base" hangingPunct="0">
              <a:spcBef>
                <a:spcPct val="20000"/>
              </a:spcBef>
              <a:spcAft>
                <a:spcPct val="0"/>
              </a:spcAft>
              <a:buClr>
                <a:schemeClr val="hlink"/>
              </a:buClr>
              <a:buFont typeface="Wingdings" pitchFamily="2" charset="2"/>
              <a:buChar char="§"/>
              <a:defRPr sz="2000">
                <a:solidFill>
                  <a:schemeClr val="tx1"/>
                </a:solidFill>
                <a:latin typeface="+mn-lt"/>
                <a:ea typeface="ＭＳ Ｐゴシック" charset="-128"/>
              </a:defRPr>
            </a:lvl3pPr>
            <a:lvl4pPr marL="1655763" indent="-336550" algn="l" rtl="0" eaLnBrk="0" fontAlgn="base" hangingPunct="0">
              <a:spcBef>
                <a:spcPct val="20000"/>
              </a:spcBef>
              <a:spcAft>
                <a:spcPct val="0"/>
              </a:spcAft>
              <a:buFont typeface="Wingdings" pitchFamily="2" charset="2"/>
              <a:buChar char="§"/>
              <a:defRPr sz="2000">
                <a:solidFill>
                  <a:schemeClr val="tx1"/>
                </a:solidFill>
                <a:latin typeface="+mn-lt"/>
                <a:ea typeface="ＭＳ Ｐゴシック" charset="-128"/>
              </a:defRPr>
            </a:lvl4pPr>
            <a:lvl5pPr marL="2060575" indent="-228600" algn="l" rtl="0" eaLnBrk="0" fontAlgn="base" hangingPunct="0">
              <a:spcBef>
                <a:spcPct val="20000"/>
              </a:spcBef>
              <a:spcAft>
                <a:spcPct val="0"/>
              </a:spcAft>
              <a:buChar char="»"/>
              <a:defRPr sz="2000">
                <a:solidFill>
                  <a:schemeClr val="tx1"/>
                </a:solidFill>
                <a:latin typeface="Times" pitchFamily="-80" charset="0"/>
                <a:ea typeface="ＭＳ Ｐゴシック" charset="-128"/>
              </a:defRPr>
            </a:lvl5pPr>
            <a:lvl6pPr marL="2517775" indent="-228600" algn="l" rtl="0" fontAlgn="base">
              <a:spcBef>
                <a:spcPct val="20000"/>
              </a:spcBef>
              <a:spcAft>
                <a:spcPct val="0"/>
              </a:spcAft>
              <a:buChar char="»"/>
              <a:defRPr sz="2000">
                <a:solidFill>
                  <a:schemeClr val="tx1"/>
                </a:solidFill>
                <a:latin typeface="Times" pitchFamily="-80" charset="0"/>
              </a:defRPr>
            </a:lvl6pPr>
            <a:lvl7pPr marL="2974975" indent="-228600" algn="l" rtl="0" fontAlgn="base">
              <a:spcBef>
                <a:spcPct val="20000"/>
              </a:spcBef>
              <a:spcAft>
                <a:spcPct val="0"/>
              </a:spcAft>
              <a:buChar char="»"/>
              <a:defRPr sz="2000">
                <a:solidFill>
                  <a:schemeClr val="tx1"/>
                </a:solidFill>
                <a:latin typeface="Times" pitchFamily="-80" charset="0"/>
              </a:defRPr>
            </a:lvl7pPr>
            <a:lvl8pPr marL="3432175" indent="-228600" algn="l" rtl="0" fontAlgn="base">
              <a:spcBef>
                <a:spcPct val="20000"/>
              </a:spcBef>
              <a:spcAft>
                <a:spcPct val="0"/>
              </a:spcAft>
              <a:buChar char="»"/>
              <a:defRPr sz="2000">
                <a:solidFill>
                  <a:schemeClr val="tx1"/>
                </a:solidFill>
                <a:latin typeface="Times" pitchFamily="-80" charset="0"/>
              </a:defRPr>
            </a:lvl8pPr>
            <a:lvl9pPr marL="3889375" indent="-228600" algn="l" rtl="0" fontAlgn="base">
              <a:spcBef>
                <a:spcPct val="20000"/>
              </a:spcBef>
              <a:spcAft>
                <a:spcPct val="0"/>
              </a:spcAft>
              <a:buChar char="»"/>
              <a:defRPr sz="2000">
                <a:solidFill>
                  <a:schemeClr val="tx1"/>
                </a:solidFill>
                <a:latin typeface="Times" pitchFamily="-80" charset="0"/>
              </a:defRPr>
            </a:lvl9pPr>
          </a:lstStyle>
          <a:p>
            <a:pPr marL="0" indent="-58738">
              <a:buNone/>
            </a:pPr>
            <a:r>
              <a:rPr lang="en-US" sz="2000" b="0" dirty="0" smtClean="0"/>
              <a:t>Auto-tuning parameters</a:t>
            </a:r>
          </a:p>
          <a:p>
            <a:pPr marL="0" indent="-58738">
              <a:buNone/>
            </a:pPr>
            <a:r>
              <a:rPr lang="en-US" sz="2000" b="0" dirty="0"/>
              <a:t>	</a:t>
            </a:r>
            <a:r>
              <a:rPr lang="en-US" sz="2000" b="0" dirty="0" smtClean="0"/>
              <a:t>Threads, Tasks: defaults of Chapel runtime</a:t>
            </a:r>
          </a:p>
          <a:p>
            <a:pPr marL="0" indent="-58738">
              <a:buNone/>
            </a:pPr>
            <a:r>
              <a:rPr lang="en-US" sz="2000" b="0" dirty="0"/>
              <a:t>	</a:t>
            </a:r>
            <a:r>
              <a:rPr lang="en-US" sz="2000" b="0" dirty="0" smtClean="0"/>
              <a:t>Thresh: Configuration variable from program</a:t>
            </a:r>
            <a:endParaRPr lang="en-US" sz="2000" b="0" dirty="0"/>
          </a:p>
          <a:p>
            <a:endParaRPr lang="en-US" sz="2000" b="0" dirty="0" smtClean="0"/>
          </a:p>
        </p:txBody>
      </p:sp>
      <p:graphicFrame>
        <p:nvGraphicFramePr>
          <p:cNvPr id="8" name="Object 7"/>
          <p:cNvGraphicFramePr>
            <a:graphicFrameLocks noChangeAspect="1"/>
          </p:cNvGraphicFramePr>
          <p:nvPr>
            <p:extLst>
              <p:ext uri="{D42A27DB-BD31-4B8C-83A1-F6EECF244321}">
                <p14:modId xmlns:p14="http://schemas.microsoft.com/office/powerpoint/2010/main" val="2556588891"/>
              </p:ext>
            </p:extLst>
          </p:nvPr>
        </p:nvGraphicFramePr>
        <p:xfrm>
          <a:off x="714022" y="4798837"/>
          <a:ext cx="7226300" cy="1489075"/>
        </p:xfrm>
        <a:graphic>
          <a:graphicData uri="http://schemas.openxmlformats.org/presentationml/2006/ole">
            <mc:AlternateContent xmlns:mc="http://schemas.openxmlformats.org/markup-compatibility/2006">
              <mc:Choice xmlns:v="urn:schemas-microsoft-com:vml" Requires="v">
                <p:oleObj spid="_x0000_s13324" name="Document" r:id="rId3" imgW="4112251" imgH="846900" progId="Word.Document.12">
                  <p:embed/>
                </p:oleObj>
              </mc:Choice>
              <mc:Fallback>
                <p:oleObj name="Document" r:id="rId3" imgW="4112251" imgH="846900" progId="Word.Document.12">
                  <p:embed/>
                  <p:pic>
                    <p:nvPicPr>
                      <p:cNvPr id="0" name=""/>
                      <p:cNvPicPr>
                        <a:picLocks noChangeAspect="1" noChangeArrowheads="1"/>
                      </p:cNvPicPr>
                      <p:nvPr/>
                    </p:nvPicPr>
                    <p:blipFill>
                      <a:blip r:embed="rId4"/>
                      <a:srcRect/>
                      <a:stretch>
                        <a:fillRect/>
                      </a:stretch>
                    </p:blipFill>
                    <p:spPr bwMode="auto">
                      <a:xfrm>
                        <a:off x="714022" y="4798837"/>
                        <a:ext cx="7226300" cy="148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itle 1"/>
          <p:cNvSpPr txBox="1">
            <a:spLocks/>
          </p:cNvSpPr>
          <p:nvPr/>
        </p:nvSpPr>
        <p:spPr bwMode="auto">
          <a:xfrm>
            <a:off x="228600" y="76200"/>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lnSpc>
                <a:spcPct val="85000"/>
              </a:lnSpc>
              <a:spcBef>
                <a:spcPct val="0"/>
              </a:spcBef>
              <a:spcAft>
                <a:spcPct val="0"/>
              </a:spcAft>
              <a:defRPr sz="3200" b="1">
                <a:solidFill>
                  <a:srgbClr val="00279F"/>
                </a:solidFill>
                <a:latin typeface="+mj-lt"/>
                <a:ea typeface="ＭＳ Ｐゴシック" pitchFamily="48" charset="-128"/>
                <a:cs typeface="ＭＳ Ｐゴシック" pitchFamily="-106" charset="-128"/>
              </a:defRPr>
            </a:lvl1pPr>
            <a:lvl2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2pPr>
            <a:lvl3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3pPr>
            <a:lvl4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4pPr>
            <a:lvl5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5pPr>
            <a:lvl6pPr marL="457200" algn="ctr" rtl="0" fontAlgn="base">
              <a:lnSpc>
                <a:spcPct val="85000"/>
              </a:lnSpc>
              <a:spcBef>
                <a:spcPct val="0"/>
              </a:spcBef>
              <a:spcAft>
                <a:spcPct val="0"/>
              </a:spcAft>
              <a:defRPr sz="3200" b="1">
                <a:solidFill>
                  <a:srgbClr val="00279F"/>
                </a:solidFill>
                <a:latin typeface="Arial" charset="0"/>
              </a:defRPr>
            </a:lvl6pPr>
            <a:lvl7pPr marL="914400" algn="ctr" rtl="0" fontAlgn="base">
              <a:lnSpc>
                <a:spcPct val="85000"/>
              </a:lnSpc>
              <a:spcBef>
                <a:spcPct val="0"/>
              </a:spcBef>
              <a:spcAft>
                <a:spcPct val="0"/>
              </a:spcAft>
              <a:defRPr sz="3200" b="1">
                <a:solidFill>
                  <a:srgbClr val="00279F"/>
                </a:solidFill>
                <a:latin typeface="Arial" charset="0"/>
              </a:defRPr>
            </a:lvl7pPr>
            <a:lvl8pPr marL="1371600" algn="ctr" rtl="0" fontAlgn="base">
              <a:lnSpc>
                <a:spcPct val="85000"/>
              </a:lnSpc>
              <a:spcBef>
                <a:spcPct val="0"/>
              </a:spcBef>
              <a:spcAft>
                <a:spcPct val="0"/>
              </a:spcAft>
              <a:defRPr sz="3200" b="1">
                <a:solidFill>
                  <a:srgbClr val="00279F"/>
                </a:solidFill>
                <a:latin typeface="Arial" charset="0"/>
              </a:defRPr>
            </a:lvl8pPr>
            <a:lvl9pPr marL="1828800" algn="ctr" rtl="0" fontAlgn="base">
              <a:lnSpc>
                <a:spcPct val="85000"/>
              </a:lnSpc>
              <a:spcBef>
                <a:spcPct val="0"/>
              </a:spcBef>
              <a:spcAft>
                <a:spcPct val="0"/>
              </a:spcAft>
              <a:defRPr sz="3200" b="1">
                <a:solidFill>
                  <a:srgbClr val="00279F"/>
                </a:solidFill>
                <a:latin typeface="Arial" charset="0"/>
              </a:defRPr>
            </a:lvl9pPr>
          </a:lstStyle>
          <a:p>
            <a:r>
              <a:rPr lang="en-US" dirty="0" smtClean="0">
                <a:ea typeface="ＭＳ Ｐゴシック" pitchFamily="-110" charset="-128"/>
              </a:rPr>
              <a:t>Tuna + Chapel</a:t>
            </a:r>
          </a:p>
        </p:txBody>
      </p:sp>
    </p:spTree>
    <p:extLst>
      <p:ext uri="{BB962C8B-B14F-4D97-AF65-F5344CB8AC3E}">
        <p14:creationId xmlns:p14="http://schemas.microsoft.com/office/powerpoint/2010/main" val="34516194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450908116"/>
              </p:ext>
            </p:extLst>
          </p:nvPr>
        </p:nvGraphicFramePr>
        <p:xfrm>
          <a:off x="1385886" y="1190625"/>
          <a:ext cx="6816417" cy="48280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455696623"/>
              </p:ext>
            </p:extLst>
          </p:nvPr>
        </p:nvGraphicFramePr>
        <p:xfrm>
          <a:off x="228600" y="4667533"/>
          <a:ext cx="2782503" cy="1091823"/>
        </p:xfrm>
        <a:graphic>
          <a:graphicData uri="http://schemas.openxmlformats.org/drawingml/2006/table">
            <a:tbl>
              <a:tblPr/>
              <a:tblGrid>
                <a:gridCol w="839633"/>
                <a:gridCol w="869819"/>
                <a:gridCol w="1073051"/>
              </a:tblGrid>
              <a:tr h="363941">
                <a:tc>
                  <a:txBody>
                    <a:bodyPr/>
                    <a:lstStyle/>
                    <a:p>
                      <a:pPr algn="r" fontAlgn="b"/>
                      <a:r>
                        <a:rPr lang="en-US" sz="1400" b="0" i="0" u="none" strike="noStrike" dirty="0">
                          <a:solidFill>
                            <a:srgbClr val="000000"/>
                          </a:solidFill>
                          <a:effectLst/>
                          <a:latin typeface="Calibri" panose="020F0502020204030204" pitchFamily="34" charset="0"/>
                        </a:rPr>
                        <a:t>Default</a:t>
                      </a: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28.3</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363941">
                <a:tc>
                  <a:txBody>
                    <a:bodyPr/>
                    <a:lstStyle/>
                    <a:p>
                      <a:pPr algn="r" fontAlgn="b"/>
                      <a:r>
                        <a:rPr lang="en-US" sz="1400" b="0" i="0" u="none" strike="noStrike" dirty="0">
                          <a:solidFill>
                            <a:srgbClr val="000000"/>
                          </a:solidFill>
                          <a:effectLst/>
                          <a:latin typeface="Calibri" panose="020F0502020204030204" pitchFamily="34" charset="0"/>
                        </a:rPr>
                        <a:t>Min</a:t>
                      </a: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24.4</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 (44, 256)</a:t>
                      </a:r>
                    </a:p>
                  </a:txBody>
                  <a:tcPr marL="9525" marR="9525" marT="9525" marB="0" anchor="b">
                    <a:lnL>
                      <a:noFill/>
                    </a:lnL>
                    <a:lnR>
                      <a:noFill/>
                    </a:lnR>
                    <a:lnT>
                      <a:noFill/>
                    </a:lnT>
                    <a:lnB>
                      <a:noFill/>
                    </a:lnB>
                  </a:tcPr>
                </a:tc>
              </a:tr>
              <a:tr h="363941">
                <a:tc>
                  <a:txBody>
                    <a:bodyPr/>
                    <a:lstStyle/>
                    <a:p>
                      <a:pPr algn="r" fontAlgn="b"/>
                      <a:r>
                        <a:rPr lang="en-US" sz="1400" b="0" i="0" u="none" strike="noStrike" dirty="0">
                          <a:solidFill>
                            <a:srgbClr val="000000"/>
                          </a:solidFill>
                          <a:effectLst/>
                          <a:latin typeface="Calibri" panose="020F0502020204030204" pitchFamily="34" charset="0"/>
                        </a:rPr>
                        <a:t>Speedup</a:t>
                      </a: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13.9%</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bl>
          </a:graphicData>
        </a:graphic>
      </p:graphicFrame>
      <p:sp>
        <p:nvSpPr>
          <p:cNvPr id="5" name="Title 1"/>
          <p:cNvSpPr txBox="1">
            <a:spLocks/>
          </p:cNvSpPr>
          <p:nvPr/>
        </p:nvSpPr>
        <p:spPr bwMode="auto">
          <a:xfrm>
            <a:off x="228600" y="76200"/>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lnSpc>
                <a:spcPct val="85000"/>
              </a:lnSpc>
              <a:spcBef>
                <a:spcPct val="0"/>
              </a:spcBef>
              <a:spcAft>
                <a:spcPct val="0"/>
              </a:spcAft>
              <a:defRPr sz="3200" b="1">
                <a:solidFill>
                  <a:srgbClr val="00279F"/>
                </a:solidFill>
                <a:latin typeface="+mj-lt"/>
                <a:ea typeface="ＭＳ Ｐゴシック" pitchFamily="48" charset="-128"/>
                <a:cs typeface="ＭＳ Ｐゴシック" pitchFamily="-106" charset="-128"/>
              </a:defRPr>
            </a:lvl1pPr>
            <a:lvl2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2pPr>
            <a:lvl3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3pPr>
            <a:lvl4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4pPr>
            <a:lvl5pPr algn="ctr" rtl="0" eaLnBrk="0" fontAlgn="base" hangingPunct="0">
              <a:lnSpc>
                <a:spcPct val="85000"/>
              </a:lnSpc>
              <a:spcBef>
                <a:spcPct val="0"/>
              </a:spcBef>
              <a:spcAft>
                <a:spcPct val="0"/>
              </a:spcAft>
              <a:defRPr sz="3200" b="1">
                <a:solidFill>
                  <a:srgbClr val="00279F"/>
                </a:solidFill>
                <a:latin typeface="Arial" charset="0"/>
                <a:ea typeface="ＭＳ Ｐゴシック" pitchFamily="48" charset="-128"/>
                <a:cs typeface="ＭＳ Ｐゴシック" pitchFamily="-106" charset="-128"/>
              </a:defRPr>
            </a:lvl5pPr>
            <a:lvl6pPr marL="457200" algn="ctr" rtl="0" fontAlgn="base">
              <a:lnSpc>
                <a:spcPct val="85000"/>
              </a:lnSpc>
              <a:spcBef>
                <a:spcPct val="0"/>
              </a:spcBef>
              <a:spcAft>
                <a:spcPct val="0"/>
              </a:spcAft>
              <a:defRPr sz="3200" b="1">
                <a:solidFill>
                  <a:srgbClr val="00279F"/>
                </a:solidFill>
                <a:latin typeface="Arial" charset="0"/>
              </a:defRPr>
            </a:lvl6pPr>
            <a:lvl7pPr marL="914400" algn="ctr" rtl="0" fontAlgn="base">
              <a:lnSpc>
                <a:spcPct val="85000"/>
              </a:lnSpc>
              <a:spcBef>
                <a:spcPct val="0"/>
              </a:spcBef>
              <a:spcAft>
                <a:spcPct val="0"/>
              </a:spcAft>
              <a:defRPr sz="3200" b="1">
                <a:solidFill>
                  <a:srgbClr val="00279F"/>
                </a:solidFill>
                <a:latin typeface="Arial" charset="0"/>
              </a:defRPr>
            </a:lvl7pPr>
            <a:lvl8pPr marL="1371600" algn="ctr" rtl="0" fontAlgn="base">
              <a:lnSpc>
                <a:spcPct val="85000"/>
              </a:lnSpc>
              <a:spcBef>
                <a:spcPct val="0"/>
              </a:spcBef>
              <a:spcAft>
                <a:spcPct val="0"/>
              </a:spcAft>
              <a:defRPr sz="3200" b="1">
                <a:solidFill>
                  <a:srgbClr val="00279F"/>
                </a:solidFill>
                <a:latin typeface="Arial" charset="0"/>
              </a:defRPr>
            </a:lvl8pPr>
            <a:lvl9pPr marL="1828800" algn="ctr" rtl="0" fontAlgn="base">
              <a:lnSpc>
                <a:spcPct val="85000"/>
              </a:lnSpc>
              <a:spcBef>
                <a:spcPct val="0"/>
              </a:spcBef>
              <a:spcAft>
                <a:spcPct val="0"/>
              </a:spcAft>
              <a:defRPr sz="3200" b="1">
                <a:solidFill>
                  <a:srgbClr val="00279F"/>
                </a:solidFill>
                <a:latin typeface="Arial" charset="0"/>
              </a:defRPr>
            </a:lvl9pPr>
          </a:lstStyle>
          <a:p>
            <a:r>
              <a:rPr lang="en-US" dirty="0">
                <a:ea typeface="ＭＳ Ｐゴシック" pitchFamily="-110" charset="-128"/>
              </a:rPr>
              <a:t>LULESH in Chapel on Problem Size </a:t>
            </a:r>
            <a:r>
              <a:rPr lang="en-US" dirty="0" smtClean="0">
                <a:ea typeface="ＭＳ Ｐゴシック" pitchFamily="-110" charset="-128"/>
              </a:rPr>
              <a:t>32</a:t>
            </a:r>
            <a:r>
              <a:rPr lang="en-US" baseline="30000" dirty="0" smtClean="0">
                <a:ea typeface="ＭＳ Ｐゴシック" pitchFamily="-110" charset="-128"/>
              </a:rPr>
              <a:t>3</a:t>
            </a:r>
            <a:endParaRPr lang="en-US" baseline="30000" dirty="0">
              <a:ea typeface="ＭＳ Ｐゴシック" pitchFamily="-110" charset="-128"/>
            </a:endParaRPr>
          </a:p>
        </p:txBody>
      </p:sp>
    </p:spTree>
    <p:extLst>
      <p:ext uri="{BB962C8B-B14F-4D97-AF65-F5344CB8AC3E}">
        <p14:creationId xmlns:p14="http://schemas.microsoft.com/office/powerpoint/2010/main" val="1334122507"/>
      </p:ext>
    </p:extLst>
  </p:cSld>
  <p:clrMapOvr>
    <a:masterClrMapping/>
  </p:clrMapOvr>
  <p:timing>
    <p:tnLst>
      <p:par>
        <p:cTn id="1" dur="indefinite" restart="never" nodeType="tmRoot"/>
      </p:par>
    </p:tnLst>
  </p:timing>
</p:sld>
</file>

<file path=ppt/theme/theme1.xml><?xml version="1.0" encoding="utf-8"?>
<a:theme xmlns:a="http://schemas.openxmlformats.org/drawingml/2006/main" name="MasterSlid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Master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bg1"/>
            </a:solidFill>
            <a:effectLst/>
            <a:latin typeface="Arial" charset="0"/>
          </a:defRPr>
        </a:defPPr>
      </a:lstStyle>
    </a:lnDef>
  </a:objectDefaults>
  <a:extraClrSchemeLst>
    <a:extraClrScheme>
      <a:clrScheme name="MasterSlid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asterSlid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asterSlid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asterSlid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asterSlid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asterSlid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asterSlid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13241</TotalTime>
  <Pages>1</Pages>
  <Words>872</Words>
  <Application>Microsoft Office PowerPoint</Application>
  <PresentationFormat>Letter Paper (8.5x11 in)</PresentationFormat>
  <Paragraphs>222</Paragraphs>
  <Slides>18</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MasterSlide</vt:lpstr>
      <vt:lpstr>Document</vt:lpstr>
      <vt:lpstr>Automating Auto Tuning</vt:lpstr>
      <vt:lpstr>Auto-tuning Motivation </vt:lpstr>
      <vt:lpstr>Automated Performance Tuning</vt:lpstr>
      <vt:lpstr> Easier Auto-tuning: Improve User Interface</vt:lpstr>
      <vt:lpstr>PowerPoint Presentation</vt:lpstr>
      <vt:lpstr>PowerPoint Presentation</vt:lpstr>
      <vt:lpstr>PowerPoint Presentation</vt:lpstr>
      <vt:lpstr>PowerPoint Presentation</vt:lpstr>
      <vt:lpstr>PowerPoint Presentation</vt:lpstr>
      <vt:lpstr>PowerPoint Presentation</vt:lpstr>
      <vt:lpstr>Auto-Tuning Deconstructed</vt:lpstr>
      <vt:lpstr>Onion Model Workflow</vt:lpstr>
      <vt:lpstr>Plug-in Workflow: ACCEPT</vt:lpstr>
      <vt:lpstr>Plug-in Workflow: RETURN</vt:lpstr>
      <vt:lpstr>Plug-in Workflow: REJECT</vt:lpstr>
      <vt:lpstr>Plug-in Example: Point Logger</vt:lpstr>
      <vt:lpstr>Plug-in Example: Constraints</vt:lpstr>
      <vt:lpstr>Conclusions and Future 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Template.97</dc:title>
  <dc:creator>Alice Ramirez</dc:creator>
  <cp:lastModifiedBy>hollings</cp:lastModifiedBy>
  <cp:revision>773</cp:revision>
  <cp:lastPrinted>1999-04-29T00:16:34Z</cp:lastPrinted>
  <dcterms:created xsi:type="dcterms:W3CDTF">2009-04-17T14:36:29Z</dcterms:created>
  <dcterms:modified xsi:type="dcterms:W3CDTF">2013-07-16T01:39:44Z</dcterms:modified>
</cp:coreProperties>
</file>