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1"/>
    <p:sldMasterId id="2147483721" r:id="rId2"/>
    <p:sldMasterId id="2147483734" r:id="rId3"/>
  </p:sldMasterIdLst>
  <p:notesMasterIdLst>
    <p:notesMasterId r:id="rId22"/>
  </p:notesMasterIdLst>
  <p:handoutMasterIdLst>
    <p:handoutMasterId r:id="rId23"/>
  </p:handoutMasterIdLst>
  <p:sldIdLst>
    <p:sldId id="586" r:id="rId4"/>
    <p:sldId id="521" r:id="rId5"/>
    <p:sldId id="576" r:id="rId6"/>
    <p:sldId id="569" r:id="rId7"/>
    <p:sldId id="582" r:id="rId8"/>
    <p:sldId id="577" r:id="rId9"/>
    <p:sldId id="571" r:id="rId10"/>
    <p:sldId id="552" r:id="rId11"/>
    <p:sldId id="578" r:id="rId12"/>
    <p:sldId id="579" r:id="rId13"/>
    <p:sldId id="590" r:id="rId14"/>
    <p:sldId id="587" r:id="rId15"/>
    <p:sldId id="588" r:id="rId16"/>
    <p:sldId id="573" r:id="rId17"/>
    <p:sldId id="584" r:id="rId18"/>
    <p:sldId id="580" r:id="rId19"/>
    <p:sldId id="581" r:id="rId20"/>
    <p:sldId id="589" r:id="rId2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F97"/>
    <a:srgbClr val="0066FF"/>
    <a:srgbClr val="0099FF"/>
    <a:srgbClr val="D68F10"/>
    <a:srgbClr val="99CC00"/>
    <a:srgbClr val="66FF66"/>
    <a:srgbClr val="FF6600"/>
    <a:srgbClr val="CCFF66"/>
    <a:srgbClr val="FFFF66"/>
    <a:srgbClr val="F6C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7" autoAdjust="0"/>
    <p:restoredTop sz="99069" autoAdjust="0"/>
  </p:normalViewPr>
  <p:slideViewPr>
    <p:cSldViewPr>
      <p:cViewPr>
        <p:scale>
          <a:sx n="106" d="100"/>
          <a:sy n="106" d="100"/>
        </p:scale>
        <p:origin x="-930" y="-72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3306" y="-96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6570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4" y="2"/>
            <a:ext cx="2944283" cy="496570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7/12/2013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3" cy="496570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6570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2"/>
            <a:ext cx="2944283" cy="496570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3" cy="496570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91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2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2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10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10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1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1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2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2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2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5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2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1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4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887" y="2289635"/>
            <a:ext cx="9144000" cy="4572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A6F8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5" name="Rectangle 31"/>
          <p:cNvSpPr>
            <a:spLocks noChangeArrowheads="1"/>
          </p:cNvSpPr>
          <p:nvPr userDrawn="1"/>
        </p:nvSpPr>
        <p:spPr bwMode="auto">
          <a:xfrm>
            <a:off x="8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Rectangle 32"/>
          <p:cNvSpPr>
            <a:spLocks noChangeArrowheads="1"/>
          </p:cNvSpPr>
          <p:nvPr userDrawn="1"/>
        </p:nvSpPr>
        <p:spPr bwMode="auto">
          <a:xfrm>
            <a:off x="8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8" name="Rectangle 44"/>
          <p:cNvSpPr>
            <a:spLocks noChangeArrowheads="1"/>
          </p:cNvSpPr>
          <p:nvPr userDrawn="1"/>
        </p:nvSpPr>
        <p:spPr bwMode="auto">
          <a:xfrm>
            <a:off x="114308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Rectangle 45"/>
          <p:cNvSpPr>
            <a:spLocks noChangeArrowheads="1"/>
          </p:cNvSpPr>
          <p:nvPr userDrawn="1"/>
        </p:nvSpPr>
        <p:spPr bwMode="auto">
          <a:xfrm>
            <a:off x="114308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10" name="Text Box 56"/>
          <p:cNvSpPr txBox="1">
            <a:spLocks noChangeArrowheads="1"/>
          </p:cNvSpPr>
          <p:nvPr userDrawn="1"/>
        </p:nvSpPr>
        <p:spPr bwMode="auto">
          <a:xfrm rot="16200000">
            <a:off x="-1079500" y="932335"/>
            <a:ext cx="24765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dirty="0" smtClean="0">
                <a:solidFill>
                  <a:schemeClr val="bg1">
                    <a:lumMod val="75000"/>
                  </a:schemeClr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1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41" y="203201"/>
            <a:ext cx="2517775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6"/>
            <a:ext cx="7772400" cy="7191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3"/>
            <a:ext cx="7740650" cy="647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533400" y="196485"/>
            <a:ext cx="3505200" cy="830997"/>
            <a:chOff x="7276814" y="6217920"/>
            <a:chExt cx="3446781" cy="830997"/>
          </a:xfrm>
        </p:grpSpPr>
        <p:sp>
          <p:nvSpPr>
            <p:cNvPr id="14" name="Text Box 20"/>
            <p:cNvSpPr txBox="1">
              <a:spLocks noChangeArrowheads="1"/>
            </p:cNvSpPr>
            <p:nvPr userDrawn="1"/>
          </p:nvSpPr>
          <p:spPr bwMode="auto">
            <a:xfrm>
              <a:off x="7996781" y="6217920"/>
              <a:ext cx="272681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rIns="0">
              <a:spAutoFit/>
            </a:bodyPr>
            <a:lstStyle/>
            <a:p>
              <a:r>
                <a:rPr lang="en-US" sz="2400" b="1" dirty="0" smtClean="0">
                  <a:solidFill>
                    <a:srgbClr val="124A91"/>
                  </a:solidFill>
                  <a:latin typeface="Arial Narrow" pitchFamily="-80" charset="0"/>
                </a:rPr>
                <a:t>Lawrence Livermore</a:t>
              </a:r>
              <a:br>
                <a:rPr lang="en-US" sz="2400" b="1" dirty="0" smtClean="0">
                  <a:solidFill>
                    <a:srgbClr val="124A91"/>
                  </a:solidFill>
                  <a:latin typeface="Arial Narrow" pitchFamily="-80" charset="0"/>
                </a:rPr>
              </a:br>
              <a:r>
                <a:rPr lang="en-US" sz="2400" b="1" dirty="0" smtClean="0">
                  <a:solidFill>
                    <a:srgbClr val="124A91"/>
                  </a:solidFill>
                  <a:latin typeface="Arial Narrow" pitchFamily="-80" charset="0"/>
                </a:rPr>
                <a:t>National </a:t>
              </a:r>
              <a:r>
                <a:rPr lang="en-US" sz="2400" b="1" dirty="0">
                  <a:solidFill>
                    <a:srgbClr val="124A91"/>
                  </a:solidFill>
                  <a:latin typeface="Arial Narrow" pitchFamily="-80" charset="0"/>
                </a:rPr>
                <a:t>Laboratory</a:t>
              </a:r>
            </a:p>
          </p:txBody>
        </p:sp>
        <p:pic>
          <p:nvPicPr>
            <p:cNvPr id="15" name="Picture 21" descr="lab_icon_no_box_blue_rgb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76814" y="6347352"/>
              <a:ext cx="693992" cy="632568"/>
            </a:xfrm>
            <a:prstGeom prst="rect">
              <a:avLst/>
            </a:prstGeom>
            <a:noFill/>
            <a:effectLst/>
          </p:spPr>
        </p:pic>
      </p:grpSp>
    </p:spTree>
    <p:extLst>
      <p:ext uri="{BB962C8B-B14F-4D97-AF65-F5344CB8AC3E}">
        <p14:creationId xmlns:p14="http://schemas.microsoft.com/office/powerpoint/2010/main" val="1690021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45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522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341438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341438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83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08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737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17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947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5849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676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53982"/>
            <a:ext cx="1943100" cy="5965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53982"/>
            <a:ext cx="5676900" cy="5965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327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xx. April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275750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4879" y="5974520"/>
            <a:ext cx="3351463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000" dirty="0" smtClean="0">
                <a:solidFill>
                  <a:prstClr val="white"/>
                </a:solidFill>
                <a:cs typeface="Arial"/>
              </a:rPr>
              <a:t>LLNL-PRES-638575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 smtClean="0">
                <a:solidFill>
                  <a:prstClr val="white"/>
                </a:solidFill>
                <a:cs typeface="Arial"/>
              </a:rPr>
              <a:t>This work was performed under the auspices of the U.S. Department </a:t>
            </a:r>
            <a:br>
              <a:rPr lang="en-US" sz="800" dirty="0" smtClean="0">
                <a:solidFill>
                  <a:prstClr val="white"/>
                </a:solidFill>
                <a:cs typeface="Arial"/>
              </a:rPr>
            </a:br>
            <a:r>
              <a:rPr lang="en-US" sz="800" dirty="0" smtClean="0">
                <a:solidFill>
                  <a:prstClr val="white"/>
                </a:solidFill>
                <a:cs typeface="Arial"/>
              </a:rPr>
              <a:t>of Energy by Lawrence Livermore National Laboratory under Contract </a:t>
            </a:r>
            <a:br>
              <a:rPr lang="en-US" sz="800" dirty="0" smtClean="0">
                <a:solidFill>
                  <a:prstClr val="white"/>
                </a:solidFill>
                <a:cs typeface="Arial"/>
              </a:rPr>
            </a:br>
            <a:r>
              <a:rPr lang="en-US" sz="800" dirty="0" smtClean="0">
                <a:solidFill>
                  <a:prstClr val="white"/>
                </a:solidFill>
                <a:cs typeface="Arial"/>
              </a:rPr>
              <a:t>DE-AC52-07NA27344. Lawrence Livermore National Security, LLC</a:t>
            </a:r>
            <a:endParaRPr lang="en-US" sz="80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1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197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91910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8956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71795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2757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80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04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12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08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53975"/>
            <a:ext cx="67360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341438"/>
            <a:ext cx="7772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57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1029" name="Rectangle 59"/>
          <p:cNvSpPr>
            <a:spLocks noChangeArrowheads="1"/>
          </p:cNvSpPr>
          <p:nvPr userDrawn="1"/>
        </p:nvSpPr>
        <p:spPr bwMode="auto">
          <a:xfrm>
            <a:off x="8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1030" name="Rectangle 61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1031" name="Rectangle 62"/>
          <p:cNvSpPr>
            <a:spLocks noChangeArrowheads="1"/>
          </p:cNvSpPr>
          <p:nvPr userDrawn="1"/>
        </p:nvSpPr>
        <p:spPr bwMode="auto">
          <a:xfrm>
            <a:off x="114308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32" name="Rectangle 63"/>
          <p:cNvSpPr>
            <a:spLocks noChangeArrowheads="1"/>
          </p:cNvSpPr>
          <p:nvPr userDrawn="1"/>
        </p:nvSpPr>
        <p:spPr bwMode="auto">
          <a:xfrm>
            <a:off x="114308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1033" name="Text Box 71"/>
          <p:cNvSpPr txBox="1">
            <a:spLocks noChangeArrowheads="1"/>
          </p:cNvSpPr>
          <p:nvPr userDrawn="1"/>
        </p:nvSpPr>
        <p:spPr bwMode="auto">
          <a:xfrm>
            <a:off x="304800" y="6477000"/>
            <a:ext cx="190116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5B82"/>
                </a:solidFill>
                <a:ea typeface="ＭＳ Ｐゴシック" pitchFamily="34" charset="-128"/>
              </a:rPr>
              <a:t>Emerging Technologies in HPC</a:t>
            </a:r>
            <a:br>
              <a:rPr lang="en-US" sz="1000" dirty="0" smtClean="0">
                <a:solidFill>
                  <a:srgbClr val="005B82"/>
                </a:solidFill>
                <a:ea typeface="ＭＳ Ｐゴシック" pitchFamily="34" charset="-128"/>
              </a:rPr>
            </a:br>
            <a:r>
              <a:rPr lang="en-US" sz="1000" dirty="0" smtClean="0">
                <a:solidFill>
                  <a:srgbClr val="005B82"/>
                </a:solidFill>
                <a:ea typeface="ＭＳ Ｐゴシック" pitchFamily="34" charset="-128"/>
              </a:rPr>
              <a:t>Software Development Workshop</a:t>
            </a:r>
            <a:endParaRPr lang="de-DE" sz="1000" dirty="0" smtClean="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1034" name="Text Box 72"/>
          <p:cNvSpPr txBox="1">
            <a:spLocks noChangeArrowheads="1"/>
          </p:cNvSpPr>
          <p:nvPr userDrawn="1"/>
        </p:nvSpPr>
        <p:spPr bwMode="auto">
          <a:xfrm>
            <a:off x="6828516" y="6477000"/>
            <a:ext cx="25808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2D07677-5F90-4B88-89BA-ED1376591094}" type="slidenum">
              <a:rPr lang="de-DE" sz="1000" smtClean="0">
                <a:solidFill>
                  <a:srgbClr val="005B82"/>
                </a:solidFill>
              </a:rPr>
              <a:pPr eaLnBrk="1" hangingPunct="1">
                <a:defRPr/>
              </a:pPr>
              <a:t>‹#›</a:t>
            </a:fld>
            <a:endParaRPr lang="de-DE" sz="1000" dirty="0" smtClean="0">
              <a:solidFill>
                <a:srgbClr val="005B82"/>
              </a:solidFill>
            </a:endParaRPr>
          </a:p>
        </p:txBody>
      </p:sp>
      <p:pic>
        <p:nvPicPr>
          <p:cNvPr id="1035" name="Picture 73" descr="logo_400c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52400"/>
            <a:ext cx="1438275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 userDrawn="1"/>
        </p:nvGrpSpPr>
        <p:grpSpPr>
          <a:xfrm>
            <a:off x="5835891" y="128016"/>
            <a:ext cx="1653780" cy="461665"/>
            <a:chOff x="7497847" y="6294120"/>
            <a:chExt cx="1626217" cy="461665"/>
          </a:xfrm>
        </p:grpSpPr>
        <p:sp>
          <p:nvSpPr>
            <p:cNvPr id="12" name="Text Box 20"/>
            <p:cNvSpPr txBox="1">
              <a:spLocks noChangeArrowheads="1"/>
            </p:cNvSpPr>
            <p:nvPr userDrawn="1"/>
          </p:nvSpPr>
          <p:spPr bwMode="auto">
            <a:xfrm>
              <a:off x="7846922" y="6294120"/>
              <a:ext cx="12771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rIns="0">
              <a:spAutoFit/>
            </a:bodyPr>
            <a:lstStyle/>
            <a:p>
              <a:r>
                <a:rPr lang="en-US" sz="1200" b="1" dirty="0" smtClean="0">
                  <a:solidFill>
                    <a:srgbClr val="124A91"/>
                  </a:solidFill>
                  <a:latin typeface="Arial Narrow" pitchFamily="-80" charset="0"/>
                </a:rPr>
                <a:t>Lawrence Livermore</a:t>
              </a:r>
              <a:br>
                <a:rPr lang="en-US" sz="1200" b="1" dirty="0" smtClean="0">
                  <a:solidFill>
                    <a:srgbClr val="124A91"/>
                  </a:solidFill>
                  <a:latin typeface="Arial Narrow" pitchFamily="-80" charset="0"/>
                </a:rPr>
              </a:br>
              <a:r>
                <a:rPr lang="en-US" sz="1200" b="1" dirty="0" smtClean="0">
                  <a:solidFill>
                    <a:srgbClr val="124A91"/>
                  </a:solidFill>
                  <a:latin typeface="Arial Narrow" pitchFamily="-80" charset="0"/>
                </a:rPr>
                <a:t>National </a:t>
              </a:r>
              <a:r>
                <a:rPr lang="en-US" sz="1200" b="1" dirty="0">
                  <a:solidFill>
                    <a:srgbClr val="124A91"/>
                  </a:solidFill>
                  <a:latin typeface="Arial Narrow" pitchFamily="-80" charset="0"/>
                </a:rPr>
                <a:t>Laboratory</a:t>
              </a:r>
            </a:p>
          </p:txBody>
        </p:sp>
        <p:pic>
          <p:nvPicPr>
            <p:cNvPr id="13" name="Picture 21" descr="lab_icon_no_box_blue_rgb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97847" y="6386810"/>
              <a:ext cx="334396" cy="304800"/>
            </a:xfrm>
            <a:prstGeom prst="rect">
              <a:avLst/>
            </a:prstGeom>
            <a:noFill/>
            <a:effectLst/>
          </p:spPr>
        </p:pic>
      </p:grp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3746168" y="6477000"/>
            <a:ext cx="2125582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noProof="0" dirty="0" smtClean="0">
                <a:solidFill>
                  <a:srgbClr val="005B82"/>
                </a:solidFill>
                <a:ea typeface="ＭＳ Ｐゴシック" pitchFamily="34" charset="-128"/>
              </a:rPr>
              <a:t>Scalable Library Loading with Spindle</a:t>
            </a:r>
            <a:endParaRPr lang="en-US" sz="1000" noProof="0" dirty="0" smtClean="0">
              <a:solidFill>
                <a:srgbClr val="005B8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819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solidFill>
                  <a:prstClr val="black"/>
                </a:solidFill>
                <a:cs typeface="Arial"/>
              </a:rPr>
              <a:t>LLNL-PRES-</a:t>
            </a:r>
            <a:r>
              <a:rPr lang="en-US" sz="600" dirty="0" err="1" smtClean="0">
                <a:solidFill>
                  <a:prstClr val="black"/>
                </a:solidFill>
                <a:cs typeface="Arial"/>
              </a:rPr>
              <a:t>xxxxxx</a:t>
            </a:r>
            <a:endParaRPr lang="en-US" sz="600" dirty="0" smtClean="0">
              <a:solidFill>
                <a:prstClr val="black"/>
              </a:solidFill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AD690BD-BADF-4FBD-97E7-557E707EBBB2}" type="slidenum">
              <a:rPr lang="en-US" sz="70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6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pc/Spind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calability.llnl.gov/spindl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Scalable Library Loading with SPINDLE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8470" y="1316997"/>
            <a:ext cx="8098186" cy="369888"/>
          </a:xfrm>
        </p:spPr>
        <p:txBody>
          <a:bodyPr/>
          <a:lstStyle/>
          <a:p>
            <a:pPr marL="0" lvl="0" indent="4763"/>
            <a:r>
              <a:rPr lang="en-US" dirty="0" err="1" smtClean="0">
                <a:cs typeface="Lucida Handwriting"/>
              </a:rPr>
              <a:t>CScADS</a:t>
            </a:r>
            <a:r>
              <a:rPr lang="en-US" dirty="0" smtClean="0">
                <a:cs typeface="Lucida Handwriting"/>
              </a:rPr>
              <a:t> 2013</a:t>
            </a:r>
            <a:endParaRPr lang="en-US" dirty="0">
              <a:cs typeface="Lucida Handwriting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83981" y="1892313"/>
            <a:ext cx="5448122" cy="1167807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Matt </a:t>
            </a:r>
            <a:r>
              <a:rPr lang="en-US" sz="2000" dirty="0" smtClean="0">
                <a:solidFill>
                  <a:prstClr val="black"/>
                </a:solidFill>
                <a:cs typeface="Arial"/>
              </a:rPr>
              <a:t>LeGendre, Wolfgang Frings, 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Dong </a:t>
            </a:r>
            <a:r>
              <a:rPr lang="en-US" sz="2000" dirty="0" smtClean="0">
                <a:solidFill>
                  <a:prstClr val="black"/>
                </a:solidFill>
                <a:cs typeface="Arial"/>
              </a:rPr>
              <a:t>Ahn, 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Todd </a:t>
            </a:r>
            <a:r>
              <a:rPr lang="en-US" sz="2000" dirty="0" smtClean="0">
                <a:solidFill>
                  <a:prstClr val="black"/>
                </a:solidFill>
                <a:cs typeface="Arial"/>
              </a:rPr>
              <a:t>Gamblin, Bronis 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de </a:t>
            </a:r>
            <a:r>
              <a:rPr lang="en-US" sz="2000" dirty="0" smtClean="0">
                <a:solidFill>
                  <a:prstClr val="black"/>
                </a:solidFill>
                <a:cs typeface="Arial"/>
              </a:rPr>
              <a:t>Supinski, 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Felix </a:t>
            </a:r>
            <a:r>
              <a:rPr lang="en-US" sz="2000" dirty="0" smtClean="0">
                <a:solidFill>
                  <a:prstClr val="black"/>
                </a:solidFill>
                <a:cs typeface="Arial"/>
              </a:rPr>
              <a:t>Wolf</a:t>
            </a:r>
            <a:endParaRPr lang="en-US" sz="2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95261" y="1693563"/>
            <a:ext cx="3776739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prstClr val="black"/>
                </a:solidFill>
                <a:cs typeface="Lucida Handwriting"/>
              </a:rPr>
              <a:t>July 12, </a:t>
            </a:r>
            <a:r>
              <a:rPr lang="en-US" sz="1600" dirty="0" smtClean="0">
                <a:solidFill>
                  <a:prstClr val="black"/>
                </a:solidFill>
                <a:cs typeface="Lucida Handwriting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4949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SPINDLE Client </a:t>
            </a:r>
            <a:r>
              <a:rPr lang="en-US" sz="2800" dirty="0"/>
              <a:t>I</a:t>
            </a:r>
            <a:r>
              <a:rPr lang="en-US" sz="2800" dirty="0" smtClean="0"/>
              <a:t>ntercepts  </a:t>
            </a:r>
            <a:br>
              <a:rPr lang="en-US" sz="2800" dirty="0" smtClean="0"/>
            </a:br>
            <a:r>
              <a:rPr lang="en-US" sz="2800" dirty="0" smtClean="0"/>
              <a:t>Dynamic Linker Transparently</a:t>
            </a:r>
            <a:endParaRPr lang="en-US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19138" y="1341438"/>
            <a:ext cx="7752927" cy="3840162"/>
          </a:xfrm>
        </p:spPr>
        <p:txBody>
          <a:bodyPr/>
          <a:lstStyle/>
          <a:p>
            <a:r>
              <a:rPr lang="en-US" dirty="0" smtClean="0"/>
              <a:t>Client Hook: </a:t>
            </a:r>
            <a:r>
              <a:rPr lang="en-US" dirty="0" err="1"/>
              <a:t>rtld</a:t>
            </a:r>
            <a:r>
              <a:rPr lang="en-US" dirty="0"/>
              <a:t>-audit interface of GNU </a:t>
            </a:r>
            <a:r>
              <a:rPr lang="en-US" dirty="0" smtClean="0"/>
              <a:t>linker</a:t>
            </a:r>
            <a:endParaRPr lang="en-US" dirty="0"/>
          </a:p>
          <a:p>
            <a:pPr lvl="1"/>
            <a:r>
              <a:rPr lang="en-US" dirty="0" smtClean="0"/>
              <a:t>Redirect library loads to new files</a:t>
            </a:r>
          </a:p>
          <a:p>
            <a:pPr lvl="1"/>
            <a:r>
              <a:rPr lang="en-US" dirty="0" smtClean="0"/>
              <a:t>Redirect symbol name bindings</a:t>
            </a:r>
          </a:p>
          <a:p>
            <a:pPr lvl="2"/>
            <a:r>
              <a:rPr lang="en-US" dirty="0" smtClean="0"/>
              <a:t>Used for Python interception</a:t>
            </a:r>
          </a:p>
          <a:p>
            <a:endParaRPr lang="en-US" dirty="0" smtClean="0"/>
          </a:p>
          <a:p>
            <a:r>
              <a:rPr lang="en-US" dirty="0" smtClean="0"/>
              <a:t>Server communicates to clients through IPC</a:t>
            </a:r>
          </a:p>
          <a:p>
            <a:pPr lvl="1"/>
            <a:r>
              <a:rPr lang="en-US" dirty="0" smtClean="0"/>
              <a:t>Stores libraries in </a:t>
            </a:r>
            <a:r>
              <a:rPr lang="en-US" dirty="0" err="1" smtClean="0"/>
              <a:t>Ramdisk</a:t>
            </a:r>
            <a:endParaRPr lang="en-US" dirty="0" smtClean="0"/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RTLD_AUDIT Interface provides</a:t>
            </a:r>
            <a:br>
              <a:rPr lang="en-US" dirty="0" smtClean="0"/>
            </a:br>
            <a:r>
              <a:rPr lang="en-US" dirty="0" smtClean="0"/>
              <a:t>hooks into Dynamic Linker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dynamic library with audit interface in LD_AUDIT environment variable.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-audit</a:t>
            </a:r>
          </a:p>
          <a:p>
            <a:pPr marL="457200" lvl="1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Can intercept: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Dynamic Library searches/opens/closes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Symbol bindings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Inter-library Calls</a:t>
            </a:r>
          </a:p>
          <a:p>
            <a:endParaRPr lang="en-US" dirty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Runs in separate library namespace</a:t>
            </a:r>
            <a:endParaRPr lang="en-US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6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ym typeface="Wingdings" pitchFamily="2" charset="2"/>
              </a:rPr>
              <a:t>SPINDLE’s Performance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262062"/>
            <a:ext cx="8117147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ym typeface="Wingdings" pitchFamily="2" charset="2"/>
              </a:rPr>
              <a:t>Constant Overhead of 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SPINDLE’s Data Distribution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0" y="1258887"/>
            <a:ext cx="8059052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hteck 149"/>
          <p:cNvSpPr/>
          <p:nvPr/>
        </p:nvSpPr>
        <p:spPr>
          <a:xfrm>
            <a:off x="4648199" y="1209675"/>
            <a:ext cx="4339683" cy="282892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hteck 1023"/>
          <p:cNvSpPr/>
          <p:nvPr/>
        </p:nvSpPr>
        <p:spPr>
          <a:xfrm>
            <a:off x="969009" y="3536967"/>
            <a:ext cx="4445224" cy="250549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ihandform 3"/>
          <p:cNvSpPr/>
          <p:nvPr/>
        </p:nvSpPr>
        <p:spPr>
          <a:xfrm>
            <a:off x="1587500" y="4210050"/>
            <a:ext cx="3619500" cy="1250950"/>
          </a:xfrm>
          <a:custGeom>
            <a:avLst/>
            <a:gdLst>
              <a:gd name="connsiteX0" fmla="*/ 6350 w 3619500"/>
              <a:gd name="connsiteY0" fmla="*/ 76200 h 1250950"/>
              <a:gd name="connsiteX1" fmla="*/ 0 w 3619500"/>
              <a:gd name="connsiteY1" fmla="*/ 6350 h 1250950"/>
              <a:gd name="connsiteX2" fmla="*/ 3619500 w 3619500"/>
              <a:gd name="connsiteY2" fmla="*/ 0 h 1250950"/>
              <a:gd name="connsiteX3" fmla="*/ 3619500 w 3619500"/>
              <a:gd name="connsiteY3" fmla="*/ 1250950 h 1250950"/>
              <a:gd name="connsiteX4" fmla="*/ 3257550 w 3619500"/>
              <a:gd name="connsiteY4" fmla="*/ 1098550 h 1250950"/>
              <a:gd name="connsiteX5" fmla="*/ 2901950 w 3619500"/>
              <a:gd name="connsiteY5" fmla="*/ 1054100 h 1250950"/>
              <a:gd name="connsiteX6" fmla="*/ 2533650 w 3619500"/>
              <a:gd name="connsiteY6" fmla="*/ 901700 h 1250950"/>
              <a:gd name="connsiteX7" fmla="*/ 2178050 w 3619500"/>
              <a:gd name="connsiteY7" fmla="*/ 717550 h 1250950"/>
              <a:gd name="connsiteX8" fmla="*/ 1809750 w 3619500"/>
              <a:gd name="connsiteY8" fmla="*/ 641350 h 1250950"/>
              <a:gd name="connsiteX9" fmla="*/ 1428750 w 3619500"/>
              <a:gd name="connsiteY9" fmla="*/ 463550 h 1250950"/>
              <a:gd name="connsiteX10" fmla="*/ 1098550 w 3619500"/>
              <a:gd name="connsiteY10" fmla="*/ 431800 h 1250950"/>
              <a:gd name="connsiteX11" fmla="*/ 736600 w 3619500"/>
              <a:gd name="connsiteY11" fmla="*/ 330200 h 1250950"/>
              <a:gd name="connsiteX12" fmla="*/ 368300 w 3619500"/>
              <a:gd name="connsiteY12" fmla="*/ 165100 h 1250950"/>
              <a:gd name="connsiteX13" fmla="*/ 6350 w 3619500"/>
              <a:gd name="connsiteY13" fmla="*/ 7620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19500" h="1250950">
                <a:moveTo>
                  <a:pt x="6350" y="76200"/>
                </a:moveTo>
                <a:lnTo>
                  <a:pt x="0" y="6350"/>
                </a:lnTo>
                <a:lnTo>
                  <a:pt x="3619500" y="0"/>
                </a:lnTo>
                <a:lnTo>
                  <a:pt x="3619500" y="1250950"/>
                </a:lnTo>
                <a:lnTo>
                  <a:pt x="3257550" y="1098550"/>
                </a:lnTo>
                <a:lnTo>
                  <a:pt x="2901950" y="1054100"/>
                </a:lnTo>
                <a:lnTo>
                  <a:pt x="2533650" y="901700"/>
                </a:lnTo>
                <a:lnTo>
                  <a:pt x="2178050" y="717550"/>
                </a:lnTo>
                <a:lnTo>
                  <a:pt x="1809750" y="641350"/>
                </a:lnTo>
                <a:lnTo>
                  <a:pt x="1428750" y="463550"/>
                </a:lnTo>
                <a:lnTo>
                  <a:pt x="1098550" y="431800"/>
                </a:lnTo>
                <a:lnTo>
                  <a:pt x="736600" y="330200"/>
                </a:lnTo>
                <a:lnTo>
                  <a:pt x="368300" y="165100"/>
                </a:lnTo>
                <a:lnTo>
                  <a:pt x="6350" y="7620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t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SPINDLE’s Memory </a:t>
            </a:r>
            <a:r>
              <a:rPr lang="en-US" sz="2800" dirty="0"/>
              <a:t>F</a:t>
            </a:r>
            <a:r>
              <a:rPr lang="en-US" sz="2800" dirty="0" smtClean="0"/>
              <a:t>ootprint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9138" y="1189037"/>
            <a:ext cx="77724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SPINDLE loads libraries to </a:t>
            </a:r>
            <a:br>
              <a:rPr lang="en-US" dirty="0" smtClean="0"/>
            </a:br>
            <a:r>
              <a:rPr lang="en-US" dirty="0" smtClean="0"/>
              <a:t>node-local RAM disk</a:t>
            </a:r>
          </a:p>
          <a:p>
            <a:r>
              <a:rPr lang="en-US" dirty="0" smtClean="0"/>
              <a:t>All pages are in memory</a:t>
            </a:r>
          </a:p>
          <a:p>
            <a:r>
              <a:rPr lang="en-US" dirty="0" smtClean="0"/>
              <a:t>No page reload during </a:t>
            </a:r>
            <a:br>
              <a:rPr lang="en-US" dirty="0" smtClean="0"/>
            </a:br>
            <a:r>
              <a:rPr lang="en-US" dirty="0" smtClean="0"/>
              <a:t>run-time (less OS-noise)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2" name="Rechteck 151"/>
          <p:cNvSpPr/>
          <p:nvPr/>
        </p:nvSpPr>
        <p:spPr>
          <a:xfrm>
            <a:off x="1584960" y="5455920"/>
            <a:ext cx="362204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ieren 4"/>
          <p:cNvGrpSpPr/>
          <p:nvPr/>
        </p:nvGrpSpPr>
        <p:grpSpPr>
          <a:xfrm>
            <a:off x="4721637" y="1276351"/>
            <a:ext cx="4269963" cy="2663164"/>
            <a:chOff x="1871757" y="755374"/>
            <a:chExt cx="4509993" cy="281287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871757" y="1600200"/>
              <a:ext cx="871443" cy="490187"/>
              <a:chOff x="4774015" y="4793580"/>
              <a:chExt cx="1219200" cy="685800"/>
            </a:xfrm>
          </p:grpSpPr>
          <p:grpSp>
            <p:nvGrpSpPr>
              <p:cNvPr id="141" name="Gruppieren 140"/>
              <p:cNvGrpSpPr/>
              <p:nvPr/>
            </p:nvGrpSpPr>
            <p:grpSpPr>
              <a:xfrm>
                <a:off x="4774015" y="4793580"/>
                <a:ext cx="1219200" cy="685800"/>
                <a:chOff x="1295400" y="1981200"/>
                <a:chExt cx="1219200" cy="685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143" name="Zierrahmen 142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plaque">
                  <a:avLst>
                    <a:gd name="adj" fmla="val 10375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4" name="Gruppieren 143"/>
                <p:cNvGrpSpPr/>
                <p:nvPr/>
              </p:nvGrpSpPr>
              <p:grpSpPr>
                <a:xfrm>
                  <a:off x="1342606" y="2019300"/>
                  <a:ext cx="1118198" cy="602590"/>
                  <a:chOff x="1341531" y="2014606"/>
                  <a:chExt cx="1118198" cy="60259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sp>
                <p:nvSpPr>
                  <p:cNvPr id="146" name="Rechteckiger Pfeil 145"/>
                  <p:cNvSpPr/>
                  <p:nvPr/>
                </p:nvSpPr>
                <p:spPr bwMode="auto">
                  <a:xfrm rot="5400000">
                    <a:off x="2234049" y="2044445"/>
                    <a:ext cx="235114" cy="216246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7" name="Rechteckiger Pfeil 146"/>
                  <p:cNvSpPr/>
                  <p:nvPr/>
                </p:nvSpPr>
                <p:spPr bwMode="auto">
                  <a:xfrm rot="10800000">
                    <a:off x="2203510" y="2360429"/>
                    <a:ext cx="228540" cy="256767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8" name="Rechteckiger Pfeil 147"/>
                  <p:cNvSpPr/>
                  <p:nvPr/>
                </p:nvSpPr>
                <p:spPr bwMode="auto">
                  <a:xfrm rot="16200000">
                    <a:off x="1334131" y="2358307"/>
                    <a:ext cx="256765" cy="241965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9" name="Rechteckiger Pfeil 148"/>
                  <p:cNvSpPr/>
                  <p:nvPr/>
                </p:nvSpPr>
                <p:spPr bwMode="auto">
                  <a:xfrm>
                    <a:off x="1355060" y="2014606"/>
                    <a:ext cx="251904" cy="237384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45" name="Abgerundetes Rechteck 144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roundRect">
                  <a:avLst>
                    <a:gd name="adj" fmla="val 787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000000"/>
                      </a:solidFill>
                    </a:rPr>
                  </a:b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2" name="Textfeld 141"/>
              <p:cNvSpPr txBox="1"/>
              <p:nvPr/>
            </p:nvSpPr>
            <p:spPr>
              <a:xfrm>
                <a:off x="4800599" y="4943475"/>
                <a:ext cx="1188719" cy="40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Process</a:t>
                </a:r>
                <a:endParaRPr lang="en-US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3200400" y="770010"/>
              <a:ext cx="1448092" cy="1077840"/>
              <a:chOff x="3200400" y="770010"/>
              <a:chExt cx="1448092" cy="1077840"/>
            </a:xfrm>
          </p:grpSpPr>
          <p:grpSp>
            <p:nvGrpSpPr>
              <p:cNvPr id="87" name="Gruppieren 86"/>
              <p:cNvGrpSpPr/>
              <p:nvPr/>
            </p:nvGrpSpPr>
            <p:grpSpPr>
              <a:xfrm>
                <a:off x="3200400" y="770010"/>
                <a:ext cx="1448092" cy="180000"/>
                <a:chOff x="3512344" y="754857"/>
                <a:chExt cx="1448092" cy="180000"/>
              </a:xfrm>
            </p:grpSpPr>
            <p:sp>
              <p:nvSpPr>
                <p:cNvPr id="133" name="Rechteck 132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Rechteck 133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Rechteck 134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Rechteck 135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Rechteck 136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Rechteck 137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9" name="Rechteck 138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Rechteck 139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8" name="Gruppieren 87"/>
              <p:cNvGrpSpPr/>
              <p:nvPr/>
            </p:nvGrpSpPr>
            <p:grpSpPr>
              <a:xfrm>
                <a:off x="3200400" y="949578"/>
                <a:ext cx="1448092" cy="180000"/>
                <a:chOff x="3512344" y="754857"/>
                <a:chExt cx="1448092" cy="180000"/>
              </a:xfrm>
            </p:grpSpPr>
            <p:sp>
              <p:nvSpPr>
                <p:cNvPr id="125" name="Rechteck 124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Rechteck 125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Rechteck 126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Rechteck 127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Rechteck 128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Rechteck 129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Rechteck 130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Rechteck 131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9" name="Gruppieren 88"/>
              <p:cNvGrpSpPr/>
              <p:nvPr/>
            </p:nvGrpSpPr>
            <p:grpSpPr>
              <a:xfrm>
                <a:off x="3200400" y="1129146"/>
                <a:ext cx="1448092" cy="180000"/>
                <a:chOff x="3512344" y="754857"/>
                <a:chExt cx="1448092" cy="180000"/>
              </a:xfrm>
            </p:grpSpPr>
            <p:sp>
              <p:nvSpPr>
                <p:cNvPr id="117" name="Rechteck 116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Rechteck 117"/>
                <p:cNvSpPr>
                  <a:spLocks/>
                </p:cNvSpPr>
                <p:nvPr/>
              </p:nvSpPr>
              <p:spPr bwMode="auto">
                <a:xfrm>
                  <a:off x="3694656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Rechteck 118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Rechteck 119"/>
                <p:cNvSpPr>
                  <a:spLocks/>
                </p:cNvSpPr>
                <p:nvPr/>
              </p:nvSpPr>
              <p:spPr bwMode="auto">
                <a:xfrm>
                  <a:off x="4056968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Rechteck 120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Rechteck 121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Rechteck 122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Rechteck 123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0" name="Gruppieren 89"/>
              <p:cNvGrpSpPr/>
              <p:nvPr/>
            </p:nvGrpSpPr>
            <p:grpSpPr>
              <a:xfrm>
                <a:off x="3200400" y="1308714"/>
                <a:ext cx="1448092" cy="180000"/>
                <a:chOff x="3512344" y="754857"/>
                <a:chExt cx="1448092" cy="180000"/>
              </a:xfrm>
            </p:grpSpPr>
            <p:sp>
              <p:nvSpPr>
                <p:cNvPr id="109" name="Rechteck 108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Rechteck 109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Rechteck 110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Rechteck 111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Rechteck 112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Rechteck 113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Rechteck 114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Rechteck 115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1" name="Gruppieren 90"/>
              <p:cNvGrpSpPr/>
              <p:nvPr/>
            </p:nvGrpSpPr>
            <p:grpSpPr>
              <a:xfrm>
                <a:off x="3200400" y="1488282"/>
                <a:ext cx="1448092" cy="180000"/>
                <a:chOff x="3512344" y="754857"/>
                <a:chExt cx="1448092" cy="180000"/>
              </a:xfrm>
            </p:grpSpPr>
            <p:sp>
              <p:nvSpPr>
                <p:cNvPr id="101" name="Rechteck 100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Rechteck 101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Rechteck 102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Rechteck 103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Rechteck 104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Rechteck 105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Rechteck 106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Rechteck 107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2" name="Gruppieren 91"/>
              <p:cNvGrpSpPr/>
              <p:nvPr/>
            </p:nvGrpSpPr>
            <p:grpSpPr>
              <a:xfrm>
                <a:off x="3200400" y="1667850"/>
                <a:ext cx="1448092" cy="180000"/>
                <a:chOff x="3512344" y="754857"/>
                <a:chExt cx="1448092" cy="180000"/>
              </a:xfrm>
            </p:grpSpPr>
            <p:sp>
              <p:nvSpPr>
                <p:cNvPr id="93" name="Rechteck 92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Rechteck 93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echteck 94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Rechteck 95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hteck 96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Rechteck 97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hteck 98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Rechteck 99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8" name="Gerade Verbindung 7"/>
            <p:cNvCxnSpPr/>
            <p:nvPr/>
          </p:nvCxnSpPr>
          <p:spPr>
            <a:xfrm flipV="1">
              <a:off x="2564187" y="762000"/>
              <a:ext cx="636213" cy="120953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2564187" y="1847850"/>
              <a:ext cx="636213" cy="36195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/>
            <p:cNvGrpSpPr/>
            <p:nvPr/>
          </p:nvGrpSpPr>
          <p:grpSpPr>
            <a:xfrm>
              <a:off x="3200108" y="2376836"/>
              <a:ext cx="1448092" cy="1077840"/>
              <a:chOff x="3200400" y="770010"/>
              <a:chExt cx="1448092" cy="1077840"/>
            </a:xfrm>
          </p:grpSpPr>
          <p:grpSp>
            <p:nvGrpSpPr>
              <p:cNvPr id="33" name="Gruppieren 32"/>
              <p:cNvGrpSpPr/>
              <p:nvPr/>
            </p:nvGrpSpPr>
            <p:grpSpPr>
              <a:xfrm>
                <a:off x="3200400" y="770010"/>
                <a:ext cx="1448092" cy="180000"/>
                <a:chOff x="3512344" y="754857"/>
                <a:chExt cx="1448092" cy="180000"/>
              </a:xfrm>
            </p:grpSpPr>
            <p:sp>
              <p:nvSpPr>
                <p:cNvPr id="79" name="Rechteck 78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hteck 79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Rechteck 80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Rechteck 81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Rechteck 82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Rechteck 83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Rechteck 84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Rechteck 85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" name="Gruppieren 33"/>
              <p:cNvGrpSpPr/>
              <p:nvPr/>
            </p:nvGrpSpPr>
            <p:grpSpPr>
              <a:xfrm>
                <a:off x="3200400" y="949578"/>
                <a:ext cx="1448092" cy="180000"/>
                <a:chOff x="3512344" y="754857"/>
                <a:chExt cx="1448092" cy="180000"/>
              </a:xfrm>
            </p:grpSpPr>
            <p:sp>
              <p:nvSpPr>
                <p:cNvPr id="71" name="Rechteck 70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Rechteck 71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Rechteck 72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Rechteck 73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Rechteck 74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Rechteck 75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Rechteck 76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hteck 77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" name="Gruppieren 34"/>
              <p:cNvGrpSpPr/>
              <p:nvPr/>
            </p:nvGrpSpPr>
            <p:grpSpPr>
              <a:xfrm>
                <a:off x="3200400" y="1129146"/>
                <a:ext cx="1448092" cy="180000"/>
                <a:chOff x="3512344" y="754857"/>
                <a:chExt cx="1448092" cy="180000"/>
              </a:xfrm>
            </p:grpSpPr>
            <p:sp>
              <p:nvSpPr>
                <p:cNvPr id="63" name="Rechteck 62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Rechteck 63"/>
                <p:cNvSpPr>
                  <a:spLocks/>
                </p:cNvSpPr>
                <p:nvPr/>
              </p:nvSpPr>
              <p:spPr bwMode="auto">
                <a:xfrm>
                  <a:off x="3694656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Rechteck 64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Rechteck 65"/>
                <p:cNvSpPr>
                  <a:spLocks/>
                </p:cNvSpPr>
                <p:nvPr/>
              </p:nvSpPr>
              <p:spPr bwMode="auto">
                <a:xfrm>
                  <a:off x="4056968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Rechteck 66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Rechteck 67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Rechteck 68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Rechteck 69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6" name="Gruppieren 35"/>
              <p:cNvGrpSpPr/>
              <p:nvPr/>
            </p:nvGrpSpPr>
            <p:grpSpPr>
              <a:xfrm>
                <a:off x="3200400" y="1308714"/>
                <a:ext cx="1448092" cy="180000"/>
                <a:chOff x="3512344" y="754857"/>
                <a:chExt cx="1448092" cy="180000"/>
              </a:xfrm>
            </p:grpSpPr>
            <p:sp>
              <p:nvSpPr>
                <p:cNvPr id="55" name="Rechteck 54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echteck 55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hteck 56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Rechteck 57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Rechteck 58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Rechteck 59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hteck 60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Rechteck 61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" name="Gruppieren 36"/>
              <p:cNvGrpSpPr/>
              <p:nvPr/>
            </p:nvGrpSpPr>
            <p:grpSpPr>
              <a:xfrm>
                <a:off x="3200400" y="1488282"/>
                <a:ext cx="1448092" cy="180000"/>
                <a:chOff x="3512344" y="754857"/>
                <a:chExt cx="1448092" cy="180000"/>
              </a:xfrm>
            </p:grpSpPr>
            <p:sp>
              <p:nvSpPr>
                <p:cNvPr id="47" name="Rechteck 46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Rechteck 47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Rechteck 48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hteck 49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hteck 50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hteck 51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hteck 52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Rechteck 53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8" name="Gruppieren 37"/>
              <p:cNvGrpSpPr/>
              <p:nvPr/>
            </p:nvGrpSpPr>
            <p:grpSpPr>
              <a:xfrm>
                <a:off x="3200400" y="1667850"/>
                <a:ext cx="1448092" cy="180000"/>
                <a:chOff x="3512344" y="754857"/>
                <a:chExt cx="1448092" cy="180000"/>
              </a:xfrm>
            </p:grpSpPr>
            <p:sp>
              <p:nvSpPr>
                <p:cNvPr id="39" name="Rechteck 38"/>
                <p:cNvSpPr>
                  <a:spLocks/>
                </p:cNvSpPr>
                <p:nvPr/>
              </p:nvSpPr>
              <p:spPr bwMode="auto">
                <a:xfrm>
                  <a:off x="3512344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Rechteck 39"/>
                <p:cNvSpPr>
                  <a:spLocks/>
                </p:cNvSpPr>
                <p:nvPr/>
              </p:nvSpPr>
              <p:spPr bwMode="auto">
                <a:xfrm>
                  <a:off x="3693500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Rechteck 40"/>
                <p:cNvSpPr>
                  <a:spLocks/>
                </p:cNvSpPr>
                <p:nvPr/>
              </p:nvSpPr>
              <p:spPr bwMode="auto">
                <a:xfrm>
                  <a:off x="3874656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Rechteck 41"/>
                <p:cNvSpPr>
                  <a:spLocks/>
                </p:cNvSpPr>
                <p:nvPr/>
              </p:nvSpPr>
              <p:spPr bwMode="auto">
                <a:xfrm>
                  <a:off x="4055812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Rechteck 42"/>
                <p:cNvSpPr>
                  <a:spLocks/>
                </p:cNvSpPr>
                <p:nvPr/>
              </p:nvSpPr>
              <p:spPr bwMode="auto">
                <a:xfrm>
                  <a:off x="4236968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Rechteck 43"/>
                <p:cNvSpPr>
                  <a:spLocks/>
                </p:cNvSpPr>
                <p:nvPr/>
              </p:nvSpPr>
              <p:spPr bwMode="auto">
                <a:xfrm>
                  <a:off x="4418124" y="754857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Rechteck 44"/>
                <p:cNvSpPr>
                  <a:spLocks/>
                </p:cNvSpPr>
                <p:nvPr/>
              </p:nvSpPr>
              <p:spPr bwMode="auto">
                <a:xfrm>
                  <a:off x="4599280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Rechteck 45"/>
                <p:cNvSpPr>
                  <a:spLocks/>
                </p:cNvSpPr>
                <p:nvPr/>
              </p:nvSpPr>
              <p:spPr bwMode="auto">
                <a:xfrm>
                  <a:off x="4780436" y="754857"/>
                  <a:ext cx="180000" cy="1800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11" name="Gerade Verbindung 10"/>
            <p:cNvCxnSpPr/>
            <p:nvPr/>
          </p:nvCxnSpPr>
          <p:spPr>
            <a:xfrm>
              <a:off x="2564187" y="1971536"/>
              <a:ext cx="635921" cy="4053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2564187" y="2209800"/>
              <a:ext cx="635921" cy="124487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ussdiagramm: Magnetplattenspeicher 12"/>
            <p:cNvSpPr/>
            <p:nvPr/>
          </p:nvSpPr>
          <p:spPr bwMode="auto">
            <a:xfrm>
              <a:off x="5791200" y="1676400"/>
              <a:ext cx="533400" cy="763272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5970270" y="1994174"/>
              <a:ext cx="171450" cy="34952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t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4953000" y="762000"/>
              <a:ext cx="514350" cy="11661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933950" y="1752600"/>
              <a:ext cx="5905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memory</a:t>
              </a:r>
              <a:endParaRPr lang="en-US" sz="8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715000" y="2405654"/>
              <a:ext cx="666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Remote file system</a:t>
              </a:r>
              <a:endParaRPr lang="en-US" sz="800" dirty="0"/>
            </a:p>
          </p:txBody>
        </p:sp>
        <p:cxnSp>
          <p:nvCxnSpPr>
            <p:cNvPr id="18" name="Gerade Verbindung 17"/>
            <p:cNvCxnSpPr/>
            <p:nvPr/>
          </p:nvCxnSpPr>
          <p:spPr>
            <a:xfrm>
              <a:off x="4648492" y="755374"/>
              <a:ext cx="419847" cy="1590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4648492" y="1524000"/>
              <a:ext cx="427467" cy="32385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/>
          </p:nvSpPr>
          <p:spPr bwMode="auto">
            <a:xfrm>
              <a:off x="5029200" y="914400"/>
              <a:ext cx="341861" cy="5811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t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5043461" y="1183536"/>
              <a:ext cx="327600" cy="3105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4952708" y="2368826"/>
              <a:ext cx="514350" cy="11661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941278" y="3352800"/>
              <a:ext cx="5905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memory</a:t>
              </a:r>
              <a:endParaRPr lang="en-US" sz="800" dirty="0"/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4648200" y="2362200"/>
              <a:ext cx="419847" cy="1590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 flipV="1">
              <a:off x="4648200" y="3130826"/>
              <a:ext cx="427467" cy="32385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 bwMode="auto">
            <a:xfrm>
              <a:off x="5028908" y="2521226"/>
              <a:ext cx="341861" cy="5811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t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5043712" y="2787187"/>
              <a:ext cx="327600" cy="31058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2541213" y="1971536"/>
              <a:ext cx="354387" cy="238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t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00"/>
                  </a:solidFill>
                </a:rPr>
                <a:t>lib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Gerade Verbindung 28"/>
            <p:cNvCxnSpPr/>
            <p:nvPr/>
          </p:nvCxnSpPr>
          <p:spPr>
            <a:xfrm>
              <a:off x="5371061" y="1485900"/>
              <a:ext cx="599209" cy="85035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5371061" y="914400"/>
              <a:ext cx="599209" cy="107977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Rechteck 150"/>
          <p:cNvSpPr/>
          <p:nvPr/>
        </p:nvSpPr>
        <p:spPr bwMode="auto">
          <a:xfrm>
            <a:off x="5562697" y="4274820"/>
            <a:ext cx="310165" cy="29405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27" name="Freihandform 1026"/>
          <p:cNvSpPr/>
          <p:nvPr/>
        </p:nvSpPr>
        <p:spPr>
          <a:xfrm>
            <a:off x="1584960" y="4274820"/>
            <a:ext cx="3625850" cy="1181100"/>
          </a:xfrm>
          <a:custGeom>
            <a:avLst/>
            <a:gdLst>
              <a:gd name="connsiteX0" fmla="*/ 3625850 w 3625850"/>
              <a:gd name="connsiteY0" fmla="*/ 1181100 h 1181100"/>
              <a:gd name="connsiteX1" fmla="*/ 3251200 w 3625850"/>
              <a:gd name="connsiteY1" fmla="*/ 1035050 h 1181100"/>
              <a:gd name="connsiteX2" fmla="*/ 2901950 w 3625850"/>
              <a:gd name="connsiteY2" fmla="*/ 977900 h 1181100"/>
              <a:gd name="connsiteX3" fmla="*/ 2533650 w 3625850"/>
              <a:gd name="connsiteY3" fmla="*/ 831850 h 1181100"/>
              <a:gd name="connsiteX4" fmla="*/ 2178050 w 3625850"/>
              <a:gd name="connsiteY4" fmla="*/ 641350 h 1181100"/>
              <a:gd name="connsiteX5" fmla="*/ 1809750 w 3625850"/>
              <a:gd name="connsiteY5" fmla="*/ 565150 h 1181100"/>
              <a:gd name="connsiteX6" fmla="*/ 1454150 w 3625850"/>
              <a:gd name="connsiteY6" fmla="*/ 400050 h 1181100"/>
              <a:gd name="connsiteX7" fmla="*/ 1085850 w 3625850"/>
              <a:gd name="connsiteY7" fmla="*/ 355600 h 1181100"/>
              <a:gd name="connsiteX8" fmla="*/ 723900 w 3625850"/>
              <a:gd name="connsiteY8" fmla="*/ 247650 h 1181100"/>
              <a:gd name="connsiteX9" fmla="*/ 361950 w 3625850"/>
              <a:gd name="connsiteY9" fmla="*/ 95250 h 1181100"/>
              <a:gd name="connsiteX10" fmla="*/ 0 w 3625850"/>
              <a:gd name="connsiteY10" fmla="*/ 0 h 1181100"/>
              <a:gd name="connsiteX11" fmla="*/ 0 w 3625850"/>
              <a:gd name="connsiteY11" fmla="*/ 1155700 h 1181100"/>
              <a:gd name="connsiteX12" fmla="*/ 3625850 w 3625850"/>
              <a:gd name="connsiteY12" fmla="*/ 1181100 h 1181100"/>
              <a:gd name="connsiteX0" fmla="*/ 3625850 w 3625850"/>
              <a:gd name="connsiteY0" fmla="*/ 1181100 h 1181100"/>
              <a:gd name="connsiteX1" fmla="*/ 3251200 w 3625850"/>
              <a:gd name="connsiteY1" fmla="*/ 1035050 h 1181100"/>
              <a:gd name="connsiteX2" fmla="*/ 2901950 w 3625850"/>
              <a:gd name="connsiteY2" fmla="*/ 977900 h 1181100"/>
              <a:gd name="connsiteX3" fmla="*/ 2533650 w 3625850"/>
              <a:gd name="connsiteY3" fmla="*/ 831850 h 1181100"/>
              <a:gd name="connsiteX4" fmla="*/ 2178050 w 3625850"/>
              <a:gd name="connsiteY4" fmla="*/ 641350 h 1181100"/>
              <a:gd name="connsiteX5" fmla="*/ 1809750 w 3625850"/>
              <a:gd name="connsiteY5" fmla="*/ 565150 h 1181100"/>
              <a:gd name="connsiteX6" fmla="*/ 1454150 w 3625850"/>
              <a:gd name="connsiteY6" fmla="*/ 400050 h 1181100"/>
              <a:gd name="connsiteX7" fmla="*/ 1085850 w 3625850"/>
              <a:gd name="connsiteY7" fmla="*/ 355600 h 1181100"/>
              <a:gd name="connsiteX8" fmla="*/ 723900 w 3625850"/>
              <a:gd name="connsiteY8" fmla="*/ 247650 h 1181100"/>
              <a:gd name="connsiteX9" fmla="*/ 361950 w 3625850"/>
              <a:gd name="connsiteY9" fmla="*/ 95250 h 1181100"/>
              <a:gd name="connsiteX10" fmla="*/ 0 w 3625850"/>
              <a:gd name="connsiteY10" fmla="*/ 0 h 1181100"/>
              <a:gd name="connsiteX11" fmla="*/ 0 w 3625850"/>
              <a:gd name="connsiteY11" fmla="*/ 1168400 h 1181100"/>
              <a:gd name="connsiteX12" fmla="*/ 3625850 w 3625850"/>
              <a:gd name="connsiteY12" fmla="*/ 1181100 h 1181100"/>
              <a:gd name="connsiteX0" fmla="*/ 3625850 w 3625850"/>
              <a:gd name="connsiteY0" fmla="*/ 1181100 h 1181100"/>
              <a:gd name="connsiteX1" fmla="*/ 3251200 w 3625850"/>
              <a:gd name="connsiteY1" fmla="*/ 1035050 h 1181100"/>
              <a:gd name="connsiteX2" fmla="*/ 2901950 w 3625850"/>
              <a:gd name="connsiteY2" fmla="*/ 977900 h 1181100"/>
              <a:gd name="connsiteX3" fmla="*/ 2533650 w 3625850"/>
              <a:gd name="connsiteY3" fmla="*/ 831850 h 1181100"/>
              <a:gd name="connsiteX4" fmla="*/ 2178050 w 3625850"/>
              <a:gd name="connsiteY4" fmla="*/ 641350 h 1181100"/>
              <a:gd name="connsiteX5" fmla="*/ 1809750 w 3625850"/>
              <a:gd name="connsiteY5" fmla="*/ 565150 h 1181100"/>
              <a:gd name="connsiteX6" fmla="*/ 1454150 w 3625850"/>
              <a:gd name="connsiteY6" fmla="*/ 400050 h 1181100"/>
              <a:gd name="connsiteX7" fmla="*/ 1085850 w 3625850"/>
              <a:gd name="connsiteY7" fmla="*/ 355600 h 1181100"/>
              <a:gd name="connsiteX8" fmla="*/ 723900 w 3625850"/>
              <a:gd name="connsiteY8" fmla="*/ 247650 h 1181100"/>
              <a:gd name="connsiteX9" fmla="*/ 361950 w 3625850"/>
              <a:gd name="connsiteY9" fmla="*/ 95250 h 1181100"/>
              <a:gd name="connsiteX10" fmla="*/ 0 w 3625850"/>
              <a:gd name="connsiteY10" fmla="*/ 0 h 1181100"/>
              <a:gd name="connsiteX11" fmla="*/ 3175 w 3625850"/>
              <a:gd name="connsiteY11" fmla="*/ 1181100 h 1181100"/>
              <a:gd name="connsiteX12" fmla="*/ 3625850 w 3625850"/>
              <a:gd name="connsiteY1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5850" h="1181100">
                <a:moveTo>
                  <a:pt x="3625850" y="1181100"/>
                </a:moveTo>
                <a:lnTo>
                  <a:pt x="3251200" y="1035050"/>
                </a:lnTo>
                <a:lnTo>
                  <a:pt x="2901950" y="977900"/>
                </a:lnTo>
                <a:lnTo>
                  <a:pt x="2533650" y="831850"/>
                </a:lnTo>
                <a:lnTo>
                  <a:pt x="2178050" y="641350"/>
                </a:lnTo>
                <a:lnTo>
                  <a:pt x="1809750" y="565150"/>
                </a:lnTo>
                <a:lnTo>
                  <a:pt x="1454150" y="400050"/>
                </a:lnTo>
                <a:lnTo>
                  <a:pt x="1085850" y="355600"/>
                </a:lnTo>
                <a:lnTo>
                  <a:pt x="723900" y="247650"/>
                </a:lnTo>
                <a:lnTo>
                  <a:pt x="361950" y="95250"/>
                </a:lnTo>
                <a:lnTo>
                  <a:pt x="0" y="0"/>
                </a:lnTo>
                <a:cubicBezTo>
                  <a:pt x="1058" y="393700"/>
                  <a:pt x="2117" y="787400"/>
                  <a:pt x="3175" y="1181100"/>
                </a:cubicBezTo>
                <a:lnTo>
                  <a:pt x="3625850" y="1181100"/>
                </a:lnTo>
                <a:close/>
              </a:path>
            </a:pathLst>
          </a:cu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76" y="3536967"/>
            <a:ext cx="4445224" cy="250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feld 1027"/>
          <p:cNvSpPr txBox="1"/>
          <p:nvPr/>
        </p:nvSpPr>
        <p:spPr>
          <a:xfrm>
            <a:off x="5875020" y="4294887"/>
            <a:ext cx="2146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used pages</a:t>
            </a:r>
            <a:endParaRPr lang="en-US" sz="1000" dirty="0"/>
          </a:p>
        </p:txBody>
      </p:sp>
      <p:sp>
        <p:nvSpPr>
          <p:cNvPr id="157" name="Rechteck 156"/>
          <p:cNvSpPr/>
          <p:nvPr/>
        </p:nvSpPr>
        <p:spPr bwMode="auto">
          <a:xfrm>
            <a:off x="5562600" y="4655820"/>
            <a:ext cx="310165" cy="294051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8" name="Textfeld 157"/>
          <p:cNvSpPr txBox="1"/>
          <p:nvPr/>
        </p:nvSpPr>
        <p:spPr>
          <a:xfrm>
            <a:off x="5867303" y="4629090"/>
            <a:ext cx="214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unused pages </a:t>
            </a:r>
            <a:br>
              <a:rPr lang="en-US" sz="1000" dirty="0" smtClean="0"/>
            </a:br>
            <a:r>
              <a:rPr lang="en-US" sz="1000" dirty="0" smtClean="0"/>
              <a:t>(in RAM disk)</a:t>
            </a:r>
            <a:endParaRPr lang="en-US" sz="1000" dirty="0"/>
          </a:p>
        </p:txBody>
      </p:sp>
      <p:sp>
        <p:nvSpPr>
          <p:cNvPr id="159" name="Rechteck 158"/>
          <p:cNvSpPr/>
          <p:nvPr/>
        </p:nvSpPr>
        <p:spPr bwMode="auto">
          <a:xfrm>
            <a:off x="5562600" y="5039949"/>
            <a:ext cx="310165" cy="2940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0" name="Textfeld 159"/>
          <p:cNvSpPr txBox="1"/>
          <p:nvPr/>
        </p:nvSpPr>
        <p:spPr>
          <a:xfrm>
            <a:off x="5867400" y="5010090"/>
            <a:ext cx="214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unused pages </a:t>
            </a:r>
            <a:br>
              <a:rPr lang="en-US" sz="1000" dirty="0" smtClean="0"/>
            </a:br>
            <a:r>
              <a:rPr lang="en-US" sz="1000" dirty="0" smtClean="0"/>
              <a:t>(on remote FS)</a:t>
            </a:r>
            <a:endParaRPr lang="en-US" sz="1000" dirty="0"/>
          </a:p>
        </p:txBody>
      </p:sp>
      <p:sp>
        <p:nvSpPr>
          <p:cNvPr id="1029" name="Rechteck 1028"/>
          <p:cNvSpPr/>
          <p:nvPr/>
        </p:nvSpPr>
        <p:spPr>
          <a:xfrm>
            <a:off x="5595451" y="5562600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SPINDLE overhead: &lt; </a:t>
            </a:r>
            <a:r>
              <a:rPr lang="en-US" dirty="0" smtClean="0"/>
              <a:t>15 </a:t>
            </a:r>
            <a:r>
              <a:rPr lang="en-US" dirty="0"/>
              <a:t>MB</a:t>
            </a:r>
          </a:p>
        </p:txBody>
      </p:sp>
      <p:cxnSp>
        <p:nvCxnSpPr>
          <p:cNvPr id="154" name="Gerade Verbindung mit Pfeil 153"/>
          <p:cNvCxnSpPr>
            <a:stCxn id="1029" idx="1"/>
          </p:cNvCxnSpPr>
          <p:nvPr/>
        </p:nvCxnSpPr>
        <p:spPr>
          <a:xfrm flipH="1" flipV="1">
            <a:off x="5207001" y="5501640"/>
            <a:ext cx="388450" cy="2456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/>
          <p:cNvSpPr txBox="1"/>
          <p:nvPr/>
        </p:nvSpPr>
        <p:spPr>
          <a:xfrm>
            <a:off x="6599734" y="2452499"/>
            <a:ext cx="949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SPINDLE</a:t>
            </a:r>
            <a:endParaRPr lang="en-US" sz="1050" dirty="0"/>
          </a:p>
        </p:txBody>
      </p:sp>
      <p:sp>
        <p:nvSpPr>
          <p:cNvPr id="165" name="Textfeld 164"/>
          <p:cNvSpPr txBox="1"/>
          <p:nvPr/>
        </p:nvSpPr>
        <p:spPr>
          <a:xfrm>
            <a:off x="5979569" y="2621280"/>
            <a:ext cx="428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with</a:t>
            </a:r>
            <a:endParaRPr lang="en-US" sz="1000" dirty="0"/>
          </a:p>
        </p:txBody>
      </p:sp>
      <p:sp>
        <p:nvSpPr>
          <p:cNvPr id="166" name="Textfeld 165"/>
          <p:cNvSpPr txBox="1"/>
          <p:nvPr/>
        </p:nvSpPr>
        <p:spPr>
          <a:xfrm>
            <a:off x="5964941" y="2270760"/>
            <a:ext cx="606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without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20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Launching SPINDLE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9138" y="1371600"/>
            <a:ext cx="8052727" cy="4724400"/>
          </a:xfrm>
        </p:spPr>
        <p:txBody>
          <a:bodyPr>
            <a:noAutofit/>
          </a:bodyPr>
          <a:lstStyle/>
          <a:p>
            <a:r>
              <a:rPr lang="en-US" dirty="0" smtClean="0"/>
              <a:t>SPINDLE wrapper call: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Executable is not modified</a:t>
            </a:r>
          </a:p>
          <a:p>
            <a:r>
              <a:rPr lang="en-US" dirty="0"/>
              <a:t>SPINDLE </a:t>
            </a:r>
            <a:r>
              <a:rPr lang="en-US" dirty="0" err="1" smtClean="0"/>
              <a:t>scalably</a:t>
            </a:r>
            <a:r>
              <a:rPr lang="en-US" dirty="0" smtClean="0"/>
              <a:t> loads:</a:t>
            </a:r>
            <a:endParaRPr lang="en-US" dirty="0"/>
          </a:p>
          <a:p>
            <a:pPr lvl="1"/>
            <a:r>
              <a:rPr lang="en-US" dirty="0"/>
              <a:t>Library files </a:t>
            </a:r>
            <a:r>
              <a:rPr lang="en-US" dirty="0" smtClean="0"/>
              <a:t>(from dependencies and </a:t>
            </a:r>
            <a:r>
              <a:rPr lang="en-US" dirty="0" err="1" smtClean="0"/>
              <a:t>dlopen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Executable</a:t>
            </a:r>
            <a:endParaRPr lang="en-US" dirty="0"/>
          </a:p>
          <a:p>
            <a:pPr lvl="1"/>
            <a:r>
              <a:rPr lang="en-US" dirty="0"/>
              <a:t>Python .py/.</a:t>
            </a:r>
            <a:r>
              <a:rPr lang="en-US" dirty="0" err="1" smtClean="0"/>
              <a:t>pyc</a:t>
            </a:r>
            <a:r>
              <a:rPr lang="en-US" dirty="0" smtClean="0"/>
              <a:t>/.</a:t>
            </a:r>
            <a:r>
              <a:rPr lang="en-US" dirty="0" err="1" smtClean="0"/>
              <a:t>pyo</a:t>
            </a:r>
            <a:r>
              <a:rPr lang="en-US" dirty="0" smtClean="0"/>
              <a:t> </a:t>
            </a:r>
            <a:r>
              <a:rPr lang="en-US" dirty="0"/>
              <a:t>files</a:t>
            </a:r>
          </a:p>
          <a:p>
            <a:pPr lvl="1"/>
            <a:r>
              <a:rPr lang="en-US" dirty="0" smtClean="0"/>
              <a:t>exec/</a:t>
            </a:r>
            <a:r>
              <a:rPr lang="en-US" dirty="0" err="1" smtClean="0"/>
              <a:t>execv</a:t>
            </a:r>
            <a:r>
              <a:rPr lang="en-US" dirty="0" smtClean="0"/>
              <a:t>/</a:t>
            </a:r>
            <a:r>
              <a:rPr lang="en-US" dirty="0" err="1" smtClean="0"/>
              <a:t>execve</a:t>
            </a:r>
            <a:r>
              <a:rPr lang="en-US" dirty="0" smtClean="0"/>
              <a:t>/… call targets</a:t>
            </a:r>
          </a:p>
          <a:p>
            <a:r>
              <a:rPr lang="en-US" dirty="0" smtClean="0"/>
              <a:t>Can follow forked processes</a:t>
            </a:r>
            <a:endParaRPr lang="en-US" dirty="0"/>
          </a:p>
          <a:p>
            <a:r>
              <a:rPr lang="en-US" dirty="0" smtClean="0"/>
              <a:t>Integrated with </a:t>
            </a:r>
            <a:r>
              <a:rPr lang="en-US" dirty="0" err="1" smtClean="0"/>
              <a:t>LaunchMON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1663890" y="1701114"/>
            <a:ext cx="6384736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457200" rtlCol="0" anchor="b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  % spindle srun -n 512 myapp.exe &lt;args&gt;</a:t>
            </a:r>
            <a:endParaRPr lang="en-US" sz="2000" b="1" dirty="0">
              <a:solidFill>
                <a:schemeClr val="bg1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9138" y="1143000"/>
            <a:ext cx="7967662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Loading of dynamic applications at large scale</a:t>
            </a:r>
          </a:p>
          <a:p>
            <a:pPr lvl="1"/>
            <a:r>
              <a:rPr lang="en-US" dirty="0" smtClean="0"/>
              <a:t>Limited scalability on large HPC systems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</a:t>
            </a:r>
            <a:r>
              <a:rPr lang="en-US" dirty="0" smtClean="0"/>
              <a:t>ile </a:t>
            </a:r>
            <a:r>
              <a:rPr lang="en-US" dirty="0"/>
              <a:t>access </a:t>
            </a:r>
            <a:r>
              <a:rPr lang="en-US" dirty="0" smtClean="0"/>
              <a:t>storm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denial-of-service attack to file system</a:t>
            </a:r>
          </a:p>
          <a:p>
            <a:r>
              <a:rPr lang="en-US" dirty="0" smtClean="0"/>
              <a:t>SPINDLE </a:t>
            </a:r>
            <a:endParaRPr lang="en-US" dirty="0"/>
          </a:p>
          <a:p>
            <a:pPr lvl="1"/>
            <a:r>
              <a:rPr lang="en-US" dirty="0" smtClean="0"/>
              <a:t>Extends dynamic loading by intercepting the dynamic loader </a:t>
            </a:r>
            <a:r>
              <a:rPr lang="en-US" dirty="0"/>
              <a:t>through the </a:t>
            </a:r>
            <a:r>
              <a:rPr lang="en-US" dirty="0" smtClean="0"/>
              <a:t>auditing interface</a:t>
            </a:r>
          </a:p>
          <a:p>
            <a:pPr lvl="1"/>
            <a:r>
              <a:rPr lang="en-US" dirty="0" smtClean="0"/>
              <a:t>Implements overlay network of file-cache </a:t>
            </a:r>
            <a:r>
              <a:rPr lang="en-US" dirty="0"/>
              <a:t>servers for sharing location info, libraries, and Python </a:t>
            </a:r>
            <a:r>
              <a:rPr lang="en-US" dirty="0" smtClean="0"/>
              <a:t>files</a:t>
            </a:r>
            <a:endParaRPr lang="en-US" dirty="0"/>
          </a:p>
          <a:p>
            <a:pPr lvl="1"/>
            <a:r>
              <a:rPr lang="en-US" dirty="0" smtClean="0"/>
              <a:t>Provides scalable and transparent environment for loading dynamic application</a:t>
            </a:r>
          </a:p>
          <a:p>
            <a:r>
              <a:rPr lang="en-US" dirty="0" smtClean="0"/>
              <a:t>Evaluation of SPINDLE shows loading with no disruption for</a:t>
            </a:r>
          </a:p>
          <a:p>
            <a:pPr lvl="1"/>
            <a:r>
              <a:rPr lang="en-US" dirty="0" smtClean="0"/>
              <a:t>Pynamic benchmark on Sierra up to 15,312 MPI tasks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with constant overhead for SPINDLE data distribution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58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en-US" sz="2800" dirty="0"/>
              <a:t>Availability </a:t>
            </a:r>
            <a:r>
              <a:rPr lang="en-US" sz="2800" dirty="0" smtClean="0"/>
              <a:t> &amp; Outlook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9138" y="1143000"/>
            <a:ext cx="7967662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Availability </a:t>
            </a:r>
            <a:r>
              <a:rPr lang="en-US" dirty="0" smtClean="0"/>
              <a:t>of SPINDLE</a:t>
            </a:r>
            <a:endParaRPr lang="en-US" dirty="0"/>
          </a:p>
          <a:p>
            <a:pPr lvl="1"/>
            <a:r>
              <a:rPr lang="en-US" dirty="0"/>
              <a:t>GitHub: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github.com/hpc/Spindle</a:t>
            </a:r>
            <a:endParaRPr lang="en-US" dirty="0" smtClean="0"/>
          </a:p>
          <a:p>
            <a:pPr lvl="1"/>
            <a:r>
              <a:rPr lang="en-US" dirty="0"/>
              <a:t>Documentation: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scalability.llnl.gov/spindle</a:t>
            </a:r>
            <a:endParaRPr lang="en-US" dirty="0"/>
          </a:p>
          <a:p>
            <a:pPr lvl="1"/>
            <a:r>
              <a:rPr lang="en-US" dirty="0"/>
              <a:t>Licence: GNU Lesser General Public License (LGPL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Build: Configure and Libtool, Test Environment</a:t>
            </a:r>
            <a:endParaRPr lang="en-US" dirty="0"/>
          </a:p>
          <a:p>
            <a:pPr lvl="1"/>
            <a:r>
              <a:rPr lang="en-US" dirty="0"/>
              <a:t>Version: </a:t>
            </a:r>
            <a:r>
              <a:rPr lang="en-US" dirty="0" smtClean="0"/>
              <a:t>0.8</a:t>
            </a:r>
          </a:p>
          <a:p>
            <a:r>
              <a:rPr lang="en-US" dirty="0" smtClean="0"/>
              <a:t>SPINDLE’s next steps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orting, optimization and customization for broader range of HPC systems (e.g. IBM Blue Gene)</a:t>
            </a:r>
          </a:p>
          <a:p>
            <a:pPr lvl="1"/>
            <a:r>
              <a:rPr lang="en-US" dirty="0" smtClean="0"/>
              <a:t>Tighter integration into </a:t>
            </a:r>
            <a:r>
              <a:rPr lang="en-US" dirty="0"/>
              <a:t>various HPC system software </a:t>
            </a:r>
            <a:r>
              <a:rPr lang="en-US" dirty="0" smtClean="0"/>
              <a:t>(resource </a:t>
            </a:r>
            <a:r>
              <a:rPr lang="en-US" dirty="0"/>
              <a:t>manager software </a:t>
            </a:r>
            <a:r>
              <a:rPr lang="en-US" dirty="0" smtClean="0"/>
              <a:t>systems)</a:t>
            </a:r>
            <a:br>
              <a:rPr lang="en-US" dirty="0" smtClean="0"/>
            </a:b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F4F97"/>
                </a:solidFill>
              </a:rPr>
              <a:t>SPINDLE’s is a stepping stone on the way </a:t>
            </a:r>
            <a:r>
              <a:rPr lang="en-US" b="1" dirty="0" smtClean="0">
                <a:solidFill>
                  <a:srgbClr val="0F4F97"/>
                </a:solidFill>
              </a:rPr>
              <a:t>to a </a:t>
            </a:r>
            <a:r>
              <a:rPr lang="en-US" b="1" dirty="0">
                <a:solidFill>
                  <a:srgbClr val="0F4F97"/>
                </a:solidFill>
              </a:rPr>
              <a:t>massively </a:t>
            </a:r>
            <a:r>
              <a:rPr lang="en-US" b="1" dirty="0" smtClean="0">
                <a:solidFill>
                  <a:srgbClr val="0F4F97"/>
                </a:solidFill>
              </a:rPr>
              <a:t> </a:t>
            </a:r>
            <a:br>
              <a:rPr lang="en-US" b="1" dirty="0" smtClean="0">
                <a:solidFill>
                  <a:srgbClr val="0F4F97"/>
                </a:solidFill>
              </a:rPr>
            </a:br>
            <a:r>
              <a:rPr lang="en-US" b="1" dirty="0" smtClean="0">
                <a:solidFill>
                  <a:srgbClr val="0F4F97"/>
                </a:solidFill>
              </a:rPr>
              <a:t>parallel OS/runtime </a:t>
            </a:r>
            <a:r>
              <a:rPr lang="en-US" b="1" dirty="0">
                <a:solidFill>
                  <a:srgbClr val="0F4F97"/>
                </a:solidFill>
              </a:rPr>
              <a:t>loading </a:t>
            </a:r>
            <a:r>
              <a:rPr lang="en-US" b="1" dirty="0" smtClean="0">
                <a:solidFill>
                  <a:srgbClr val="0F4F97"/>
                </a:solidFill>
              </a:rPr>
              <a:t>service for </a:t>
            </a:r>
            <a:r>
              <a:rPr lang="en-US" b="1" dirty="0">
                <a:solidFill>
                  <a:srgbClr val="0F4F97"/>
                </a:solidFill>
              </a:rPr>
              <a:t>future </a:t>
            </a:r>
            <a:r>
              <a:rPr lang="en-US" b="1" dirty="0" smtClean="0">
                <a:solidFill>
                  <a:srgbClr val="0F4F97"/>
                </a:solidFill>
              </a:rPr>
              <a:t/>
            </a:r>
            <a:br>
              <a:rPr lang="en-US" b="1" dirty="0" smtClean="0">
                <a:solidFill>
                  <a:srgbClr val="0F4F97"/>
                </a:solidFill>
              </a:rPr>
            </a:br>
            <a:r>
              <a:rPr lang="en-US" b="1" dirty="0" err="1" smtClean="0">
                <a:solidFill>
                  <a:srgbClr val="0F4F97"/>
                </a:solidFill>
              </a:rPr>
              <a:t>exascale</a:t>
            </a:r>
            <a:r>
              <a:rPr lang="en-US" b="1" dirty="0" smtClean="0">
                <a:solidFill>
                  <a:srgbClr val="0F4F97"/>
                </a:solidFill>
              </a:rPr>
              <a:t> systems</a:t>
            </a:r>
          </a:p>
          <a:p>
            <a:pPr marL="0" indent="0" algn="ctr">
              <a:buNone/>
            </a:pPr>
            <a:endParaRPr lang="en-US" b="1" dirty="0">
              <a:solidFill>
                <a:srgbClr val="0F4F97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F4F97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F4F97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F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0F4F97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66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66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800" dirty="0" smtClean="0"/>
              <a:t>Matthew LeGendre</a:t>
            </a:r>
          </a:p>
          <a:p>
            <a:pPr marL="0" indent="0" algn="ctr">
              <a:buNone/>
            </a:pPr>
            <a:r>
              <a:rPr lang="en-US" sz="2800" dirty="0" smtClean="0"/>
              <a:t>legendre1@llnl.gov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51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Dynamic </a:t>
            </a:r>
            <a:r>
              <a:rPr lang="en-US" sz="2800" dirty="0" smtClean="0"/>
              <a:t>Linking Causes</a:t>
            </a:r>
            <a:br>
              <a:rPr lang="en-US" sz="2800" dirty="0" smtClean="0"/>
            </a:br>
            <a:r>
              <a:rPr lang="en-US" sz="2800" dirty="0" smtClean="0"/>
              <a:t>Major Disruption </a:t>
            </a:r>
            <a:r>
              <a:rPr lang="en-US" sz="2800" dirty="0"/>
              <a:t>at </a:t>
            </a:r>
            <a:r>
              <a:rPr lang="en-US" sz="2800" dirty="0" smtClean="0"/>
              <a:t>Scale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120062" cy="3535362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Multi-physics </a:t>
            </a:r>
            <a:r>
              <a:rPr lang="en-US" sz="2000" b="1" dirty="0"/>
              <a:t>applications </a:t>
            </a:r>
            <a:r>
              <a:rPr lang="en-US" sz="2000" b="1" dirty="0" smtClean="0"/>
              <a:t>at LLNL</a:t>
            </a:r>
          </a:p>
          <a:p>
            <a:pPr lvl="1"/>
            <a:r>
              <a:rPr lang="en-US" sz="2000" dirty="0" smtClean="0"/>
              <a:t>848 shared library files</a:t>
            </a:r>
          </a:p>
          <a:p>
            <a:pPr lvl="1" defTabSz="317500"/>
            <a:r>
              <a:rPr lang="en-US" sz="2000" dirty="0" smtClean="0"/>
              <a:t>Load time on BG/P:</a:t>
            </a:r>
          </a:p>
          <a:p>
            <a:pPr marL="914400" lvl="2" indent="0" defTabSz="317500">
              <a:buNone/>
            </a:pPr>
            <a:r>
              <a:rPr lang="en-US" sz="2000" dirty="0" smtClean="0"/>
              <a:t>2k tasks </a:t>
            </a:r>
            <a:r>
              <a:rPr lang="en-US" sz="2000" dirty="0" smtClean="0">
                <a:sym typeface="Wingdings" pitchFamily="2" charset="2"/>
              </a:rPr>
              <a:t> 1 hour</a:t>
            </a:r>
            <a:endParaRPr lang="en-US" sz="2000" dirty="0">
              <a:sym typeface="Wingdings" pitchFamily="2" charset="2"/>
            </a:endParaRPr>
          </a:p>
          <a:p>
            <a:pPr marL="914400" lvl="2" indent="0" defTabSz="317500">
              <a:buNone/>
            </a:pPr>
            <a:r>
              <a:rPr lang="en-US" sz="2000" dirty="0" smtClean="0"/>
              <a:t>16k </a:t>
            </a:r>
            <a:r>
              <a:rPr lang="en-US" sz="2000" dirty="0"/>
              <a:t>tasks </a:t>
            </a:r>
            <a:r>
              <a:rPr lang="en-US" sz="2000" dirty="0" smtClean="0">
                <a:sym typeface="Wingdings" pitchFamily="2" charset="2"/>
              </a:rPr>
              <a:t> 10 hours</a:t>
            </a:r>
          </a:p>
          <a:p>
            <a:pPr lvl="1" defTabSz="317500"/>
            <a:endParaRPr lang="en-US" sz="2000" dirty="0" smtClean="0"/>
          </a:p>
          <a:p>
            <a:r>
              <a:rPr lang="en-US" sz="2000" b="1" dirty="0" err="1" smtClean="0"/>
              <a:t>Pynamic</a:t>
            </a:r>
            <a:endParaRPr lang="en-US" sz="2000" b="1" dirty="0"/>
          </a:p>
          <a:p>
            <a:pPr lvl="1"/>
            <a:r>
              <a:rPr lang="en-US" sz="2000" dirty="0" smtClean="0"/>
              <a:t>LLNL Benchmark</a:t>
            </a:r>
            <a:endParaRPr lang="en-US" sz="2000" b="1" dirty="0" smtClean="0"/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oads shared libraries</a:t>
            </a:r>
            <a:br>
              <a:rPr lang="en-US" sz="2000" dirty="0" smtClean="0"/>
            </a:br>
            <a:r>
              <a:rPr lang="en-US" sz="2000" dirty="0" smtClean="0"/>
              <a:t>and python files</a:t>
            </a:r>
          </a:p>
          <a:p>
            <a:pPr lvl="1"/>
            <a:r>
              <a:rPr lang="en-US" sz="2000" dirty="0" smtClean="0"/>
              <a:t>495 shared objects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1.1 GB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9414" y="5475982"/>
            <a:ext cx="4137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Pynamic</a:t>
            </a:r>
            <a:r>
              <a:rPr lang="en-US" sz="1600" b="1" dirty="0" smtClean="0"/>
              <a:t> running on LLNL Sierra</a:t>
            </a:r>
            <a:r>
              <a:rPr lang="en-US" sz="1600" b="1" dirty="0"/>
              <a:t> </a:t>
            </a:r>
            <a:r>
              <a:rPr lang="en-US" sz="1600" b="1" dirty="0" smtClean="0"/>
              <a:t>Cluster</a:t>
            </a:r>
          </a:p>
          <a:p>
            <a:pPr algn="ctr"/>
            <a:r>
              <a:rPr lang="en-US" sz="1600" dirty="0" smtClean="0"/>
              <a:t>1944 </a:t>
            </a:r>
            <a:r>
              <a:rPr lang="en-US" sz="1600" dirty="0"/>
              <a:t>nodes, 12 tasks/node,</a:t>
            </a:r>
            <a:br>
              <a:rPr lang="en-US" sz="1600" dirty="0"/>
            </a:br>
            <a:r>
              <a:rPr lang="en-US" sz="1600" dirty="0" smtClean="0"/>
              <a:t>NFS </a:t>
            </a:r>
            <a:r>
              <a:rPr lang="en-US" sz="1600" dirty="0"/>
              <a:t>and </a:t>
            </a:r>
            <a:r>
              <a:rPr lang="en-US" sz="1600" dirty="0" err="1"/>
              <a:t>Lustre</a:t>
            </a:r>
            <a:r>
              <a:rPr lang="en-US" sz="1600" dirty="0"/>
              <a:t> file system</a:t>
            </a:r>
          </a:p>
          <a:p>
            <a:pPr algn="ctr"/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17" y="2057401"/>
            <a:ext cx="5161083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</a:t>
            </a:r>
            <a:r>
              <a:rPr lang="en-US" sz="2800" dirty="0" smtClean="0"/>
              <a:t>hallenges Arise</a:t>
            </a:r>
            <a:br>
              <a:rPr lang="en-US" sz="2800" dirty="0" smtClean="0"/>
            </a:br>
            <a:r>
              <a:rPr lang="en-US" sz="2800" dirty="0" smtClean="0"/>
              <a:t>from File </a:t>
            </a:r>
            <a:r>
              <a:rPr lang="en-US" sz="2800" dirty="0"/>
              <a:t>A</a:t>
            </a:r>
            <a:r>
              <a:rPr lang="en-US" sz="2800" dirty="0" smtClean="0"/>
              <a:t>ccess </a:t>
            </a:r>
            <a:r>
              <a:rPr lang="en-US" sz="2800" dirty="0"/>
              <a:t>S</a:t>
            </a:r>
            <a:r>
              <a:rPr lang="en-US" sz="2800" dirty="0" smtClean="0"/>
              <a:t>torms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9137" y="4648200"/>
            <a:ext cx="8173369" cy="1376423"/>
          </a:xfrm>
        </p:spPr>
        <p:txBody>
          <a:bodyPr>
            <a:normAutofit/>
          </a:bodyPr>
          <a:lstStyle/>
          <a:p>
            <a:r>
              <a:rPr lang="en-US" dirty="0" smtClean="0"/>
              <a:t>Example: Pynamic Benchmark on Sierra-Cluster</a:t>
            </a:r>
          </a:p>
          <a:p>
            <a:pPr lvl="1"/>
            <a:r>
              <a:rPr lang="en-US" dirty="0" smtClean="0"/>
              <a:t>serial (1 task): 		    	   5,671 open/stat calls</a:t>
            </a:r>
          </a:p>
          <a:p>
            <a:pPr lvl="1"/>
            <a:r>
              <a:rPr lang="en-US" dirty="0" smtClean="0"/>
              <a:t>parallel (23,328 tasks) :    132,293,088 </a:t>
            </a:r>
            <a:r>
              <a:rPr lang="en-US" dirty="0"/>
              <a:t>open/stat </a:t>
            </a:r>
            <a:r>
              <a:rPr lang="en-US" dirty="0" smtClean="0"/>
              <a:t>calls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6800" y="3124200"/>
            <a:ext cx="3604259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 smtClean="0">
                <a:latin typeface="+mj-lt"/>
              </a:rPr>
              <a:t>File metadata operations:</a:t>
            </a:r>
          </a:p>
          <a:p>
            <a:r>
              <a:rPr lang="en-US" sz="2000" i="1" dirty="0" smtClean="0">
                <a:latin typeface="+mj-lt"/>
              </a:rPr>
              <a:t>  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# of tests </a:t>
            </a:r>
            <a:r>
              <a:rPr lang="en-US" sz="2000" i="1" dirty="0" smtClean="0">
                <a:latin typeface="+mj-lt"/>
              </a:rPr>
              <a:t>=    </a:t>
            </a:r>
            <a:r>
              <a:rPr lang="en-US" sz="2000" i="1" dirty="0" smtClean="0">
                <a:solidFill>
                  <a:srgbClr val="800000"/>
                </a:solidFill>
                <a:latin typeface="+mj-lt"/>
              </a:rPr>
              <a:t># of processes  </a:t>
            </a:r>
          </a:p>
          <a:p>
            <a:r>
              <a:rPr lang="en-US" sz="2000" i="1" dirty="0" smtClean="0">
                <a:solidFill>
                  <a:srgbClr val="800000"/>
                </a:solidFill>
                <a:latin typeface="+mj-lt"/>
              </a:rPr>
              <a:t>                    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x </a:t>
            </a:r>
            <a:r>
              <a:rPr lang="en-US" sz="2000" i="1" dirty="0" smtClean="0">
                <a:solidFill>
                  <a:srgbClr val="800000"/>
                </a:solidFill>
                <a:latin typeface="+mj-lt"/>
              </a:rPr>
              <a:t># of locations </a:t>
            </a:r>
          </a:p>
          <a:p>
            <a:r>
              <a:rPr lang="en-US" sz="2000" i="1" dirty="0" smtClean="0">
                <a:solidFill>
                  <a:srgbClr val="800000"/>
                </a:solidFill>
                <a:latin typeface="+mj-lt"/>
              </a:rPr>
              <a:t>                    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2000" i="1" dirty="0" smtClean="0">
                <a:solidFill>
                  <a:srgbClr val="800000"/>
                </a:solidFill>
                <a:latin typeface="+mj-lt"/>
              </a:rPr>
              <a:t> # of libraries</a:t>
            </a:r>
            <a:endParaRPr lang="en-US" sz="2000" i="1" dirty="0"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34000" y="3127176"/>
            <a:ext cx="3558507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 smtClean="0"/>
              <a:t>File read operations:</a:t>
            </a:r>
          </a:p>
          <a:p>
            <a:r>
              <a:rPr lang="en-US" sz="2000" i="1" dirty="0" smtClean="0"/>
              <a:t>  </a:t>
            </a:r>
            <a:r>
              <a:rPr lang="en-US" sz="2000" i="1" dirty="0" smtClean="0">
                <a:solidFill>
                  <a:srgbClr val="FF0000"/>
                </a:solidFill>
              </a:rPr>
              <a:t># of reads </a:t>
            </a:r>
            <a:r>
              <a:rPr lang="en-US" sz="2000" i="1" dirty="0" smtClean="0"/>
              <a:t>=</a:t>
            </a:r>
            <a:r>
              <a:rPr lang="en-US" sz="2000" i="1" dirty="0" smtClean="0">
                <a:solidFill>
                  <a:srgbClr val="FF0000"/>
                </a:solidFill>
              </a:rPr>
              <a:t>   </a:t>
            </a:r>
            <a:r>
              <a:rPr lang="en-US" sz="2000" i="1" dirty="0" smtClean="0">
                <a:solidFill>
                  <a:srgbClr val="800000"/>
                </a:solidFill>
              </a:rPr>
              <a:t># of processes </a:t>
            </a:r>
          </a:p>
          <a:p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                    </a:t>
            </a:r>
            <a:r>
              <a:rPr lang="en-US" sz="2000" i="1" dirty="0" smtClean="0">
                <a:solidFill>
                  <a:srgbClr val="000000"/>
                </a:solidFill>
              </a:rPr>
              <a:t>x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# </a:t>
            </a:r>
            <a:r>
              <a:rPr lang="en-US" sz="2000" i="1" dirty="0" smtClean="0">
                <a:solidFill>
                  <a:srgbClr val="800000"/>
                </a:solidFill>
              </a:rPr>
              <a:t>of libraries</a:t>
            </a:r>
          </a:p>
        </p:txBody>
      </p:sp>
      <p:sp>
        <p:nvSpPr>
          <p:cNvPr id="39" name="Inhaltsplatzhalter 1"/>
          <p:cNvSpPr txBox="1">
            <a:spLocks/>
          </p:cNvSpPr>
          <p:nvPr/>
        </p:nvSpPr>
        <p:spPr bwMode="auto">
          <a:xfrm>
            <a:off x="719138" y="2743200"/>
            <a:ext cx="7739062" cy="88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Formulas:</a:t>
            </a:r>
          </a:p>
          <a:p>
            <a:pPr defTabSz="914400"/>
            <a:endParaRPr lang="en-US" kern="0" dirty="0" smtClean="0"/>
          </a:p>
        </p:txBody>
      </p:sp>
      <p:sp>
        <p:nvSpPr>
          <p:cNvPr id="41" name="Inhaltsplatzhalter 1"/>
          <p:cNvSpPr txBox="1">
            <a:spLocks/>
          </p:cNvSpPr>
          <p:nvPr/>
        </p:nvSpPr>
        <p:spPr bwMode="auto">
          <a:xfrm>
            <a:off x="719137" y="1295400"/>
            <a:ext cx="7967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Caused by dynamic linker </a:t>
            </a:r>
            <a:endParaRPr lang="en-US" kern="0" dirty="0"/>
          </a:p>
          <a:p>
            <a:pPr lvl="1" defTabSz="914400"/>
            <a:r>
              <a:rPr lang="en-US" b="1" kern="0" dirty="0" smtClean="0"/>
              <a:t>searching</a:t>
            </a:r>
            <a:r>
              <a:rPr lang="en-US" kern="0" dirty="0" smtClean="0"/>
              <a:t> and </a:t>
            </a:r>
          </a:p>
          <a:p>
            <a:pPr lvl="1" defTabSz="914400"/>
            <a:r>
              <a:rPr lang="en-US" b="1" kern="0" dirty="0" smtClean="0"/>
              <a:t>loading </a:t>
            </a:r>
            <a:r>
              <a:rPr lang="en-US" kern="0" dirty="0" smtClean="0"/>
              <a:t>dynamic linked libraries</a:t>
            </a:r>
          </a:p>
        </p:txBody>
      </p:sp>
    </p:spTree>
    <p:extLst>
      <p:ext uri="{BB962C8B-B14F-4D97-AF65-F5344CB8AC3E}">
        <p14:creationId xmlns:p14="http://schemas.microsoft.com/office/powerpoint/2010/main" val="24682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hteck 128"/>
          <p:cNvSpPr/>
          <p:nvPr/>
        </p:nvSpPr>
        <p:spPr>
          <a:xfrm>
            <a:off x="1905001" y="2209800"/>
            <a:ext cx="5562600" cy="3962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hteck 278"/>
          <p:cNvSpPr/>
          <p:nvPr/>
        </p:nvSpPr>
        <p:spPr bwMode="auto">
          <a:xfrm>
            <a:off x="6858000" y="3876675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0" name="Rechteck 279"/>
          <p:cNvSpPr/>
          <p:nvPr/>
        </p:nvSpPr>
        <p:spPr bwMode="auto">
          <a:xfrm>
            <a:off x="6858000" y="3983356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1" name="Rechteck 280"/>
          <p:cNvSpPr/>
          <p:nvPr/>
        </p:nvSpPr>
        <p:spPr bwMode="auto">
          <a:xfrm>
            <a:off x="6858000" y="4105275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2" name="Rechteck 281"/>
          <p:cNvSpPr/>
          <p:nvPr/>
        </p:nvSpPr>
        <p:spPr bwMode="auto">
          <a:xfrm>
            <a:off x="6858000" y="4211956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84" name="Gewinkelte Verbindung 283"/>
          <p:cNvCxnSpPr>
            <a:stCxn id="280" idx="1"/>
            <a:endCxn id="277" idx="3"/>
          </p:cNvCxnSpPr>
          <p:nvPr/>
        </p:nvCxnSpPr>
        <p:spPr>
          <a:xfrm rot="10800000">
            <a:off x="5181600" y="3452994"/>
            <a:ext cx="1676400" cy="55322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Gewinkelte Verbindung 284"/>
          <p:cNvCxnSpPr>
            <a:stCxn id="282" idx="1"/>
            <a:endCxn id="278" idx="3"/>
          </p:cNvCxnSpPr>
          <p:nvPr/>
        </p:nvCxnSpPr>
        <p:spPr>
          <a:xfrm rot="10800000" flipV="1">
            <a:off x="5173960" y="4234815"/>
            <a:ext cx="1684040" cy="1284741"/>
          </a:xfrm>
          <a:prstGeom prst="bentConnector3">
            <a:avLst>
              <a:gd name="adj1" fmla="val 42647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endCxn id="85" idx="1"/>
          </p:cNvCxnSpPr>
          <p:nvPr/>
        </p:nvCxnSpPr>
        <p:spPr>
          <a:xfrm flipV="1">
            <a:off x="3555963" y="2547757"/>
            <a:ext cx="535983" cy="441152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8" name="Abgerundetes Rechteck 277"/>
          <p:cNvSpPr/>
          <p:nvPr/>
        </p:nvSpPr>
        <p:spPr>
          <a:xfrm>
            <a:off x="4091946" y="5248275"/>
            <a:ext cx="1082014" cy="542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/>
              <a:t>dynamic linker</a:t>
            </a:r>
            <a:endParaRPr lang="en-US" sz="1600" dirty="0"/>
          </a:p>
        </p:txBody>
      </p:sp>
      <p:sp>
        <p:nvSpPr>
          <p:cNvPr id="277" name="Abgerundetes Rechteck 276"/>
          <p:cNvSpPr/>
          <p:nvPr/>
        </p:nvSpPr>
        <p:spPr>
          <a:xfrm>
            <a:off x="4099586" y="3181711"/>
            <a:ext cx="1082014" cy="542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/>
              <a:t>dynamic linker</a:t>
            </a:r>
            <a:endParaRPr lang="en-US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3400" y="53975"/>
            <a:ext cx="673608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ile </a:t>
            </a:r>
            <a:r>
              <a:rPr lang="en-US" sz="2800" dirty="0"/>
              <a:t>A</a:t>
            </a:r>
            <a:r>
              <a:rPr lang="en-US" sz="2800" dirty="0" smtClean="0"/>
              <a:t>ccess </a:t>
            </a:r>
            <a:r>
              <a:rPr lang="en-US" sz="2800" dirty="0"/>
              <a:t>is </a:t>
            </a:r>
            <a:r>
              <a:rPr lang="en-US" sz="2800" dirty="0" smtClean="0"/>
              <a:t>Uncoordinated</a:t>
            </a:r>
            <a:r>
              <a:rPr lang="en-US" sz="2800" dirty="0"/>
              <a:t>! </a:t>
            </a:r>
          </a:p>
        </p:txBody>
      </p:sp>
      <p:sp>
        <p:nvSpPr>
          <p:cNvPr id="82" name="Inhaltsplatzhalter 1"/>
          <p:cNvSpPr>
            <a:spLocks noGrp="1"/>
          </p:cNvSpPr>
          <p:nvPr>
            <p:ph idx="1"/>
          </p:nvPr>
        </p:nvSpPr>
        <p:spPr>
          <a:xfrm>
            <a:off x="719138" y="1143000"/>
            <a:ext cx="7772400" cy="99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Loading is nearly unchanged since 1964 (MULTICS) </a:t>
            </a:r>
          </a:p>
          <a:p>
            <a:r>
              <a:rPr lang="en-US" sz="2000" dirty="0" smtClean="0"/>
              <a:t>ld-linux.so uses serial POSIX file operations that are not coordinated among process.</a:t>
            </a:r>
          </a:p>
          <a:p>
            <a:endParaRPr lang="en-US" sz="2000" dirty="0"/>
          </a:p>
        </p:txBody>
      </p:sp>
      <p:cxnSp>
        <p:nvCxnSpPr>
          <p:cNvPr id="103" name="Gerade Verbindung 102"/>
          <p:cNvCxnSpPr>
            <a:endCxn id="278" idx="1"/>
          </p:cNvCxnSpPr>
          <p:nvPr/>
        </p:nvCxnSpPr>
        <p:spPr>
          <a:xfrm flipV="1">
            <a:off x="3634493" y="5519557"/>
            <a:ext cx="457453" cy="376418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Abgerundetes Rechteck 106"/>
          <p:cNvSpPr/>
          <p:nvPr/>
        </p:nvSpPr>
        <p:spPr>
          <a:xfrm>
            <a:off x="4099586" y="4333875"/>
            <a:ext cx="1082014" cy="542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/>
              <a:t>dynamic linker</a:t>
            </a:r>
            <a:endParaRPr lang="en-US" sz="1600" dirty="0"/>
          </a:p>
        </p:txBody>
      </p:sp>
      <p:grpSp>
        <p:nvGrpSpPr>
          <p:cNvPr id="119" name="Gruppieren 118"/>
          <p:cNvGrpSpPr/>
          <p:nvPr/>
        </p:nvGrpSpPr>
        <p:grpSpPr>
          <a:xfrm>
            <a:off x="6859806" y="3657600"/>
            <a:ext cx="522069" cy="720739"/>
            <a:chOff x="5181600" y="3089261"/>
            <a:chExt cx="522069" cy="720739"/>
          </a:xfrm>
        </p:grpSpPr>
        <p:sp>
          <p:nvSpPr>
            <p:cNvPr id="120" name="Flussdiagramm: Magnetplattenspeicher 119"/>
            <p:cNvSpPr/>
            <p:nvPr/>
          </p:nvSpPr>
          <p:spPr>
            <a:xfrm>
              <a:off x="5181600" y="3089261"/>
              <a:ext cx="522069" cy="720739"/>
            </a:xfrm>
            <a:prstGeom prst="flowChartMagneticDisk">
              <a:avLst/>
            </a:prstGeom>
            <a:solidFill>
              <a:srgbClr val="D68F1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hteck 120"/>
            <p:cNvSpPr/>
            <p:nvPr/>
          </p:nvSpPr>
          <p:spPr bwMode="auto">
            <a:xfrm>
              <a:off x="5181600" y="3535681"/>
              <a:ext cx="45719" cy="45719"/>
            </a:xfrm>
            <a:prstGeom prst="rect">
              <a:avLst/>
            </a:prstGeom>
            <a:solidFill>
              <a:srgbClr val="D68F1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2" name="Rechteck 121"/>
            <p:cNvSpPr/>
            <p:nvPr/>
          </p:nvSpPr>
          <p:spPr bwMode="auto">
            <a:xfrm>
              <a:off x="5181600" y="3429000"/>
              <a:ext cx="45719" cy="45719"/>
            </a:xfrm>
            <a:prstGeom prst="rect">
              <a:avLst/>
            </a:prstGeom>
            <a:solidFill>
              <a:srgbClr val="D68F1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3" name="Rechteck 122"/>
            <p:cNvSpPr/>
            <p:nvPr/>
          </p:nvSpPr>
          <p:spPr bwMode="auto">
            <a:xfrm>
              <a:off x="5181600" y="3307081"/>
              <a:ext cx="45719" cy="45719"/>
            </a:xfrm>
            <a:prstGeom prst="rect">
              <a:avLst/>
            </a:prstGeom>
            <a:solidFill>
              <a:srgbClr val="D68F1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39" name="Gewinkelte Verbindung 138"/>
          <p:cNvCxnSpPr>
            <a:stCxn id="281" idx="1"/>
            <a:endCxn id="107" idx="3"/>
          </p:cNvCxnSpPr>
          <p:nvPr/>
        </p:nvCxnSpPr>
        <p:spPr>
          <a:xfrm rot="10800000" flipV="1">
            <a:off x="5181600" y="4128135"/>
            <a:ext cx="1676400" cy="47702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 rot="5400000">
            <a:off x="3716780" y="311862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5" name="Abgerundetes Rechteck 84"/>
          <p:cNvSpPr/>
          <p:nvPr/>
        </p:nvSpPr>
        <p:spPr>
          <a:xfrm>
            <a:off x="4091946" y="2276475"/>
            <a:ext cx="1082014" cy="542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/>
              <a:t>dynamic linker</a:t>
            </a:r>
            <a:endParaRPr lang="en-US" sz="1600" dirty="0"/>
          </a:p>
        </p:txBody>
      </p:sp>
      <p:cxnSp>
        <p:nvCxnSpPr>
          <p:cNvPr id="86" name="Gewinkelte Verbindung 85"/>
          <p:cNvCxnSpPr>
            <a:stCxn id="279" idx="1"/>
            <a:endCxn id="85" idx="3"/>
          </p:cNvCxnSpPr>
          <p:nvPr/>
        </p:nvCxnSpPr>
        <p:spPr>
          <a:xfrm rot="10800000">
            <a:off x="5173960" y="2547757"/>
            <a:ext cx="1684040" cy="1351778"/>
          </a:xfrm>
          <a:prstGeom prst="bentConnector3">
            <a:avLst>
              <a:gd name="adj1" fmla="val 42327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/>
          <p:cNvGrpSpPr/>
          <p:nvPr/>
        </p:nvGrpSpPr>
        <p:grpSpPr>
          <a:xfrm>
            <a:off x="2157412" y="3114675"/>
            <a:ext cx="1042988" cy="619283"/>
            <a:chOff x="3733800" y="1981200"/>
            <a:chExt cx="1379610" cy="819155"/>
          </a:xfrm>
        </p:grpSpPr>
        <p:sp>
          <p:nvSpPr>
            <p:cNvPr id="89" name="Würfel 88"/>
            <p:cNvSpPr/>
            <p:nvPr/>
          </p:nvSpPr>
          <p:spPr bwMode="auto">
            <a:xfrm>
              <a:off x="3733800" y="1981200"/>
              <a:ext cx="1379610" cy="819144"/>
            </a:xfrm>
            <a:prstGeom prst="cube">
              <a:avLst>
                <a:gd name="adj" fmla="val 8125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0" name="Flussdiagramm: Prozess 89"/>
            <p:cNvSpPr/>
            <p:nvPr/>
          </p:nvSpPr>
          <p:spPr bwMode="auto">
            <a:xfrm flipH="1">
              <a:off x="3765170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1" name="Flussdiagramm: Prozess 90"/>
            <p:cNvSpPr/>
            <p:nvPr/>
          </p:nvSpPr>
          <p:spPr bwMode="auto">
            <a:xfrm flipH="1">
              <a:off x="3899901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2" name="Flussdiagramm: Prozess 91"/>
            <p:cNvSpPr/>
            <p:nvPr/>
          </p:nvSpPr>
          <p:spPr bwMode="auto">
            <a:xfrm flipH="1">
              <a:off x="4034633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3" name="Flussdiagramm: Prozess 92"/>
            <p:cNvSpPr/>
            <p:nvPr/>
          </p:nvSpPr>
          <p:spPr bwMode="auto">
            <a:xfrm flipH="1">
              <a:off x="4169364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4" name="Flussdiagramm: Prozess 93"/>
            <p:cNvSpPr/>
            <p:nvPr/>
          </p:nvSpPr>
          <p:spPr bwMode="auto">
            <a:xfrm flipH="1">
              <a:off x="4304096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95" name="Gerade Verbindung 94"/>
            <p:cNvCxnSpPr>
              <a:stCxn id="89" idx="5"/>
              <a:endCxn id="89" idx="4"/>
            </p:cNvCxnSpPr>
            <p:nvPr/>
          </p:nvCxnSpPr>
          <p:spPr>
            <a:xfrm flipH="1">
              <a:off x="4447857" y="2057995"/>
              <a:ext cx="665553" cy="66555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ihandform 95"/>
            <p:cNvSpPr/>
            <p:nvPr/>
          </p:nvSpPr>
          <p:spPr bwMode="auto">
            <a:xfrm>
              <a:off x="4519612" y="2604485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7" name="Freihandform 96"/>
            <p:cNvSpPr/>
            <p:nvPr/>
          </p:nvSpPr>
          <p:spPr bwMode="auto">
            <a:xfrm>
              <a:off x="4648200" y="2470148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8" name="Freihandform 97"/>
            <p:cNvSpPr/>
            <p:nvPr/>
          </p:nvSpPr>
          <p:spPr bwMode="auto">
            <a:xfrm>
              <a:off x="4776788" y="2342161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9" name="Freihandform 98"/>
            <p:cNvSpPr/>
            <p:nvPr/>
          </p:nvSpPr>
          <p:spPr bwMode="auto">
            <a:xfrm>
              <a:off x="4905376" y="2214174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ihandform 99"/>
            <p:cNvSpPr/>
            <p:nvPr/>
          </p:nvSpPr>
          <p:spPr bwMode="auto">
            <a:xfrm>
              <a:off x="5033964" y="2079837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9" name="Gruppieren 158"/>
          <p:cNvGrpSpPr/>
          <p:nvPr/>
        </p:nvGrpSpPr>
        <p:grpSpPr>
          <a:xfrm>
            <a:off x="2157412" y="5095875"/>
            <a:ext cx="1042988" cy="619283"/>
            <a:chOff x="3733800" y="1981200"/>
            <a:chExt cx="1379610" cy="819155"/>
          </a:xfrm>
        </p:grpSpPr>
        <p:sp>
          <p:nvSpPr>
            <p:cNvPr id="160" name="Würfel 159"/>
            <p:cNvSpPr/>
            <p:nvPr/>
          </p:nvSpPr>
          <p:spPr bwMode="auto">
            <a:xfrm>
              <a:off x="3733800" y="1981200"/>
              <a:ext cx="1379610" cy="819144"/>
            </a:xfrm>
            <a:prstGeom prst="cube">
              <a:avLst>
                <a:gd name="adj" fmla="val 8125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1" name="Flussdiagramm: Prozess 160"/>
            <p:cNvSpPr/>
            <p:nvPr/>
          </p:nvSpPr>
          <p:spPr bwMode="auto">
            <a:xfrm flipH="1">
              <a:off x="3765170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2" name="Flussdiagramm: Prozess 161"/>
            <p:cNvSpPr/>
            <p:nvPr/>
          </p:nvSpPr>
          <p:spPr bwMode="auto">
            <a:xfrm flipH="1">
              <a:off x="3899901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3" name="Flussdiagramm: Prozess 162"/>
            <p:cNvSpPr/>
            <p:nvPr/>
          </p:nvSpPr>
          <p:spPr bwMode="auto">
            <a:xfrm flipH="1">
              <a:off x="4034633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4" name="Flussdiagramm: Prozess 163"/>
            <p:cNvSpPr/>
            <p:nvPr/>
          </p:nvSpPr>
          <p:spPr bwMode="auto">
            <a:xfrm flipH="1">
              <a:off x="4169364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5" name="Flussdiagramm: Prozess 164"/>
            <p:cNvSpPr/>
            <p:nvPr/>
          </p:nvSpPr>
          <p:spPr bwMode="auto">
            <a:xfrm flipH="1">
              <a:off x="4304096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66" name="Gerade Verbindung 165"/>
            <p:cNvCxnSpPr>
              <a:stCxn id="160" idx="5"/>
              <a:endCxn id="160" idx="4"/>
            </p:cNvCxnSpPr>
            <p:nvPr/>
          </p:nvCxnSpPr>
          <p:spPr>
            <a:xfrm flipH="1">
              <a:off x="4447857" y="2057995"/>
              <a:ext cx="665553" cy="66555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Freihandform 166"/>
            <p:cNvSpPr/>
            <p:nvPr/>
          </p:nvSpPr>
          <p:spPr bwMode="auto">
            <a:xfrm>
              <a:off x="4519612" y="2604485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8" name="Freihandform 167"/>
            <p:cNvSpPr/>
            <p:nvPr/>
          </p:nvSpPr>
          <p:spPr bwMode="auto">
            <a:xfrm>
              <a:off x="4648200" y="2470148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9" name="Freihandform 168"/>
            <p:cNvSpPr/>
            <p:nvPr/>
          </p:nvSpPr>
          <p:spPr bwMode="auto">
            <a:xfrm>
              <a:off x="4776788" y="2342161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0" name="Freihandform 169"/>
            <p:cNvSpPr/>
            <p:nvPr/>
          </p:nvSpPr>
          <p:spPr bwMode="auto">
            <a:xfrm>
              <a:off x="4905376" y="2214174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1" name="Freihandform 170"/>
            <p:cNvSpPr/>
            <p:nvPr/>
          </p:nvSpPr>
          <p:spPr bwMode="auto">
            <a:xfrm>
              <a:off x="5033964" y="2079837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9" name="Gruppieren 228"/>
          <p:cNvGrpSpPr/>
          <p:nvPr/>
        </p:nvGrpSpPr>
        <p:grpSpPr>
          <a:xfrm>
            <a:off x="3535136" y="3462206"/>
            <a:ext cx="1010824" cy="566869"/>
            <a:chOff x="5558703" y="1966732"/>
            <a:chExt cx="1223097" cy="685912"/>
          </a:xfrm>
        </p:grpSpPr>
        <p:sp>
          <p:nvSpPr>
            <p:cNvPr id="230" name="Abgerundetes Rechteck 229"/>
            <p:cNvSpPr/>
            <p:nvPr/>
          </p:nvSpPr>
          <p:spPr bwMode="auto">
            <a:xfrm>
              <a:off x="5558703" y="1966732"/>
              <a:ext cx="1219200" cy="685800"/>
            </a:xfrm>
            <a:prstGeom prst="roundRect">
              <a:avLst>
                <a:gd name="adj" fmla="val 7871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31" name="Gruppieren 230"/>
            <p:cNvGrpSpPr/>
            <p:nvPr/>
          </p:nvGrpSpPr>
          <p:grpSpPr>
            <a:xfrm>
              <a:off x="5562600" y="1966844"/>
              <a:ext cx="1219200" cy="685800"/>
              <a:chOff x="256994" y="1905000"/>
              <a:chExt cx="1219200" cy="685800"/>
            </a:xfrm>
          </p:grpSpPr>
          <p:grpSp>
            <p:nvGrpSpPr>
              <p:cNvPr id="232" name="Gruppieren 231"/>
              <p:cNvGrpSpPr/>
              <p:nvPr/>
            </p:nvGrpSpPr>
            <p:grpSpPr>
              <a:xfrm>
                <a:off x="256994" y="1905000"/>
                <a:ext cx="1219200" cy="685800"/>
                <a:chOff x="1295400" y="1981200"/>
                <a:chExt cx="1219200" cy="685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34" name="Zierrahmen 233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plaque">
                  <a:avLst>
                    <a:gd name="adj" fmla="val 10375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35" name="Gruppieren 234"/>
                <p:cNvGrpSpPr/>
                <p:nvPr/>
              </p:nvGrpSpPr>
              <p:grpSpPr>
                <a:xfrm>
                  <a:off x="1342606" y="2019300"/>
                  <a:ext cx="1118198" cy="602590"/>
                  <a:chOff x="1341531" y="2014606"/>
                  <a:chExt cx="1118198" cy="60259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sp>
                <p:nvSpPr>
                  <p:cNvPr id="237" name="Rechteckiger Pfeil 236"/>
                  <p:cNvSpPr/>
                  <p:nvPr/>
                </p:nvSpPr>
                <p:spPr bwMode="auto">
                  <a:xfrm rot="5400000">
                    <a:off x="2234049" y="2044445"/>
                    <a:ext cx="235114" cy="216246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8" name="Rechteckiger Pfeil 237"/>
                  <p:cNvSpPr/>
                  <p:nvPr/>
                </p:nvSpPr>
                <p:spPr bwMode="auto">
                  <a:xfrm rot="10800000">
                    <a:off x="2203510" y="2360429"/>
                    <a:ext cx="228540" cy="256767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9" name="Rechteckiger Pfeil 238"/>
                  <p:cNvSpPr/>
                  <p:nvPr/>
                </p:nvSpPr>
                <p:spPr bwMode="auto">
                  <a:xfrm rot="16200000">
                    <a:off x="1334131" y="2358307"/>
                    <a:ext cx="256765" cy="241965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0" name="Rechteckiger Pfeil 239"/>
                  <p:cNvSpPr/>
                  <p:nvPr/>
                </p:nvSpPr>
                <p:spPr bwMode="auto">
                  <a:xfrm>
                    <a:off x="1355060" y="2014606"/>
                    <a:ext cx="251904" cy="237384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36" name="Abgerundetes Rechteck 235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roundRect">
                  <a:avLst>
                    <a:gd name="adj" fmla="val 787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000000"/>
                      </a:solidFill>
                    </a:rPr>
                  </a:b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3" name="Textfeld 232"/>
              <p:cNvSpPr txBox="1"/>
              <p:nvPr/>
            </p:nvSpPr>
            <p:spPr>
              <a:xfrm>
                <a:off x="283578" y="2054895"/>
                <a:ext cx="1188719" cy="40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Process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41" name="Gruppieren 240"/>
          <p:cNvGrpSpPr/>
          <p:nvPr/>
        </p:nvGrpSpPr>
        <p:grpSpPr>
          <a:xfrm>
            <a:off x="3535136" y="2564597"/>
            <a:ext cx="1010824" cy="566869"/>
            <a:chOff x="5558703" y="1966732"/>
            <a:chExt cx="1223097" cy="685912"/>
          </a:xfrm>
        </p:grpSpPr>
        <p:sp>
          <p:nvSpPr>
            <p:cNvPr id="242" name="Abgerundetes Rechteck 241"/>
            <p:cNvSpPr/>
            <p:nvPr/>
          </p:nvSpPr>
          <p:spPr bwMode="auto">
            <a:xfrm>
              <a:off x="5558703" y="1966732"/>
              <a:ext cx="1219200" cy="685800"/>
            </a:xfrm>
            <a:prstGeom prst="roundRect">
              <a:avLst>
                <a:gd name="adj" fmla="val 7871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43" name="Gruppieren 242"/>
            <p:cNvGrpSpPr/>
            <p:nvPr/>
          </p:nvGrpSpPr>
          <p:grpSpPr>
            <a:xfrm>
              <a:off x="5562600" y="1966844"/>
              <a:ext cx="1219200" cy="685800"/>
              <a:chOff x="256994" y="1905000"/>
              <a:chExt cx="1219200" cy="685800"/>
            </a:xfrm>
          </p:grpSpPr>
          <p:grpSp>
            <p:nvGrpSpPr>
              <p:cNvPr id="244" name="Gruppieren 243"/>
              <p:cNvGrpSpPr/>
              <p:nvPr/>
            </p:nvGrpSpPr>
            <p:grpSpPr>
              <a:xfrm>
                <a:off x="256994" y="1905000"/>
                <a:ext cx="1219200" cy="685800"/>
                <a:chOff x="1295400" y="1981200"/>
                <a:chExt cx="1219200" cy="685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46" name="Zierrahmen 245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plaque">
                  <a:avLst>
                    <a:gd name="adj" fmla="val 10375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47" name="Gruppieren 246"/>
                <p:cNvGrpSpPr/>
                <p:nvPr/>
              </p:nvGrpSpPr>
              <p:grpSpPr>
                <a:xfrm>
                  <a:off x="1342606" y="2019300"/>
                  <a:ext cx="1118198" cy="602590"/>
                  <a:chOff x="1341531" y="2014606"/>
                  <a:chExt cx="1118198" cy="60259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sp>
                <p:nvSpPr>
                  <p:cNvPr id="249" name="Rechteckiger Pfeil 248"/>
                  <p:cNvSpPr/>
                  <p:nvPr/>
                </p:nvSpPr>
                <p:spPr bwMode="auto">
                  <a:xfrm rot="5400000">
                    <a:off x="2234049" y="2044445"/>
                    <a:ext cx="235114" cy="216246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0" name="Rechteckiger Pfeil 249"/>
                  <p:cNvSpPr/>
                  <p:nvPr/>
                </p:nvSpPr>
                <p:spPr bwMode="auto">
                  <a:xfrm rot="10800000">
                    <a:off x="2203510" y="2360429"/>
                    <a:ext cx="228540" cy="256767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1" name="Rechteckiger Pfeil 250"/>
                  <p:cNvSpPr/>
                  <p:nvPr/>
                </p:nvSpPr>
                <p:spPr bwMode="auto">
                  <a:xfrm rot="16200000">
                    <a:off x="1334131" y="2358307"/>
                    <a:ext cx="256765" cy="241965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2" name="Rechteckiger Pfeil 251"/>
                  <p:cNvSpPr/>
                  <p:nvPr/>
                </p:nvSpPr>
                <p:spPr bwMode="auto">
                  <a:xfrm>
                    <a:off x="1355060" y="2014606"/>
                    <a:ext cx="251904" cy="237384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48" name="Abgerundetes Rechteck 247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roundRect">
                  <a:avLst>
                    <a:gd name="adj" fmla="val 787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000000"/>
                      </a:solidFill>
                    </a:rPr>
                  </a:b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5" name="Textfeld 244"/>
              <p:cNvSpPr txBox="1"/>
              <p:nvPr/>
            </p:nvSpPr>
            <p:spPr>
              <a:xfrm>
                <a:off x="283578" y="2054895"/>
                <a:ext cx="1188719" cy="40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Process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53" name="Gruppieren 252"/>
          <p:cNvGrpSpPr/>
          <p:nvPr/>
        </p:nvGrpSpPr>
        <p:grpSpPr>
          <a:xfrm>
            <a:off x="3535136" y="5536285"/>
            <a:ext cx="1010824" cy="566869"/>
            <a:chOff x="5558703" y="1966732"/>
            <a:chExt cx="1223097" cy="685912"/>
          </a:xfrm>
        </p:grpSpPr>
        <p:sp>
          <p:nvSpPr>
            <p:cNvPr id="254" name="Abgerundetes Rechteck 253"/>
            <p:cNvSpPr/>
            <p:nvPr/>
          </p:nvSpPr>
          <p:spPr bwMode="auto">
            <a:xfrm>
              <a:off x="5558703" y="1966732"/>
              <a:ext cx="1219200" cy="685800"/>
            </a:xfrm>
            <a:prstGeom prst="roundRect">
              <a:avLst>
                <a:gd name="adj" fmla="val 7871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55" name="Gruppieren 254"/>
            <p:cNvGrpSpPr/>
            <p:nvPr/>
          </p:nvGrpSpPr>
          <p:grpSpPr>
            <a:xfrm>
              <a:off x="5562600" y="1966844"/>
              <a:ext cx="1219200" cy="685800"/>
              <a:chOff x="256994" y="1905000"/>
              <a:chExt cx="1219200" cy="685800"/>
            </a:xfrm>
          </p:grpSpPr>
          <p:grpSp>
            <p:nvGrpSpPr>
              <p:cNvPr id="256" name="Gruppieren 255"/>
              <p:cNvGrpSpPr/>
              <p:nvPr/>
            </p:nvGrpSpPr>
            <p:grpSpPr>
              <a:xfrm>
                <a:off x="256994" y="1905000"/>
                <a:ext cx="1219200" cy="685800"/>
                <a:chOff x="1295400" y="1981200"/>
                <a:chExt cx="1219200" cy="685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58" name="Zierrahmen 257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plaque">
                  <a:avLst>
                    <a:gd name="adj" fmla="val 10375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59" name="Gruppieren 258"/>
                <p:cNvGrpSpPr/>
                <p:nvPr/>
              </p:nvGrpSpPr>
              <p:grpSpPr>
                <a:xfrm>
                  <a:off x="1342606" y="2019300"/>
                  <a:ext cx="1118198" cy="602590"/>
                  <a:chOff x="1341531" y="2014606"/>
                  <a:chExt cx="1118198" cy="60259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sp>
                <p:nvSpPr>
                  <p:cNvPr id="261" name="Rechteckiger Pfeil 260"/>
                  <p:cNvSpPr/>
                  <p:nvPr/>
                </p:nvSpPr>
                <p:spPr bwMode="auto">
                  <a:xfrm rot="5400000">
                    <a:off x="2234049" y="2044445"/>
                    <a:ext cx="235114" cy="216246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2" name="Rechteckiger Pfeil 261"/>
                  <p:cNvSpPr/>
                  <p:nvPr/>
                </p:nvSpPr>
                <p:spPr bwMode="auto">
                  <a:xfrm rot="10800000">
                    <a:off x="2203510" y="2360429"/>
                    <a:ext cx="228540" cy="256767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3" name="Rechteckiger Pfeil 262"/>
                  <p:cNvSpPr/>
                  <p:nvPr/>
                </p:nvSpPr>
                <p:spPr bwMode="auto">
                  <a:xfrm rot="16200000">
                    <a:off x="1334131" y="2358307"/>
                    <a:ext cx="256765" cy="241965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4" name="Rechteckiger Pfeil 263"/>
                  <p:cNvSpPr/>
                  <p:nvPr/>
                </p:nvSpPr>
                <p:spPr bwMode="auto">
                  <a:xfrm>
                    <a:off x="1355060" y="2014606"/>
                    <a:ext cx="251904" cy="237384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0" name="Abgerundetes Rechteck 259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roundRect">
                  <a:avLst>
                    <a:gd name="adj" fmla="val 787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000000"/>
                      </a:solidFill>
                    </a:rPr>
                  </a:b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" name="Textfeld 256"/>
              <p:cNvSpPr txBox="1"/>
              <p:nvPr/>
            </p:nvSpPr>
            <p:spPr>
              <a:xfrm>
                <a:off x="283578" y="2054895"/>
                <a:ext cx="1188719" cy="40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Process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5" name="Gruppieren 264"/>
          <p:cNvGrpSpPr/>
          <p:nvPr/>
        </p:nvGrpSpPr>
        <p:grpSpPr>
          <a:xfrm>
            <a:off x="3535136" y="4638675"/>
            <a:ext cx="1010824" cy="566869"/>
            <a:chOff x="5558703" y="1966732"/>
            <a:chExt cx="1223097" cy="685912"/>
          </a:xfrm>
        </p:grpSpPr>
        <p:sp>
          <p:nvSpPr>
            <p:cNvPr id="266" name="Abgerundetes Rechteck 265"/>
            <p:cNvSpPr/>
            <p:nvPr/>
          </p:nvSpPr>
          <p:spPr bwMode="auto">
            <a:xfrm>
              <a:off x="5558703" y="1966732"/>
              <a:ext cx="1219200" cy="685800"/>
            </a:xfrm>
            <a:prstGeom prst="roundRect">
              <a:avLst>
                <a:gd name="adj" fmla="val 7871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67" name="Gruppieren 266"/>
            <p:cNvGrpSpPr/>
            <p:nvPr/>
          </p:nvGrpSpPr>
          <p:grpSpPr>
            <a:xfrm>
              <a:off x="5562600" y="1966844"/>
              <a:ext cx="1219200" cy="685800"/>
              <a:chOff x="256994" y="1905000"/>
              <a:chExt cx="1219200" cy="685800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256994" y="1905000"/>
                <a:ext cx="1219200" cy="685800"/>
                <a:chOff x="1295400" y="1981200"/>
                <a:chExt cx="1219200" cy="685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70" name="Zierrahmen 269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plaque">
                  <a:avLst>
                    <a:gd name="adj" fmla="val 10375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71" name="Gruppieren 270"/>
                <p:cNvGrpSpPr/>
                <p:nvPr/>
              </p:nvGrpSpPr>
              <p:grpSpPr>
                <a:xfrm>
                  <a:off x="1342606" y="2019300"/>
                  <a:ext cx="1118198" cy="602590"/>
                  <a:chOff x="1341531" y="2014606"/>
                  <a:chExt cx="1118198" cy="60259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sp>
                <p:nvSpPr>
                  <p:cNvPr id="273" name="Rechteckiger Pfeil 272"/>
                  <p:cNvSpPr/>
                  <p:nvPr/>
                </p:nvSpPr>
                <p:spPr bwMode="auto">
                  <a:xfrm rot="5400000">
                    <a:off x="2234049" y="2044445"/>
                    <a:ext cx="235114" cy="216246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" name="Rechteckiger Pfeil 273"/>
                  <p:cNvSpPr/>
                  <p:nvPr/>
                </p:nvSpPr>
                <p:spPr bwMode="auto">
                  <a:xfrm rot="10800000">
                    <a:off x="2203510" y="2360429"/>
                    <a:ext cx="228540" cy="256767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" name="Rechteckiger Pfeil 274"/>
                  <p:cNvSpPr/>
                  <p:nvPr/>
                </p:nvSpPr>
                <p:spPr bwMode="auto">
                  <a:xfrm rot="16200000">
                    <a:off x="1334131" y="2358307"/>
                    <a:ext cx="256765" cy="241965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" name="Rechteckiger Pfeil 275"/>
                  <p:cNvSpPr/>
                  <p:nvPr/>
                </p:nvSpPr>
                <p:spPr bwMode="auto">
                  <a:xfrm>
                    <a:off x="1355060" y="2014606"/>
                    <a:ext cx="251904" cy="237384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72" name="Abgerundetes Rechteck 271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roundRect">
                  <a:avLst>
                    <a:gd name="adj" fmla="val 787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000000"/>
                      </a:solidFill>
                    </a:rPr>
                  </a:b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9" name="Textfeld 268"/>
              <p:cNvSpPr txBox="1"/>
              <p:nvPr/>
            </p:nvSpPr>
            <p:spPr>
              <a:xfrm>
                <a:off x="283578" y="2054895"/>
                <a:ext cx="1188719" cy="40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Process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286" name="Textfeld 285"/>
          <p:cNvSpPr txBox="1"/>
          <p:nvPr/>
        </p:nvSpPr>
        <p:spPr>
          <a:xfrm rot="5400000">
            <a:off x="2977634" y="418730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89" name="Textfeld 288"/>
          <p:cNvSpPr txBox="1"/>
          <p:nvPr/>
        </p:nvSpPr>
        <p:spPr>
          <a:xfrm rot="5400000">
            <a:off x="3739634" y="517790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5" name="Gewinkelte Verbindung 34"/>
          <p:cNvCxnSpPr>
            <a:stCxn id="89" idx="5"/>
            <a:endCxn id="242" idx="1"/>
          </p:cNvCxnSpPr>
          <p:nvPr/>
        </p:nvCxnSpPr>
        <p:spPr>
          <a:xfrm flipV="1">
            <a:off x="3200400" y="2847985"/>
            <a:ext cx="334736" cy="324747"/>
          </a:xfrm>
          <a:prstGeom prst="bentConnector3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Gewinkelte Verbindung 289"/>
          <p:cNvCxnSpPr>
            <a:stCxn id="89" idx="5"/>
            <a:endCxn id="230" idx="1"/>
          </p:cNvCxnSpPr>
          <p:nvPr/>
        </p:nvCxnSpPr>
        <p:spPr>
          <a:xfrm>
            <a:off x="3200400" y="3172732"/>
            <a:ext cx="334736" cy="57286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Gewinkelte Verbindung 290"/>
          <p:cNvCxnSpPr>
            <a:stCxn id="160" idx="5"/>
            <a:endCxn id="272" idx="1"/>
          </p:cNvCxnSpPr>
          <p:nvPr/>
        </p:nvCxnSpPr>
        <p:spPr>
          <a:xfrm flipV="1">
            <a:off x="3200400" y="4922156"/>
            <a:ext cx="337957" cy="231776"/>
          </a:xfrm>
          <a:prstGeom prst="bentConnector3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Gewinkelte Verbindung 292"/>
          <p:cNvCxnSpPr>
            <a:stCxn id="160" idx="5"/>
            <a:endCxn id="260" idx="1"/>
          </p:cNvCxnSpPr>
          <p:nvPr/>
        </p:nvCxnSpPr>
        <p:spPr>
          <a:xfrm>
            <a:off x="3200400" y="5153932"/>
            <a:ext cx="337957" cy="665834"/>
          </a:xfrm>
          <a:prstGeom prst="bentConnector3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I/O-Op"/>
          <p:cNvSpPr/>
          <p:nvPr/>
        </p:nvSpPr>
        <p:spPr bwMode="auto">
          <a:xfrm>
            <a:off x="6907757" y="3952875"/>
            <a:ext cx="411481" cy="310496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8" name="P1_lib1"/>
          <p:cNvSpPr/>
          <p:nvPr/>
        </p:nvSpPr>
        <p:spPr bwMode="auto">
          <a:xfrm>
            <a:off x="4545960" y="2847985"/>
            <a:ext cx="407040" cy="179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9" name="P1_Lib1"/>
          <p:cNvSpPr/>
          <p:nvPr/>
        </p:nvSpPr>
        <p:spPr bwMode="auto">
          <a:xfrm>
            <a:off x="6880859" y="3665420"/>
            <a:ext cx="419100" cy="304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lib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0" name="P2_lib1"/>
          <p:cNvSpPr/>
          <p:nvPr/>
        </p:nvSpPr>
        <p:spPr bwMode="auto">
          <a:xfrm>
            <a:off x="4536335" y="3745040"/>
            <a:ext cx="407040" cy="179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1" name="P2_Lib1"/>
          <p:cNvSpPr/>
          <p:nvPr/>
        </p:nvSpPr>
        <p:spPr bwMode="auto">
          <a:xfrm>
            <a:off x="6972300" y="3648075"/>
            <a:ext cx="419100" cy="304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chemeClr val="bg1"/>
                </a:solidFill>
              </a:rPr>
              <a:t>l</a:t>
            </a:r>
            <a:r>
              <a:rPr lang="en-US" sz="1100" dirty="0" smtClean="0">
                <a:solidFill>
                  <a:schemeClr val="bg1"/>
                </a:solidFill>
              </a:rPr>
              <a:t>ib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2" name="P3_lib1"/>
          <p:cNvSpPr/>
          <p:nvPr/>
        </p:nvSpPr>
        <p:spPr bwMode="auto">
          <a:xfrm>
            <a:off x="4536335" y="4888040"/>
            <a:ext cx="407040" cy="179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3" name="P3_Lib1"/>
          <p:cNvSpPr/>
          <p:nvPr/>
        </p:nvSpPr>
        <p:spPr bwMode="auto">
          <a:xfrm>
            <a:off x="6896100" y="4257675"/>
            <a:ext cx="419100" cy="304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lib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4" name="P4_lib1"/>
          <p:cNvSpPr/>
          <p:nvPr/>
        </p:nvSpPr>
        <p:spPr bwMode="auto">
          <a:xfrm>
            <a:off x="4495800" y="5802440"/>
            <a:ext cx="407040" cy="179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5" name="P4_Lib1"/>
          <p:cNvSpPr/>
          <p:nvPr/>
        </p:nvSpPr>
        <p:spPr bwMode="auto">
          <a:xfrm>
            <a:off x="6972300" y="4257675"/>
            <a:ext cx="419100" cy="304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lib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6" name="P1_lib2"/>
          <p:cNvSpPr/>
          <p:nvPr/>
        </p:nvSpPr>
        <p:spPr bwMode="auto">
          <a:xfrm>
            <a:off x="4561201" y="2830640"/>
            <a:ext cx="407040" cy="179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7" name="P1_Lib2"/>
          <p:cNvSpPr/>
          <p:nvPr/>
        </p:nvSpPr>
        <p:spPr bwMode="auto">
          <a:xfrm>
            <a:off x="6896100" y="3648075"/>
            <a:ext cx="419100" cy="304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lib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8" name="P2_lib2"/>
          <p:cNvSpPr/>
          <p:nvPr/>
        </p:nvSpPr>
        <p:spPr bwMode="auto">
          <a:xfrm>
            <a:off x="4495800" y="3745040"/>
            <a:ext cx="407040" cy="179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4" name="P2_Lib2"/>
          <p:cNvSpPr/>
          <p:nvPr/>
        </p:nvSpPr>
        <p:spPr bwMode="auto">
          <a:xfrm>
            <a:off x="6931765" y="3648075"/>
            <a:ext cx="419100" cy="304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chemeClr val="bg1"/>
                </a:solidFill>
              </a:rPr>
              <a:t>l</a:t>
            </a:r>
            <a:r>
              <a:rPr lang="en-US" sz="1100" dirty="0" smtClean="0">
                <a:solidFill>
                  <a:schemeClr val="bg1"/>
                </a:solidFill>
              </a:rPr>
              <a:t>ib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5" name="P3_lib2"/>
          <p:cNvSpPr/>
          <p:nvPr/>
        </p:nvSpPr>
        <p:spPr bwMode="auto">
          <a:xfrm>
            <a:off x="4536335" y="4888040"/>
            <a:ext cx="407040" cy="179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P3_Lib2"/>
          <p:cNvSpPr/>
          <p:nvPr/>
        </p:nvSpPr>
        <p:spPr bwMode="auto">
          <a:xfrm>
            <a:off x="6896100" y="4257675"/>
            <a:ext cx="419100" cy="304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lib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7" name="P4_lib2"/>
          <p:cNvSpPr/>
          <p:nvPr/>
        </p:nvSpPr>
        <p:spPr bwMode="auto">
          <a:xfrm>
            <a:off x="4495800" y="5802440"/>
            <a:ext cx="407040" cy="179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8" name="P4_Lib2"/>
          <p:cNvSpPr/>
          <p:nvPr/>
        </p:nvSpPr>
        <p:spPr bwMode="auto">
          <a:xfrm>
            <a:off x="6972300" y="4257675"/>
            <a:ext cx="419100" cy="304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lib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292 -0.00162 L 0.04931 -0.00162 L 0.04931 -0.04372 L 0.16077 -0.04372 L 0.16077 0.12746 L 0.22292 0.12746 " pathEditMode="relative" ptsTypes="AAAAAA">
                                      <p:cBhvr>
                                        <p:cTn id="9" dur="9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9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0.03299 -0.00092 L -0.10469 -0.00092 L -0.10469 -0.17349 L -0.21511 -0.17349 L -0.21615 -0.13 L -0.24358 -0.13 " pathEditMode="relative" ptsTypes="AAAAAA">
                                      <p:cBhvr>
                                        <p:cTn id="29" dur="16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2292 -0.00162 L 0.04931 -0.00162 L 0.04931 -0.04372 L 0.16077 -0.04372 L 0.16077 0.12746 L 0.22292 0.12746 " pathEditMode="relative" ptsTypes="AAAAAA">
                                      <p:cBhvr>
                                        <p:cTn id="37" dur="8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4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9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9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0" nodeType="with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10100"/>
                                  </p:stCondLst>
                                  <p:childTnLst>
                                    <p:animMotion origin="layout" path="M -0.03299 -0.00092 L -0.10469 -0.00092 L -0.10469 -0.17349 L -0.21511 -0.17349 L -0.21615 -0.13 L -0.24358 -0.13 " pathEditMode="relative" ptsTypes="AAAAAA">
                                      <p:cBhvr>
                                        <p:cTn id="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2292 -0.00162 L 0.04931 -0.00162 L 0.04931 -0.04372 L 0.16077 -0.04372 L 0.16129 -0.00602 L 0.22969 -0.00602 " pathEditMode="relative" rAng="0" ptsTypes="AAAAAA">
                                      <p:cBhvr>
                                        <p:cTn id="65" dur="1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210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8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8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6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03298 -0.00093 L -0.10468 -0.00093 L -0.10625 -0.03632 L -0.21475 -0.03909 L -0.21475 0.00717 L -0.24201 0.00717 " pathEditMode="relative" rAng="0" ptsTypes="AAAAAA">
                                      <p:cBhvr>
                                        <p:cTn id="8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-150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0.02292 -0.00162 L 0.04931 -0.00162 L 0.04931 -0.04372 L 0.16077 -0.04372 L 0.16129 -0.00602 L 0.22969 -0.00602 " pathEditMode="relative" rAng="0" ptsTypes="AAAAAA">
                                      <p:cBhvr>
                                        <p:cTn id="93" dur="1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210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5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8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9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9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10600"/>
                                  </p:stCondLst>
                                  <p:childTnLst>
                                    <p:animMotion origin="layout" path="M -0.03298 -0.00093 L -0.10468 -0.00093 L -0.10625 -0.03632 L -0.21475 -0.03909 L -0.21475 0.00717 L -0.24201 0.00717 " pathEditMode="relative" rAng="0" ptsTypes="AAAAAA">
                                      <p:cBhvr>
                                        <p:cTn id="1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-150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1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2292 -0.00162 L 0.04931 -0.00162 L 0.04931 -0.04372 L 0.16077 -0.04372 L 0.16181 -0.0842 L 0.23455 -0.08698 " pathEditMode="relative" rAng="0" ptsTypes="AAAAAA">
                                      <p:cBhvr>
                                        <p:cTn id="121" dur="9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427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9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9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8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8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7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03298 -0.00093 L -0.10468 -0.00093 L -0.10625 -0.03632 L -0.11684 -0.03817 L -0.11788 0.03053 L -0.21163 0.02776 " pathEditMode="relative" rAng="0" ptsTypes="AAAAAA">
                                      <p:cBhvr>
                                        <p:cTn id="141" dur="14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-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0.02292 -0.00162 L 0.04931 -0.00162 L 0.04931 -0.04372 L 0.16077 -0.04372 L 0.16181 -0.0842 L 0.23455 -0.08698 " pathEditMode="relative" rAng="0" ptsTypes="AAAAAA">
                                      <p:cBhvr>
                                        <p:cTn id="14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427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6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grpId="13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3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3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7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7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1" nodeType="withEffect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0.03298 -0.00093 L -0.10468 -0.00093 L -0.10625 -0.03632 L -0.11684 -0.03817 L -0.11788 0.03053 L -0.21163 0.02776 " pathEditMode="relative" rAng="0" ptsTypes="AAAAAA">
                                      <p:cBhvr>
                                        <p:cTn id="169" dur="1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-30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292 -0.00162 L 0.0493 -0.00162 L 0.0493 -0.04375 L 0.16076 -0.04375 L 0.15746 -0.24098 L 0.23455 -0.24167 " pathEditMode="relative" rAng="0" ptsTypes="AAAAAA">
                                      <p:cBhvr>
                                        <p:cTn id="177" dur="8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12014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7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7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4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9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9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9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9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-0.03298 -0.00092 L -0.10468 -0.00092 L -0.10573 0.16112 L -0.20989 0.16181 L -0.20989 0.21389 L -0.24062 0.21459 " pathEditMode="relative" rAng="0" ptsTypes="AAAAAA">
                                      <p:cBhvr>
                                        <p:cTn id="197" dur="1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10764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Motion origin="layout" path="M 0.02292 -0.00162 L 0.0493 -0.00162 L 0.0493 -0.04375 L 0.16076 -0.04375 L 0.15746 -0.24098 L 0.23455 -0.24167 " pathEditMode="relative" rAng="0" ptsTypes="AAAAAA">
                                      <p:cBhvr>
                                        <p:cTn id="205" dur="9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12014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7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5" nodeType="withEffect">
                                  <p:stCondLst>
                                    <p:cond delay="9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9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9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9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9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0.03298 -0.00092 L -0.10468 -0.00092 L -0.10573 0.16112 L -0.20989 0.16181 L -0.20989 0.21389 L -0.24062 0.21459 " pathEditMode="relative" rAng="0" ptsTypes="AAAAAA">
                                      <p:cBhvr>
                                        <p:cTn id="2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10764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2" nodeType="withEffect">
                                  <p:stCondLst>
                                    <p:cond delay="1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8" grpId="1" animBg="1"/>
      <p:bldP spid="148" grpId="2" animBg="1"/>
      <p:bldP spid="148" grpId="3" animBg="1"/>
      <p:bldP spid="148" grpId="4" animBg="1"/>
      <p:bldP spid="148" grpId="5" animBg="1"/>
      <p:bldP spid="148" grpId="6" animBg="1"/>
      <p:bldP spid="148" grpId="7" animBg="1"/>
      <p:bldP spid="148" grpId="8" animBg="1"/>
      <p:bldP spid="148" grpId="9" animBg="1"/>
      <p:bldP spid="148" grpId="10" animBg="1"/>
      <p:bldP spid="148" grpId="11" animBg="1"/>
      <p:bldP spid="148" grpId="12" animBg="1"/>
      <p:bldP spid="148" grpId="13" animBg="1"/>
      <p:bldP spid="148" grpId="14" animBg="1"/>
      <p:bldP spid="148" grpId="15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31520" y="-107950"/>
            <a:ext cx="6736080" cy="1143000"/>
          </a:xfrm>
        </p:spPr>
        <p:txBody>
          <a:bodyPr/>
          <a:lstStyle/>
          <a:p>
            <a:r>
              <a:rPr lang="en-US" sz="2800" dirty="0" smtClean="0"/>
              <a:t>How SPINDLE Works</a:t>
            </a:r>
            <a:endParaRPr lang="en-US" sz="2800" dirty="0"/>
          </a:p>
        </p:txBody>
      </p:sp>
      <p:sp>
        <p:nvSpPr>
          <p:cNvPr id="203" name="Inhaltsplatzhalter 2"/>
          <p:cNvSpPr>
            <a:spLocks noGrp="1"/>
          </p:cNvSpPr>
          <p:nvPr>
            <p:ph idx="1"/>
          </p:nvPr>
        </p:nvSpPr>
        <p:spPr>
          <a:xfrm>
            <a:off x="5124450" y="1074739"/>
            <a:ext cx="3962399" cy="18208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Requesting dir/file: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1. Request from leader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2. Leader reads from disk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3. Leader distributes to peers</a:t>
            </a:r>
            <a:endParaRPr lang="en-US" dirty="0"/>
          </a:p>
        </p:txBody>
      </p:sp>
      <p:grpSp>
        <p:nvGrpSpPr>
          <p:cNvPr id="4" name="Fix Elements"/>
          <p:cNvGrpSpPr/>
          <p:nvPr/>
        </p:nvGrpSpPr>
        <p:grpSpPr>
          <a:xfrm>
            <a:off x="714330" y="1184121"/>
            <a:ext cx="5443538" cy="3826679"/>
            <a:chOff x="947737" y="1143000"/>
            <a:chExt cx="5443538" cy="3826679"/>
          </a:xfrm>
        </p:grpSpPr>
        <p:sp>
          <p:nvSpPr>
            <p:cNvPr id="279" name="Rechteck 278"/>
            <p:cNvSpPr/>
            <p:nvPr/>
          </p:nvSpPr>
          <p:spPr bwMode="auto">
            <a:xfrm>
              <a:off x="5867400" y="374197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284" name="Gewinkelte Verbindung 283"/>
            <p:cNvCxnSpPr>
              <a:stCxn id="85" idx="3"/>
              <a:endCxn id="277" idx="3"/>
            </p:cNvCxnSpPr>
            <p:nvPr/>
          </p:nvCxnSpPr>
          <p:spPr>
            <a:xfrm>
              <a:off x="3964285" y="1414282"/>
              <a:ext cx="7640" cy="905236"/>
            </a:xfrm>
            <a:prstGeom prst="bentConnector3">
              <a:avLst>
                <a:gd name="adj1" fmla="val 3092147"/>
              </a:avLst>
            </a:prstGeom>
            <a:ln w="19050">
              <a:solidFill>
                <a:schemeClr val="accent2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Gewinkelte Verbindung 284"/>
            <p:cNvCxnSpPr>
              <a:stCxn id="85" idx="3"/>
              <a:endCxn id="278" idx="3"/>
            </p:cNvCxnSpPr>
            <p:nvPr/>
          </p:nvCxnSpPr>
          <p:spPr>
            <a:xfrm>
              <a:off x="3964285" y="1414282"/>
              <a:ext cx="12700" cy="2971800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accent2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>
              <a:endCxn id="85" idx="1"/>
            </p:cNvCxnSpPr>
            <p:nvPr/>
          </p:nvCxnSpPr>
          <p:spPr>
            <a:xfrm flipV="1">
              <a:off x="2346288" y="1414282"/>
              <a:ext cx="535983" cy="44115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Abgerundetes Rechteck 277"/>
            <p:cNvSpPr/>
            <p:nvPr/>
          </p:nvSpPr>
          <p:spPr>
            <a:xfrm>
              <a:off x="2882271" y="4114800"/>
              <a:ext cx="1082014" cy="5425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/>
                <a:t>dynamic linker</a:t>
              </a:r>
              <a:endParaRPr lang="en-US" sz="1600" dirty="0"/>
            </a:p>
          </p:txBody>
        </p:sp>
        <p:sp>
          <p:nvSpPr>
            <p:cNvPr id="277" name="Abgerundetes Rechteck 276"/>
            <p:cNvSpPr/>
            <p:nvPr/>
          </p:nvSpPr>
          <p:spPr>
            <a:xfrm>
              <a:off x="2889911" y="2048236"/>
              <a:ext cx="1082014" cy="5425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/>
                <a:t>dynamic linker</a:t>
              </a:r>
              <a:endParaRPr lang="en-US" sz="1600" dirty="0"/>
            </a:p>
          </p:txBody>
        </p:sp>
        <p:cxnSp>
          <p:nvCxnSpPr>
            <p:cNvPr id="103" name="Gerade Verbindung 102"/>
            <p:cNvCxnSpPr>
              <a:endCxn id="278" idx="1"/>
            </p:cNvCxnSpPr>
            <p:nvPr/>
          </p:nvCxnSpPr>
          <p:spPr>
            <a:xfrm flipV="1">
              <a:off x="2424818" y="4386082"/>
              <a:ext cx="457453" cy="37641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Abgerundetes Rechteck 106"/>
            <p:cNvSpPr/>
            <p:nvPr/>
          </p:nvSpPr>
          <p:spPr>
            <a:xfrm>
              <a:off x="2889911" y="3200400"/>
              <a:ext cx="1082014" cy="5425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/>
                <a:t>dynamic linker</a:t>
              </a:r>
              <a:endParaRPr lang="en-US" sz="1600" dirty="0"/>
            </a:p>
          </p:txBody>
        </p:sp>
        <p:grpSp>
          <p:nvGrpSpPr>
            <p:cNvPr id="119" name="FileSystem"/>
            <p:cNvGrpSpPr/>
            <p:nvPr/>
          </p:nvGrpSpPr>
          <p:grpSpPr>
            <a:xfrm>
              <a:off x="5869206" y="3522899"/>
              <a:ext cx="522069" cy="720739"/>
              <a:chOff x="5181600" y="3089261"/>
              <a:chExt cx="522069" cy="720739"/>
            </a:xfrm>
          </p:grpSpPr>
          <p:sp>
            <p:nvSpPr>
              <p:cNvPr id="120" name="Flussdiagramm: Magnetplattenspeicher 119"/>
              <p:cNvSpPr/>
              <p:nvPr/>
            </p:nvSpPr>
            <p:spPr>
              <a:xfrm>
                <a:off x="5181600" y="3089261"/>
                <a:ext cx="522069" cy="720739"/>
              </a:xfrm>
              <a:prstGeom prst="flowChartMagneticDisk">
                <a:avLst/>
              </a:prstGeom>
              <a:solidFill>
                <a:srgbClr val="D68F1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hteck 122"/>
              <p:cNvSpPr/>
              <p:nvPr/>
            </p:nvSpPr>
            <p:spPr bwMode="auto">
              <a:xfrm>
                <a:off x="5181600" y="3307081"/>
                <a:ext cx="45719" cy="45719"/>
              </a:xfrm>
              <a:prstGeom prst="rect">
                <a:avLst/>
              </a:prstGeom>
              <a:solidFill>
                <a:srgbClr val="D68F10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39" name="Gewinkelte Verbindung 138"/>
            <p:cNvCxnSpPr>
              <a:stCxn id="85" idx="3"/>
              <a:endCxn id="107" idx="3"/>
            </p:cNvCxnSpPr>
            <p:nvPr/>
          </p:nvCxnSpPr>
          <p:spPr>
            <a:xfrm>
              <a:off x="3964285" y="1414282"/>
              <a:ext cx="7640" cy="2057400"/>
            </a:xfrm>
            <a:prstGeom prst="bentConnector3">
              <a:avLst>
                <a:gd name="adj1" fmla="val 3092147"/>
              </a:avLst>
            </a:prstGeom>
            <a:ln w="19050">
              <a:solidFill>
                <a:schemeClr val="accent2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/>
            <p:cNvSpPr txBox="1"/>
            <p:nvPr/>
          </p:nvSpPr>
          <p:spPr>
            <a:xfrm rot="5400000">
              <a:off x="2507105" y="198514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86" name="Textfeld 285"/>
            <p:cNvSpPr txBox="1"/>
            <p:nvPr/>
          </p:nvSpPr>
          <p:spPr>
            <a:xfrm rot="5400000">
              <a:off x="1767959" y="3053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89" name="Textfeld 288"/>
            <p:cNvSpPr txBox="1"/>
            <p:nvPr/>
          </p:nvSpPr>
          <p:spPr>
            <a:xfrm rot="5400000">
              <a:off x="2529959" y="40444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5" name="Abgerundetes Rechteck 84"/>
            <p:cNvSpPr/>
            <p:nvPr/>
          </p:nvSpPr>
          <p:spPr>
            <a:xfrm>
              <a:off x="2882271" y="1143000"/>
              <a:ext cx="1082014" cy="5425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/>
                <a:t>dynamic linker</a:t>
              </a:r>
              <a:endParaRPr lang="en-US" sz="1600" dirty="0"/>
            </a:p>
          </p:txBody>
        </p:sp>
        <p:cxnSp>
          <p:nvCxnSpPr>
            <p:cNvPr id="86" name="Gewinkelte Verbindung 85"/>
            <p:cNvCxnSpPr>
              <a:stCxn id="279" idx="1"/>
              <a:endCxn id="85" idx="3"/>
            </p:cNvCxnSpPr>
            <p:nvPr/>
          </p:nvCxnSpPr>
          <p:spPr>
            <a:xfrm rot="10800000">
              <a:off x="3964286" y="1414282"/>
              <a:ext cx="1903115" cy="2350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>
              <a:stCxn id="89" idx="5"/>
              <a:endCxn id="242" idx="1"/>
            </p:cNvCxnSpPr>
            <p:nvPr/>
          </p:nvCxnSpPr>
          <p:spPr>
            <a:xfrm flipV="1">
              <a:off x="1990725" y="1714510"/>
              <a:ext cx="334736" cy="324747"/>
            </a:xfrm>
            <a:prstGeom prst="bentConnector3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winkelte Verbindung 289"/>
            <p:cNvCxnSpPr>
              <a:stCxn id="89" idx="5"/>
              <a:endCxn id="230" idx="1"/>
            </p:cNvCxnSpPr>
            <p:nvPr/>
          </p:nvCxnSpPr>
          <p:spPr>
            <a:xfrm>
              <a:off x="1990725" y="2039257"/>
              <a:ext cx="334736" cy="5728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Gewinkelte Verbindung 290"/>
            <p:cNvCxnSpPr>
              <a:stCxn id="160" idx="5"/>
              <a:endCxn id="272" idx="1"/>
            </p:cNvCxnSpPr>
            <p:nvPr/>
          </p:nvCxnSpPr>
          <p:spPr>
            <a:xfrm flipV="1">
              <a:off x="1990725" y="3788681"/>
              <a:ext cx="337957" cy="231776"/>
            </a:xfrm>
            <a:prstGeom prst="bentConnector3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Gewinkelte Verbindung 292"/>
            <p:cNvCxnSpPr>
              <a:stCxn id="160" idx="5"/>
              <a:endCxn id="260" idx="1"/>
            </p:cNvCxnSpPr>
            <p:nvPr/>
          </p:nvCxnSpPr>
          <p:spPr>
            <a:xfrm>
              <a:off x="1990725" y="4020457"/>
              <a:ext cx="337957" cy="665834"/>
            </a:xfrm>
            <a:prstGeom prst="bentConnector3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uppieren 87"/>
            <p:cNvGrpSpPr/>
            <p:nvPr/>
          </p:nvGrpSpPr>
          <p:grpSpPr>
            <a:xfrm>
              <a:off x="947737" y="1981200"/>
              <a:ext cx="1042988" cy="619283"/>
              <a:chOff x="3733800" y="1981200"/>
              <a:chExt cx="1379610" cy="819155"/>
            </a:xfrm>
          </p:grpSpPr>
          <p:sp>
            <p:nvSpPr>
              <p:cNvPr id="89" name="Würfel 88"/>
              <p:cNvSpPr/>
              <p:nvPr/>
            </p:nvSpPr>
            <p:spPr bwMode="auto">
              <a:xfrm>
                <a:off x="3733800" y="1981200"/>
                <a:ext cx="1379610" cy="819144"/>
              </a:xfrm>
              <a:prstGeom prst="cube">
                <a:avLst>
                  <a:gd name="adj" fmla="val 81250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lussdiagramm: Prozess 89"/>
              <p:cNvSpPr/>
              <p:nvPr/>
            </p:nvSpPr>
            <p:spPr bwMode="auto">
              <a:xfrm flipH="1">
                <a:off x="3765170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lussdiagramm: Prozess 90"/>
              <p:cNvSpPr/>
              <p:nvPr/>
            </p:nvSpPr>
            <p:spPr bwMode="auto">
              <a:xfrm flipH="1">
                <a:off x="3899901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lussdiagramm: Prozess 91"/>
              <p:cNvSpPr/>
              <p:nvPr/>
            </p:nvSpPr>
            <p:spPr bwMode="auto">
              <a:xfrm flipH="1">
                <a:off x="4034633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lussdiagramm: Prozess 92"/>
              <p:cNvSpPr/>
              <p:nvPr/>
            </p:nvSpPr>
            <p:spPr bwMode="auto">
              <a:xfrm flipH="1">
                <a:off x="4169364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lussdiagramm: Prozess 93"/>
              <p:cNvSpPr/>
              <p:nvPr/>
            </p:nvSpPr>
            <p:spPr bwMode="auto">
              <a:xfrm flipH="1">
                <a:off x="4304096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5" name="Gerade Verbindung 94"/>
              <p:cNvCxnSpPr>
                <a:stCxn id="89" idx="5"/>
                <a:endCxn id="89" idx="4"/>
              </p:cNvCxnSpPr>
              <p:nvPr/>
            </p:nvCxnSpPr>
            <p:spPr>
              <a:xfrm flipH="1">
                <a:off x="4447857" y="2057995"/>
                <a:ext cx="665553" cy="665553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ihandform 95"/>
              <p:cNvSpPr/>
              <p:nvPr/>
            </p:nvSpPr>
            <p:spPr bwMode="auto">
              <a:xfrm>
                <a:off x="4519612" y="2604485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ihandform 96"/>
              <p:cNvSpPr/>
              <p:nvPr/>
            </p:nvSpPr>
            <p:spPr bwMode="auto">
              <a:xfrm>
                <a:off x="4648200" y="2470148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ihandform 97"/>
              <p:cNvSpPr/>
              <p:nvPr/>
            </p:nvSpPr>
            <p:spPr bwMode="auto">
              <a:xfrm>
                <a:off x="4776788" y="2342161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ihandform 98"/>
              <p:cNvSpPr/>
              <p:nvPr/>
            </p:nvSpPr>
            <p:spPr bwMode="auto">
              <a:xfrm>
                <a:off x="4905376" y="2214174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ihandform 99"/>
              <p:cNvSpPr/>
              <p:nvPr/>
            </p:nvSpPr>
            <p:spPr bwMode="auto">
              <a:xfrm>
                <a:off x="5033964" y="2079837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>
              <a:off x="947737" y="3962400"/>
              <a:ext cx="1042988" cy="619283"/>
              <a:chOff x="3733800" y="1981200"/>
              <a:chExt cx="1379610" cy="819155"/>
            </a:xfrm>
          </p:grpSpPr>
          <p:sp>
            <p:nvSpPr>
              <p:cNvPr id="160" name="Würfel 159"/>
              <p:cNvSpPr/>
              <p:nvPr/>
            </p:nvSpPr>
            <p:spPr bwMode="auto">
              <a:xfrm>
                <a:off x="3733800" y="1981200"/>
                <a:ext cx="1379610" cy="819144"/>
              </a:xfrm>
              <a:prstGeom prst="cube">
                <a:avLst>
                  <a:gd name="adj" fmla="val 81250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lussdiagramm: Prozess 160"/>
              <p:cNvSpPr/>
              <p:nvPr/>
            </p:nvSpPr>
            <p:spPr bwMode="auto">
              <a:xfrm flipH="1">
                <a:off x="3765170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Flussdiagramm: Prozess 161"/>
              <p:cNvSpPr/>
              <p:nvPr/>
            </p:nvSpPr>
            <p:spPr bwMode="auto">
              <a:xfrm flipH="1">
                <a:off x="3899901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lussdiagramm: Prozess 162"/>
              <p:cNvSpPr/>
              <p:nvPr/>
            </p:nvSpPr>
            <p:spPr bwMode="auto">
              <a:xfrm flipH="1">
                <a:off x="4034633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lussdiagramm: Prozess 163"/>
              <p:cNvSpPr/>
              <p:nvPr/>
            </p:nvSpPr>
            <p:spPr bwMode="auto">
              <a:xfrm flipH="1">
                <a:off x="4169364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lussdiagramm: Prozess 164"/>
              <p:cNvSpPr/>
              <p:nvPr/>
            </p:nvSpPr>
            <p:spPr bwMode="auto">
              <a:xfrm flipH="1">
                <a:off x="4304096" y="2696880"/>
                <a:ext cx="103471" cy="103475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6" name="Gerade Verbindung 165"/>
              <p:cNvCxnSpPr>
                <a:stCxn id="160" idx="5"/>
                <a:endCxn id="160" idx="4"/>
              </p:cNvCxnSpPr>
              <p:nvPr/>
            </p:nvCxnSpPr>
            <p:spPr>
              <a:xfrm flipH="1">
                <a:off x="4447857" y="2057995"/>
                <a:ext cx="665553" cy="665553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Freihandform 166"/>
              <p:cNvSpPr/>
              <p:nvPr/>
            </p:nvSpPr>
            <p:spPr bwMode="auto">
              <a:xfrm>
                <a:off x="4519612" y="2604485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ihandform 167"/>
              <p:cNvSpPr/>
              <p:nvPr/>
            </p:nvSpPr>
            <p:spPr bwMode="auto">
              <a:xfrm>
                <a:off x="4648200" y="2470148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ihandform 168"/>
              <p:cNvSpPr/>
              <p:nvPr/>
            </p:nvSpPr>
            <p:spPr bwMode="auto">
              <a:xfrm>
                <a:off x="4776788" y="2342161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ihandform 169"/>
              <p:cNvSpPr/>
              <p:nvPr/>
            </p:nvSpPr>
            <p:spPr bwMode="auto">
              <a:xfrm>
                <a:off x="4905376" y="2214174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ihandform 170"/>
              <p:cNvSpPr/>
              <p:nvPr/>
            </p:nvSpPr>
            <p:spPr bwMode="auto">
              <a:xfrm>
                <a:off x="5033964" y="2079837"/>
                <a:ext cx="54769" cy="114302"/>
              </a:xfrm>
              <a:custGeom>
                <a:avLst/>
                <a:gdLst>
                  <a:gd name="connsiteX0" fmla="*/ 0 w 52388"/>
                  <a:gd name="connsiteY0" fmla="*/ 173832 h 173832"/>
                  <a:gd name="connsiteX1" fmla="*/ 0 w 52388"/>
                  <a:gd name="connsiteY1" fmla="*/ 52388 h 173832"/>
                  <a:gd name="connsiteX2" fmla="*/ 52388 w 52388"/>
                  <a:gd name="connsiteY2" fmla="*/ 0 h 173832"/>
                  <a:gd name="connsiteX3" fmla="*/ 52388 w 52388"/>
                  <a:gd name="connsiteY3" fmla="*/ 107157 h 173832"/>
                  <a:gd name="connsiteX4" fmla="*/ 0 w 52388"/>
                  <a:gd name="connsiteY4" fmla="*/ 173832 h 173832"/>
                  <a:gd name="connsiteX0" fmla="*/ 0 w 54769"/>
                  <a:gd name="connsiteY0" fmla="*/ 173832 h 173832"/>
                  <a:gd name="connsiteX1" fmla="*/ 0 w 54769"/>
                  <a:gd name="connsiteY1" fmla="*/ 52388 h 173832"/>
                  <a:gd name="connsiteX2" fmla="*/ 52388 w 54769"/>
                  <a:gd name="connsiteY2" fmla="*/ 0 h 173832"/>
                  <a:gd name="connsiteX3" fmla="*/ 54769 w 54769"/>
                  <a:gd name="connsiteY3" fmla="*/ 123826 h 173832"/>
                  <a:gd name="connsiteX4" fmla="*/ 0 w 54769"/>
                  <a:gd name="connsiteY4" fmla="*/ 173832 h 173832"/>
                  <a:gd name="connsiteX0" fmla="*/ 0 w 54998"/>
                  <a:gd name="connsiteY0" fmla="*/ 123826 h 123826"/>
                  <a:gd name="connsiteX1" fmla="*/ 0 w 54998"/>
                  <a:gd name="connsiteY1" fmla="*/ 2382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4998"/>
                  <a:gd name="connsiteY0" fmla="*/ 123826 h 123826"/>
                  <a:gd name="connsiteX1" fmla="*/ 2382 w 54998"/>
                  <a:gd name="connsiteY1" fmla="*/ 57151 h 123826"/>
                  <a:gd name="connsiteX2" fmla="*/ 54769 w 54998"/>
                  <a:gd name="connsiteY2" fmla="*/ 0 h 123826"/>
                  <a:gd name="connsiteX3" fmla="*/ 54769 w 54998"/>
                  <a:gd name="connsiteY3" fmla="*/ 73820 h 123826"/>
                  <a:gd name="connsiteX4" fmla="*/ 0 w 54998"/>
                  <a:gd name="connsiteY4" fmla="*/ 123826 h 123826"/>
                  <a:gd name="connsiteX0" fmla="*/ 0 w 57256"/>
                  <a:gd name="connsiteY0" fmla="*/ 121445 h 121445"/>
                  <a:gd name="connsiteX1" fmla="*/ 2382 w 57256"/>
                  <a:gd name="connsiteY1" fmla="*/ 54770 h 121445"/>
                  <a:gd name="connsiteX2" fmla="*/ 57151 w 57256"/>
                  <a:gd name="connsiteY2" fmla="*/ 0 h 121445"/>
                  <a:gd name="connsiteX3" fmla="*/ 54769 w 57256"/>
                  <a:gd name="connsiteY3" fmla="*/ 71439 h 121445"/>
                  <a:gd name="connsiteX4" fmla="*/ 0 w 57256"/>
                  <a:gd name="connsiteY4" fmla="*/ 121445 h 121445"/>
                  <a:gd name="connsiteX0" fmla="*/ 0 w 54769"/>
                  <a:gd name="connsiteY0" fmla="*/ 116683 h 116683"/>
                  <a:gd name="connsiteX1" fmla="*/ 2382 w 54769"/>
                  <a:gd name="connsiteY1" fmla="*/ 50008 h 116683"/>
                  <a:gd name="connsiteX2" fmla="*/ 52388 w 54769"/>
                  <a:gd name="connsiteY2" fmla="*/ 0 h 116683"/>
                  <a:gd name="connsiteX3" fmla="*/ 54769 w 54769"/>
                  <a:gd name="connsiteY3" fmla="*/ 66677 h 116683"/>
                  <a:gd name="connsiteX4" fmla="*/ 0 w 54769"/>
                  <a:gd name="connsiteY4" fmla="*/ 116683 h 116683"/>
                  <a:gd name="connsiteX0" fmla="*/ 0 w 59600"/>
                  <a:gd name="connsiteY0" fmla="*/ 121445 h 121445"/>
                  <a:gd name="connsiteX1" fmla="*/ 2382 w 59600"/>
                  <a:gd name="connsiteY1" fmla="*/ 54770 h 121445"/>
                  <a:gd name="connsiteX2" fmla="*/ 59532 w 59600"/>
                  <a:gd name="connsiteY2" fmla="*/ 0 h 121445"/>
                  <a:gd name="connsiteX3" fmla="*/ 54769 w 59600"/>
                  <a:gd name="connsiteY3" fmla="*/ 71439 h 121445"/>
                  <a:gd name="connsiteX4" fmla="*/ 0 w 59600"/>
                  <a:gd name="connsiteY4" fmla="*/ 121445 h 121445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4296 h 114302"/>
                  <a:gd name="connsiteX4" fmla="*/ 0 w 54999"/>
                  <a:gd name="connsiteY4" fmla="*/ 114302 h 114302"/>
                  <a:gd name="connsiteX0" fmla="*/ 0 w 59532"/>
                  <a:gd name="connsiteY0" fmla="*/ 114302 h 114302"/>
                  <a:gd name="connsiteX1" fmla="*/ 2382 w 59532"/>
                  <a:gd name="connsiteY1" fmla="*/ 47627 h 114302"/>
                  <a:gd name="connsiteX2" fmla="*/ 54770 w 59532"/>
                  <a:gd name="connsiteY2" fmla="*/ 0 h 114302"/>
                  <a:gd name="connsiteX3" fmla="*/ 59532 w 59532"/>
                  <a:gd name="connsiteY3" fmla="*/ 64296 h 114302"/>
                  <a:gd name="connsiteX4" fmla="*/ 0 w 59532"/>
                  <a:gd name="connsiteY4" fmla="*/ 114302 h 114302"/>
                  <a:gd name="connsiteX0" fmla="*/ 0 w 57151"/>
                  <a:gd name="connsiteY0" fmla="*/ 114302 h 114302"/>
                  <a:gd name="connsiteX1" fmla="*/ 2382 w 57151"/>
                  <a:gd name="connsiteY1" fmla="*/ 47627 h 114302"/>
                  <a:gd name="connsiteX2" fmla="*/ 54770 w 57151"/>
                  <a:gd name="connsiteY2" fmla="*/ 0 h 114302"/>
                  <a:gd name="connsiteX3" fmla="*/ 57151 w 57151"/>
                  <a:gd name="connsiteY3" fmla="*/ 64296 h 114302"/>
                  <a:gd name="connsiteX4" fmla="*/ 0 w 57151"/>
                  <a:gd name="connsiteY4" fmla="*/ 114302 h 114302"/>
                  <a:gd name="connsiteX0" fmla="*/ 0 w 54999"/>
                  <a:gd name="connsiteY0" fmla="*/ 114302 h 114302"/>
                  <a:gd name="connsiteX1" fmla="*/ 2382 w 54999"/>
                  <a:gd name="connsiteY1" fmla="*/ 47627 h 114302"/>
                  <a:gd name="connsiteX2" fmla="*/ 54770 w 54999"/>
                  <a:gd name="connsiteY2" fmla="*/ 0 h 114302"/>
                  <a:gd name="connsiteX3" fmla="*/ 54769 w 54999"/>
                  <a:gd name="connsiteY3" fmla="*/ 66677 h 114302"/>
                  <a:gd name="connsiteX4" fmla="*/ 0 w 54999"/>
                  <a:gd name="connsiteY4" fmla="*/ 114302 h 114302"/>
                  <a:gd name="connsiteX0" fmla="*/ 0 w 57256"/>
                  <a:gd name="connsiteY0" fmla="*/ 121446 h 121446"/>
                  <a:gd name="connsiteX1" fmla="*/ 2382 w 57256"/>
                  <a:gd name="connsiteY1" fmla="*/ 54771 h 121446"/>
                  <a:gd name="connsiteX2" fmla="*/ 57151 w 57256"/>
                  <a:gd name="connsiteY2" fmla="*/ 0 h 121446"/>
                  <a:gd name="connsiteX3" fmla="*/ 54769 w 57256"/>
                  <a:gd name="connsiteY3" fmla="*/ 73821 h 121446"/>
                  <a:gd name="connsiteX4" fmla="*/ 0 w 57256"/>
                  <a:gd name="connsiteY4" fmla="*/ 121446 h 121446"/>
                  <a:gd name="connsiteX0" fmla="*/ 0 w 54769"/>
                  <a:gd name="connsiteY0" fmla="*/ 114302 h 114302"/>
                  <a:gd name="connsiteX1" fmla="*/ 2382 w 54769"/>
                  <a:gd name="connsiteY1" fmla="*/ 47627 h 114302"/>
                  <a:gd name="connsiteX2" fmla="*/ 52389 w 54769"/>
                  <a:gd name="connsiteY2" fmla="*/ 0 h 114302"/>
                  <a:gd name="connsiteX3" fmla="*/ 54769 w 54769"/>
                  <a:gd name="connsiteY3" fmla="*/ 66677 h 114302"/>
                  <a:gd name="connsiteX4" fmla="*/ 0 w 54769"/>
                  <a:gd name="connsiteY4" fmla="*/ 114302 h 1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114302">
                    <a:moveTo>
                      <a:pt x="0" y="114302"/>
                    </a:moveTo>
                    <a:lnTo>
                      <a:pt x="2382" y="47627"/>
                    </a:lnTo>
                    <a:lnTo>
                      <a:pt x="52389" y="0"/>
                    </a:lnTo>
                    <a:cubicBezTo>
                      <a:pt x="53183" y="41275"/>
                      <a:pt x="53975" y="25402"/>
                      <a:pt x="54769" y="66677"/>
                    </a:cubicBezTo>
                    <a:lnTo>
                      <a:pt x="0" y="11430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9" name="Gruppieren 228"/>
            <p:cNvGrpSpPr/>
            <p:nvPr/>
          </p:nvGrpSpPr>
          <p:grpSpPr>
            <a:xfrm>
              <a:off x="2325461" y="2328731"/>
              <a:ext cx="1010824" cy="566869"/>
              <a:chOff x="5558703" y="1966732"/>
              <a:chExt cx="1223097" cy="685912"/>
            </a:xfrm>
          </p:grpSpPr>
          <p:sp>
            <p:nvSpPr>
              <p:cNvPr id="230" name="Abgerundetes Rechteck 229"/>
              <p:cNvSpPr/>
              <p:nvPr/>
            </p:nvSpPr>
            <p:spPr bwMode="auto">
              <a:xfrm>
                <a:off x="5558703" y="1966732"/>
                <a:ext cx="1219200" cy="685800"/>
              </a:xfrm>
              <a:prstGeom prst="roundRect">
                <a:avLst>
                  <a:gd name="adj" fmla="val 7871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1" name="Gruppieren 230"/>
              <p:cNvGrpSpPr/>
              <p:nvPr/>
            </p:nvGrpSpPr>
            <p:grpSpPr>
              <a:xfrm>
                <a:off x="5562600" y="1966844"/>
                <a:ext cx="1219200" cy="685800"/>
                <a:chOff x="256994" y="1905000"/>
                <a:chExt cx="1219200" cy="685800"/>
              </a:xfrm>
            </p:grpSpPr>
            <p:grpSp>
              <p:nvGrpSpPr>
                <p:cNvPr id="232" name="Gruppieren 231"/>
                <p:cNvGrpSpPr/>
                <p:nvPr/>
              </p:nvGrpSpPr>
              <p:grpSpPr>
                <a:xfrm>
                  <a:off x="256994" y="1905000"/>
                  <a:ext cx="1219200" cy="685800"/>
                  <a:chOff x="1295400" y="1981200"/>
                  <a:chExt cx="1219200" cy="6858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</p:grpSpPr>
              <p:sp>
                <p:nvSpPr>
                  <p:cNvPr id="234" name="Zierrahmen 233"/>
                  <p:cNvSpPr/>
                  <p:nvPr/>
                </p:nvSpPr>
                <p:spPr bwMode="auto">
                  <a:xfrm>
                    <a:off x="1295400" y="1981200"/>
                    <a:ext cx="1219200" cy="685800"/>
                  </a:xfrm>
                  <a:prstGeom prst="plaque">
                    <a:avLst>
                      <a:gd name="adj" fmla="val 10375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35" name="Gruppieren 234"/>
                  <p:cNvGrpSpPr/>
                  <p:nvPr/>
                </p:nvGrpSpPr>
                <p:grpSpPr>
                  <a:xfrm>
                    <a:off x="1342606" y="2019300"/>
                    <a:ext cx="1118198" cy="602590"/>
                    <a:chOff x="1341531" y="2014606"/>
                    <a:chExt cx="1118198" cy="602590"/>
                  </a:xfrm>
                  <a:solidFill>
                    <a:schemeClr val="bg1">
                      <a:lumMod val="85000"/>
                    </a:schemeClr>
                  </a:solidFill>
                  <a:effectLst/>
                </p:grpSpPr>
                <p:sp>
                  <p:nvSpPr>
                    <p:cNvPr id="237" name="Rechteckiger Pfeil 236"/>
                    <p:cNvSpPr/>
                    <p:nvPr/>
                  </p:nvSpPr>
                  <p:spPr bwMode="auto">
                    <a:xfrm rot="5400000">
                      <a:off x="2234049" y="2044445"/>
                      <a:ext cx="235114" cy="216246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8" name="Rechteckiger Pfeil 237"/>
                    <p:cNvSpPr/>
                    <p:nvPr/>
                  </p:nvSpPr>
                  <p:spPr bwMode="auto">
                    <a:xfrm rot="10800000">
                      <a:off x="2203510" y="2360429"/>
                      <a:ext cx="228540" cy="256767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9" name="Rechteckiger Pfeil 238"/>
                    <p:cNvSpPr/>
                    <p:nvPr/>
                  </p:nvSpPr>
                  <p:spPr bwMode="auto">
                    <a:xfrm rot="16200000">
                      <a:off x="1334131" y="2358307"/>
                      <a:ext cx="256765" cy="241965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40" name="Rechteckiger Pfeil 239"/>
                    <p:cNvSpPr/>
                    <p:nvPr/>
                  </p:nvSpPr>
                  <p:spPr bwMode="auto">
                    <a:xfrm>
                      <a:off x="1355060" y="2014606"/>
                      <a:ext cx="251904" cy="237384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36" name="Abgerundetes Rechteck 235"/>
                  <p:cNvSpPr/>
                  <p:nvPr/>
                </p:nvSpPr>
                <p:spPr bwMode="auto">
                  <a:xfrm>
                    <a:off x="1295400" y="1981200"/>
                    <a:ext cx="1219200" cy="685800"/>
                  </a:xfrm>
                  <a:prstGeom prst="roundRect">
                    <a:avLst>
                      <a:gd name="adj" fmla="val 7871"/>
                    </a:avLst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400" dirty="0">
                        <a:solidFill>
                          <a:srgbClr val="000000"/>
                        </a:solidFill>
                      </a:rPr>
                      <a:t/>
                    </a:r>
                    <a:br>
                      <a:rPr lang="en-US" sz="1400" dirty="0">
                        <a:solidFill>
                          <a:srgbClr val="000000"/>
                        </a:solidFill>
                      </a:rPr>
                    </a:b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33" name="Textfeld 232"/>
                <p:cNvSpPr txBox="1"/>
                <p:nvPr/>
              </p:nvSpPr>
              <p:spPr>
                <a:xfrm>
                  <a:off x="283578" y="2054895"/>
                  <a:ext cx="1188719" cy="409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Process</a:t>
                  </a:r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41" name="Gruppieren 240"/>
            <p:cNvGrpSpPr/>
            <p:nvPr/>
          </p:nvGrpSpPr>
          <p:grpSpPr>
            <a:xfrm>
              <a:off x="2325461" y="1431122"/>
              <a:ext cx="1010824" cy="566869"/>
              <a:chOff x="5558703" y="1966732"/>
              <a:chExt cx="1223097" cy="685912"/>
            </a:xfrm>
          </p:grpSpPr>
          <p:sp>
            <p:nvSpPr>
              <p:cNvPr id="242" name="Abgerundetes Rechteck 241"/>
              <p:cNvSpPr/>
              <p:nvPr/>
            </p:nvSpPr>
            <p:spPr bwMode="auto">
              <a:xfrm>
                <a:off x="5558703" y="1966732"/>
                <a:ext cx="1219200" cy="685800"/>
              </a:xfrm>
              <a:prstGeom prst="roundRect">
                <a:avLst>
                  <a:gd name="adj" fmla="val 7871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3" name="Gruppieren 242"/>
              <p:cNvGrpSpPr/>
              <p:nvPr/>
            </p:nvGrpSpPr>
            <p:grpSpPr>
              <a:xfrm>
                <a:off x="5562600" y="1966844"/>
                <a:ext cx="1219200" cy="685800"/>
                <a:chOff x="256994" y="1905000"/>
                <a:chExt cx="1219200" cy="685800"/>
              </a:xfrm>
            </p:grpSpPr>
            <p:grpSp>
              <p:nvGrpSpPr>
                <p:cNvPr id="244" name="Gruppieren 243"/>
                <p:cNvGrpSpPr/>
                <p:nvPr/>
              </p:nvGrpSpPr>
              <p:grpSpPr>
                <a:xfrm>
                  <a:off x="256994" y="1905000"/>
                  <a:ext cx="1219200" cy="685800"/>
                  <a:chOff x="1295400" y="1981200"/>
                  <a:chExt cx="1219200" cy="6858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</p:grpSpPr>
              <p:sp>
                <p:nvSpPr>
                  <p:cNvPr id="246" name="Zierrahmen 245"/>
                  <p:cNvSpPr/>
                  <p:nvPr/>
                </p:nvSpPr>
                <p:spPr bwMode="auto">
                  <a:xfrm>
                    <a:off x="1295400" y="1981200"/>
                    <a:ext cx="1219200" cy="685800"/>
                  </a:xfrm>
                  <a:prstGeom prst="plaque">
                    <a:avLst>
                      <a:gd name="adj" fmla="val 10375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47" name="Gruppieren 246"/>
                  <p:cNvGrpSpPr/>
                  <p:nvPr/>
                </p:nvGrpSpPr>
                <p:grpSpPr>
                  <a:xfrm>
                    <a:off x="1342606" y="2019300"/>
                    <a:ext cx="1118198" cy="602590"/>
                    <a:chOff x="1341531" y="2014606"/>
                    <a:chExt cx="1118198" cy="602590"/>
                  </a:xfrm>
                  <a:solidFill>
                    <a:schemeClr val="bg1">
                      <a:lumMod val="85000"/>
                    </a:schemeClr>
                  </a:solidFill>
                  <a:effectLst/>
                </p:grpSpPr>
                <p:sp>
                  <p:nvSpPr>
                    <p:cNvPr id="249" name="Rechteckiger Pfeil 248"/>
                    <p:cNvSpPr/>
                    <p:nvPr/>
                  </p:nvSpPr>
                  <p:spPr bwMode="auto">
                    <a:xfrm rot="5400000">
                      <a:off x="2234049" y="2044445"/>
                      <a:ext cx="235114" cy="216246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0" name="Rechteckiger Pfeil 249"/>
                    <p:cNvSpPr/>
                    <p:nvPr/>
                  </p:nvSpPr>
                  <p:spPr bwMode="auto">
                    <a:xfrm rot="10800000">
                      <a:off x="2203510" y="2360429"/>
                      <a:ext cx="228540" cy="256767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1" name="Rechteckiger Pfeil 250"/>
                    <p:cNvSpPr/>
                    <p:nvPr/>
                  </p:nvSpPr>
                  <p:spPr bwMode="auto">
                    <a:xfrm rot="16200000">
                      <a:off x="1334131" y="2358307"/>
                      <a:ext cx="256765" cy="241965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2" name="Rechteckiger Pfeil 251"/>
                    <p:cNvSpPr/>
                    <p:nvPr/>
                  </p:nvSpPr>
                  <p:spPr bwMode="auto">
                    <a:xfrm>
                      <a:off x="1355060" y="2014606"/>
                      <a:ext cx="251904" cy="237384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48" name="Abgerundetes Rechteck 247"/>
                  <p:cNvSpPr/>
                  <p:nvPr/>
                </p:nvSpPr>
                <p:spPr bwMode="auto">
                  <a:xfrm>
                    <a:off x="1295400" y="1981200"/>
                    <a:ext cx="1219200" cy="685800"/>
                  </a:xfrm>
                  <a:prstGeom prst="roundRect">
                    <a:avLst>
                      <a:gd name="adj" fmla="val 7871"/>
                    </a:avLst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400" dirty="0">
                        <a:solidFill>
                          <a:srgbClr val="000000"/>
                        </a:solidFill>
                      </a:rPr>
                      <a:t/>
                    </a:r>
                    <a:br>
                      <a:rPr lang="en-US" sz="1400" dirty="0">
                        <a:solidFill>
                          <a:srgbClr val="000000"/>
                        </a:solidFill>
                      </a:rPr>
                    </a:b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45" name="Textfeld 244"/>
                <p:cNvSpPr txBox="1"/>
                <p:nvPr/>
              </p:nvSpPr>
              <p:spPr>
                <a:xfrm>
                  <a:off x="283578" y="2054895"/>
                  <a:ext cx="1188719" cy="409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Process</a:t>
                  </a:r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53" name="Gruppieren 252"/>
            <p:cNvGrpSpPr/>
            <p:nvPr/>
          </p:nvGrpSpPr>
          <p:grpSpPr>
            <a:xfrm>
              <a:off x="2325461" y="4402810"/>
              <a:ext cx="1010824" cy="566869"/>
              <a:chOff x="5558703" y="1966732"/>
              <a:chExt cx="1223097" cy="685912"/>
            </a:xfrm>
          </p:grpSpPr>
          <p:sp>
            <p:nvSpPr>
              <p:cNvPr id="254" name="Abgerundetes Rechteck 253"/>
              <p:cNvSpPr/>
              <p:nvPr/>
            </p:nvSpPr>
            <p:spPr bwMode="auto">
              <a:xfrm>
                <a:off x="5558703" y="1966732"/>
                <a:ext cx="1219200" cy="685800"/>
              </a:xfrm>
              <a:prstGeom prst="roundRect">
                <a:avLst>
                  <a:gd name="adj" fmla="val 7871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5" name="Gruppieren 254"/>
              <p:cNvGrpSpPr/>
              <p:nvPr/>
            </p:nvGrpSpPr>
            <p:grpSpPr>
              <a:xfrm>
                <a:off x="5562600" y="1966844"/>
                <a:ext cx="1219200" cy="685800"/>
                <a:chOff x="256994" y="1905000"/>
                <a:chExt cx="1219200" cy="685800"/>
              </a:xfrm>
            </p:grpSpPr>
            <p:grpSp>
              <p:nvGrpSpPr>
                <p:cNvPr id="256" name="Gruppieren 255"/>
                <p:cNvGrpSpPr/>
                <p:nvPr/>
              </p:nvGrpSpPr>
              <p:grpSpPr>
                <a:xfrm>
                  <a:off x="256994" y="1905000"/>
                  <a:ext cx="1219200" cy="685800"/>
                  <a:chOff x="1295400" y="1981200"/>
                  <a:chExt cx="1219200" cy="6858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</p:grpSpPr>
              <p:sp>
                <p:nvSpPr>
                  <p:cNvPr id="258" name="Zierrahmen 257"/>
                  <p:cNvSpPr/>
                  <p:nvPr/>
                </p:nvSpPr>
                <p:spPr bwMode="auto">
                  <a:xfrm>
                    <a:off x="1295400" y="1981200"/>
                    <a:ext cx="1219200" cy="685800"/>
                  </a:xfrm>
                  <a:prstGeom prst="plaque">
                    <a:avLst>
                      <a:gd name="adj" fmla="val 10375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59" name="Gruppieren 258"/>
                  <p:cNvGrpSpPr/>
                  <p:nvPr/>
                </p:nvGrpSpPr>
                <p:grpSpPr>
                  <a:xfrm>
                    <a:off x="1342606" y="2019300"/>
                    <a:ext cx="1118198" cy="602590"/>
                    <a:chOff x="1341531" y="2014606"/>
                    <a:chExt cx="1118198" cy="602590"/>
                  </a:xfrm>
                  <a:solidFill>
                    <a:schemeClr val="bg1">
                      <a:lumMod val="85000"/>
                    </a:schemeClr>
                  </a:solidFill>
                  <a:effectLst/>
                </p:grpSpPr>
                <p:sp>
                  <p:nvSpPr>
                    <p:cNvPr id="261" name="Rechteckiger Pfeil 260"/>
                    <p:cNvSpPr/>
                    <p:nvPr/>
                  </p:nvSpPr>
                  <p:spPr bwMode="auto">
                    <a:xfrm rot="5400000">
                      <a:off x="2234049" y="2044445"/>
                      <a:ext cx="235114" cy="216246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2" name="Rechteckiger Pfeil 261"/>
                    <p:cNvSpPr/>
                    <p:nvPr/>
                  </p:nvSpPr>
                  <p:spPr bwMode="auto">
                    <a:xfrm rot="10800000">
                      <a:off x="2203510" y="2360429"/>
                      <a:ext cx="228540" cy="256767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3" name="Rechteckiger Pfeil 262"/>
                    <p:cNvSpPr/>
                    <p:nvPr/>
                  </p:nvSpPr>
                  <p:spPr bwMode="auto">
                    <a:xfrm rot="16200000">
                      <a:off x="1334131" y="2358307"/>
                      <a:ext cx="256765" cy="241965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4" name="Rechteckiger Pfeil 263"/>
                    <p:cNvSpPr/>
                    <p:nvPr/>
                  </p:nvSpPr>
                  <p:spPr bwMode="auto">
                    <a:xfrm>
                      <a:off x="1355060" y="2014606"/>
                      <a:ext cx="251904" cy="237384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60" name="Abgerundetes Rechteck 259"/>
                  <p:cNvSpPr/>
                  <p:nvPr/>
                </p:nvSpPr>
                <p:spPr bwMode="auto">
                  <a:xfrm>
                    <a:off x="1295400" y="1981200"/>
                    <a:ext cx="1219200" cy="685800"/>
                  </a:xfrm>
                  <a:prstGeom prst="roundRect">
                    <a:avLst>
                      <a:gd name="adj" fmla="val 7871"/>
                    </a:avLst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400" dirty="0">
                        <a:solidFill>
                          <a:srgbClr val="000000"/>
                        </a:solidFill>
                      </a:rPr>
                      <a:t/>
                    </a:r>
                    <a:br>
                      <a:rPr lang="en-US" sz="1400" dirty="0">
                        <a:solidFill>
                          <a:srgbClr val="000000"/>
                        </a:solidFill>
                      </a:rPr>
                    </a:b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57" name="Textfeld 256"/>
                <p:cNvSpPr txBox="1"/>
                <p:nvPr/>
              </p:nvSpPr>
              <p:spPr>
                <a:xfrm>
                  <a:off x="283578" y="2054895"/>
                  <a:ext cx="1188719" cy="409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Process</a:t>
                  </a:r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65" name="Gruppieren 264"/>
            <p:cNvGrpSpPr/>
            <p:nvPr/>
          </p:nvGrpSpPr>
          <p:grpSpPr>
            <a:xfrm>
              <a:off x="2325461" y="3505200"/>
              <a:ext cx="1010824" cy="566869"/>
              <a:chOff x="5558703" y="1966732"/>
              <a:chExt cx="1223097" cy="685912"/>
            </a:xfrm>
          </p:grpSpPr>
          <p:sp>
            <p:nvSpPr>
              <p:cNvPr id="266" name="Abgerundetes Rechteck 265"/>
              <p:cNvSpPr/>
              <p:nvPr/>
            </p:nvSpPr>
            <p:spPr bwMode="auto">
              <a:xfrm>
                <a:off x="5558703" y="1966732"/>
                <a:ext cx="1219200" cy="685800"/>
              </a:xfrm>
              <a:prstGeom prst="roundRect">
                <a:avLst>
                  <a:gd name="adj" fmla="val 7871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7" name="Gruppieren 266"/>
              <p:cNvGrpSpPr/>
              <p:nvPr/>
            </p:nvGrpSpPr>
            <p:grpSpPr>
              <a:xfrm>
                <a:off x="5562600" y="1966844"/>
                <a:ext cx="1219200" cy="685800"/>
                <a:chOff x="256994" y="1905000"/>
                <a:chExt cx="1219200" cy="685800"/>
              </a:xfrm>
            </p:grpSpPr>
            <p:grpSp>
              <p:nvGrpSpPr>
                <p:cNvPr id="268" name="Gruppieren 267"/>
                <p:cNvGrpSpPr/>
                <p:nvPr/>
              </p:nvGrpSpPr>
              <p:grpSpPr>
                <a:xfrm>
                  <a:off x="256994" y="1905000"/>
                  <a:ext cx="1219200" cy="685800"/>
                  <a:chOff x="1295400" y="1981200"/>
                  <a:chExt cx="1219200" cy="6858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</p:grpSpPr>
              <p:sp>
                <p:nvSpPr>
                  <p:cNvPr id="270" name="Zierrahmen 269"/>
                  <p:cNvSpPr/>
                  <p:nvPr/>
                </p:nvSpPr>
                <p:spPr bwMode="auto">
                  <a:xfrm>
                    <a:off x="1295400" y="1981200"/>
                    <a:ext cx="1219200" cy="685800"/>
                  </a:xfrm>
                  <a:prstGeom prst="plaque">
                    <a:avLst>
                      <a:gd name="adj" fmla="val 10375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71" name="Gruppieren 270"/>
                  <p:cNvGrpSpPr/>
                  <p:nvPr/>
                </p:nvGrpSpPr>
                <p:grpSpPr>
                  <a:xfrm>
                    <a:off x="1342606" y="2019300"/>
                    <a:ext cx="1118198" cy="602590"/>
                    <a:chOff x="1341531" y="2014606"/>
                    <a:chExt cx="1118198" cy="602590"/>
                  </a:xfrm>
                  <a:solidFill>
                    <a:schemeClr val="bg1">
                      <a:lumMod val="85000"/>
                    </a:schemeClr>
                  </a:solidFill>
                  <a:effectLst/>
                </p:grpSpPr>
                <p:sp>
                  <p:nvSpPr>
                    <p:cNvPr id="273" name="Rechteckiger Pfeil 272"/>
                    <p:cNvSpPr/>
                    <p:nvPr/>
                  </p:nvSpPr>
                  <p:spPr bwMode="auto">
                    <a:xfrm rot="5400000">
                      <a:off x="2234049" y="2044445"/>
                      <a:ext cx="235114" cy="216246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4" name="Rechteckiger Pfeil 273"/>
                    <p:cNvSpPr/>
                    <p:nvPr/>
                  </p:nvSpPr>
                  <p:spPr bwMode="auto">
                    <a:xfrm rot="10800000">
                      <a:off x="2203510" y="2360429"/>
                      <a:ext cx="228540" cy="256767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5" name="Rechteckiger Pfeil 274"/>
                    <p:cNvSpPr/>
                    <p:nvPr/>
                  </p:nvSpPr>
                  <p:spPr bwMode="auto">
                    <a:xfrm rot="16200000">
                      <a:off x="1334131" y="2358307"/>
                      <a:ext cx="256765" cy="241965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6" name="Rechteckiger Pfeil 275"/>
                    <p:cNvSpPr/>
                    <p:nvPr/>
                  </p:nvSpPr>
                  <p:spPr bwMode="auto">
                    <a:xfrm>
                      <a:off x="1355060" y="2014606"/>
                      <a:ext cx="251904" cy="237384"/>
                    </a:xfrm>
                    <a:prstGeom prst="bentArrow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  <a:sp3d prstMaterial="clear">
                      <a:bevelT h="63500"/>
                    </a:sp3d>
                  </p:spPr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72" name="Abgerundetes Rechteck 271"/>
                  <p:cNvSpPr/>
                  <p:nvPr/>
                </p:nvSpPr>
                <p:spPr bwMode="auto">
                  <a:xfrm>
                    <a:off x="1295400" y="1981200"/>
                    <a:ext cx="1219200" cy="685800"/>
                  </a:xfrm>
                  <a:prstGeom prst="roundRect">
                    <a:avLst>
                      <a:gd name="adj" fmla="val 7871"/>
                    </a:avLst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400" dirty="0">
                        <a:solidFill>
                          <a:srgbClr val="000000"/>
                        </a:solidFill>
                      </a:rPr>
                      <a:t/>
                    </a:r>
                    <a:br>
                      <a:rPr lang="en-US" sz="1400" dirty="0">
                        <a:solidFill>
                          <a:srgbClr val="000000"/>
                        </a:solidFill>
                      </a:rPr>
                    </a:b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9" name="Textfeld 268"/>
                <p:cNvSpPr txBox="1"/>
                <p:nvPr/>
              </p:nvSpPr>
              <p:spPr>
                <a:xfrm>
                  <a:off x="283578" y="2054895"/>
                  <a:ext cx="1188719" cy="409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Process</a:t>
                  </a:r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148" name="I/O op"/>
          <p:cNvSpPr/>
          <p:nvPr/>
        </p:nvSpPr>
        <p:spPr bwMode="auto">
          <a:xfrm>
            <a:off x="5621882" y="3867635"/>
            <a:ext cx="411481" cy="310496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7" name="FileMetaOps"/>
          <p:cNvSpPr/>
          <p:nvPr/>
        </p:nvSpPr>
        <p:spPr>
          <a:xfrm>
            <a:off x="544444" y="5181600"/>
            <a:ext cx="3810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 smtClean="0">
                <a:latin typeface="+mj-lt"/>
              </a:rPr>
              <a:t>File metadata operations:</a:t>
            </a:r>
          </a:p>
          <a:p>
            <a:r>
              <a:rPr lang="en-US" sz="2000" i="1" dirty="0" smtClean="0">
                <a:latin typeface="+mj-lt"/>
              </a:rPr>
              <a:t>  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# of tests </a:t>
            </a:r>
            <a:r>
              <a:rPr lang="en-US" sz="2000" i="1" dirty="0" smtClean="0">
                <a:latin typeface="+mj-lt"/>
              </a:rPr>
              <a:t>=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  <a:latin typeface="+mj-lt"/>
              </a:rPr>
              <a:t># of locations</a:t>
            </a:r>
            <a:endParaRPr lang="en-US" sz="2000" i="1" dirty="0">
              <a:latin typeface="+mj-lt"/>
            </a:endParaRPr>
          </a:p>
        </p:txBody>
      </p:sp>
      <p:sp>
        <p:nvSpPr>
          <p:cNvPr id="288" name="FileIOops"/>
          <p:cNvSpPr/>
          <p:nvPr/>
        </p:nvSpPr>
        <p:spPr>
          <a:xfrm>
            <a:off x="4724400" y="5181600"/>
            <a:ext cx="3810000" cy="70788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 smtClean="0"/>
              <a:t>File read operations:</a:t>
            </a:r>
          </a:p>
          <a:p>
            <a:r>
              <a:rPr lang="en-US" sz="2000" i="1" dirty="0" smtClean="0"/>
              <a:t>   </a:t>
            </a:r>
            <a:r>
              <a:rPr lang="en-US" sz="2000" i="1" dirty="0" smtClean="0">
                <a:solidFill>
                  <a:srgbClr val="FF0000"/>
                </a:solidFill>
              </a:rPr>
              <a:t># of reads </a:t>
            </a:r>
            <a:r>
              <a:rPr lang="en-US" sz="2000" i="1" dirty="0" smtClean="0"/>
              <a:t>=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# of libraries</a:t>
            </a:r>
          </a:p>
        </p:txBody>
      </p:sp>
      <p:sp>
        <p:nvSpPr>
          <p:cNvPr id="5" name="Rechteck 4"/>
          <p:cNvSpPr/>
          <p:nvPr/>
        </p:nvSpPr>
        <p:spPr>
          <a:xfrm>
            <a:off x="533400" y="6096000"/>
            <a:ext cx="6096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F4F97"/>
                </a:solidFill>
              </a:rPr>
              <a:t>SPINDLE</a:t>
            </a:r>
            <a:r>
              <a:rPr lang="en-US" sz="1400" dirty="0"/>
              <a:t>: </a:t>
            </a:r>
            <a:r>
              <a:rPr lang="en-US" sz="1400" i="1" dirty="0">
                <a:solidFill>
                  <a:srgbClr val="0F4F97"/>
                </a:solidFill>
              </a:rPr>
              <a:t>S</a:t>
            </a:r>
            <a:r>
              <a:rPr lang="en-US" sz="1400" i="1" dirty="0"/>
              <a:t>calable </a:t>
            </a:r>
            <a:r>
              <a:rPr lang="en-US" sz="1400" i="1" dirty="0">
                <a:solidFill>
                  <a:srgbClr val="0F4F97"/>
                </a:solidFill>
              </a:rPr>
              <a:t>P</a:t>
            </a:r>
            <a:r>
              <a:rPr lang="en-US" sz="1400" i="1" dirty="0"/>
              <a:t>arallel </a:t>
            </a:r>
            <a:r>
              <a:rPr lang="en-US" sz="1400" i="1" dirty="0">
                <a:solidFill>
                  <a:srgbClr val="0F4F97"/>
                </a:solidFill>
              </a:rPr>
              <a:t>I</a:t>
            </a:r>
            <a:r>
              <a:rPr lang="en-US" sz="1400" i="1" dirty="0"/>
              <a:t>nput </a:t>
            </a:r>
            <a:r>
              <a:rPr lang="en-US" sz="1400" i="1" dirty="0">
                <a:solidFill>
                  <a:srgbClr val="0F4F97"/>
                </a:solidFill>
              </a:rPr>
              <a:t>N</a:t>
            </a:r>
            <a:r>
              <a:rPr lang="en-US" sz="1400" i="1" dirty="0"/>
              <a:t>etwork for </a:t>
            </a:r>
            <a:r>
              <a:rPr lang="en-US" sz="1400" i="1" dirty="0">
                <a:solidFill>
                  <a:srgbClr val="0F4F97"/>
                </a:solidFill>
              </a:rPr>
              <a:t>D</a:t>
            </a:r>
            <a:r>
              <a:rPr lang="en-US" sz="1400" i="1" dirty="0"/>
              <a:t>ynamic </a:t>
            </a:r>
            <a:r>
              <a:rPr lang="en-US" sz="1400" i="1" dirty="0">
                <a:solidFill>
                  <a:srgbClr val="0F4F97"/>
                </a:solidFill>
              </a:rPr>
              <a:t>L</a:t>
            </a:r>
            <a:r>
              <a:rPr lang="en-US" sz="1400" i="1" dirty="0"/>
              <a:t>oad </a:t>
            </a:r>
            <a:r>
              <a:rPr lang="en-US" sz="1400" i="1" dirty="0">
                <a:solidFill>
                  <a:srgbClr val="0F4F97"/>
                </a:solidFill>
              </a:rPr>
              <a:t>E</a:t>
            </a:r>
            <a:r>
              <a:rPr lang="en-US" sz="1400" i="1" dirty="0"/>
              <a:t>nvironments</a:t>
            </a:r>
          </a:p>
        </p:txBody>
      </p:sp>
      <p:sp>
        <p:nvSpPr>
          <p:cNvPr id="192" name="FS_file"/>
          <p:cNvSpPr/>
          <p:nvPr/>
        </p:nvSpPr>
        <p:spPr bwMode="auto">
          <a:xfrm>
            <a:off x="5573930" y="3657600"/>
            <a:ext cx="522069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FILE</a:t>
            </a:r>
            <a:endParaRPr lang="en-US" sz="1100" dirty="0"/>
          </a:p>
        </p:txBody>
      </p:sp>
      <p:grpSp>
        <p:nvGrpSpPr>
          <p:cNvPr id="198" name="Empty File"/>
          <p:cNvGrpSpPr/>
          <p:nvPr/>
        </p:nvGrpSpPr>
        <p:grpSpPr>
          <a:xfrm>
            <a:off x="3352551" y="1943110"/>
            <a:ext cx="245115" cy="96003"/>
            <a:chOff x="3336285" y="1943109"/>
            <a:chExt cx="274320" cy="104250"/>
          </a:xfrm>
        </p:grpSpPr>
        <p:sp>
          <p:nvSpPr>
            <p:cNvPr id="199" name="Rectangle 198"/>
            <p:cNvSpPr/>
            <p:nvPr/>
          </p:nvSpPr>
          <p:spPr>
            <a:xfrm>
              <a:off x="3336285" y="1943110"/>
              <a:ext cx="274320" cy="104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3473445" y="1943109"/>
              <a:ext cx="0" cy="104249"/>
            </a:xfrm>
            <a:prstGeom prst="line">
              <a:avLst/>
            </a:prstGeom>
            <a:ln w="12700">
              <a:solidFill>
                <a:srgbClr val="FF66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545015" y="1943109"/>
              <a:ext cx="0" cy="104249"/>
            </a:xfrm>
            <a:prstGeom prst="line">
              <a:avLst/>
            </a:prstGeom>
            <a:ln w="12700">
              <a:solidFill>
                <a:srgbClr val="FF66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402614" y="1943109"/>
              <a:ext cx="0" cy="104249"/>
            </a:xfrm>
            <a:prstGeom prst="line">
              <a:avLst/>
            </a:prstGeom>
            <a:ln w="12700">
              <a:solidFill>
                <a:srgbClr val="FF66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P4_file_stationary"/>
          <p:cNvSpPr/>
          <p:nvPr/>
        </p:nvSpPr>
        <p:spPr bwMode="auto">
          <a:xfrm>
            <a:off x="3330570" y="4728693"/>
            <a:ext cx="274320" cy="17913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6" name="P3_file_stationary"/>
          <p:cNvSpPr/>
          <p:nvPr/>
        </p:nvSpPr>
        <p:spPr bwMode="auto">
          <a:xfrm>
            <a:off x="3330570" y="3814294"/>
            <a:ext cx="274320" cy="17913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5" name="P2_file_stationary"/>
          <p:cNvSpPr/>
          <p:nvPr/>
        </p:nvSpPr>
        <p:spPr bwMode="auto">
          <a:xfrm>
            <a:off x="3330570" y="2652944"/>
            <a:ext cx="274320" cy="17913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P1_file_stationary"/>
          <p:cNvSpPr/>
          <p:nvPr/>
        </p:nvSpPr>
        <p:spPr bwMode="auto">
          <a:xfrm>
            <a:off x="3330570" y="1753552"/>
            <a:ext cx="274320" cy="17913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6" name="P1_file_small"/>
          <p:cNvSpPr/>
          <p:nvPr/>
        </p:nvSpPr>
        <p:spPr>
          <a:xfrm>
            <a:off x="3337294" y="1934336"/>
            <a:ext cx="94633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88" name="P4_file"/>
          <p:cNvSpPr/>
          <p:nvPr/>
        </p:nvSpPr>
        <p:spPr bwMode="auto">
          <a:xfrm>
            <a:off x="3330570" y="4735659"/>
            <a:ext cx="274320" cy="17913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9" name="P3_file"/>
          <p:cNvSpPr/>
          <p:nvPr/>
        </p:nvSpPr>
        <p:spPr bwMode="auto">
          <a:xfrm>
            <a:off x="3330570" y="3821260"/>
            <a:ext cx="274320" cy="17913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0" name="P2_file"/>
          <p:cNvSpPr/>
          <p:nvPr/>
        </p:nvSpPr>
        <p:spPr bwMode="auto">
          <a:xfrm>
            <a:off x="3330570" y="2659910"/>
            <a:ext cx="274320" cy="17913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1" name="P1_file_req"/>
          <p:cNvSpPr/>
          <p:nvPr/>
        </p:nvSpPr>
        <p:spPr bwMode="auto">
          <a:xfrm>
            <a:off x="3286125" y="1760519"/>
            <a:ext cx="581025" cy="15748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7432" rIns="27432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Empty Dir"/>
          <p:cNvGrpSpPr/>
          <p:nvPr/>
        </p:nvGrpSpPr>
        <p:grpSpPr>
          <a:xfrm>
            <a:off x="3078861" y="1943109"/>
            <a:ext cx="245115" cy="96003"/>
            <a:chOff x="3336285" y="1943109"/>
            <a:chExt cx="274320" cy="104250"/>
          </a:xfrm>
        </p:grpSpPr>
        <p:sp>
          <p:nvSpPr>
            <p:cNvPr id="6" name="Rectangle 5"/>
            <p:cNvSpPr/>
            <p:nvPr/>
          </p:nvSpPr>
          <p:spPr>
            <a:xfrm>
              <a:off x="3336285" y="1943110"/>
              <a:ext cx="274320" cy="104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473445" y="1943109"/>
              <a:ext cx="0" cy="104249"/>
            </a:xfrm>
            <a:prstGeom prst="line">
              <a:avLst/>
            </a:prstGeom>
            <a:ln w="12700">
              <a:solidFill>
                <a:srgbClr val="66FF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545015" y="1943109"/>
              <a:ext cx="0" cy="104249"/>
            </a:xfrm>
            <a:prstGeom prst="line">
              <a:avLst/>
            </a:prstGeom>
            <a:ln w="12700">
              <a:solidFill>
                <a:srgbClr val="66FF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402614" y="1943109"/>
              <a:ext cx="0" cy="104249"/>
            </a:xfrm>
            <a:prstGeom prst="line">
              <a:avLst/>
            </a:prstGeom>
            <a:ln w="12700">
              <a:solidFill>
                <a:srgbClr val="66FF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FS_dir"/>
          <p:cNvSpPr/>
          <p:nvPr/>
        </p:nvSpPr>
        <p:spPr bwMode="auto">
          <a:xfrm>
            <a:off x="5572125" y="3657600"/>
            <a:ext cx="461238" cy="3048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DIR</a:t>
            </a:r>
            <a:endParaRPr lang="en-US" sz="1100" dirty="0"/>
          </a:p>
        </p:txBody>
      </p:sp>
      <p:sp>
        <p:nvSpPr>
          <p:cNvPr id="157" name="P4_dir"/>
          <p:cNvSpPr/>
          <p:nvPr/>
        </p:nvSpPr>
        <p:spPr bwMode="auto">
          <a:xfrm>
            <a:off x="3031485" y="4724400"/>
            <a:ext cx="274320" cy="179139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3" name="P3_dir"/>
          <p:cNvSpPr/>
          <p:nvPr/>
        </p:nvSpPr>
        <p:spPr bwMode="auto">
          <a:xfrm>
            <a:off x="3031485" y="3810000"/>
            <a:ext cx="274320" cy="179139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2" name="P2_dir"/>
          <p:cNvSpPr/>
          <p:nvPr/>
        </p:nvSpPr>
        <p:spPr bwMode="auto">
          <a:xfrm>
            <a:off x="3031485" y="2649936"/>
            <a:ext cx="274320" cy="179139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8" name="P1_dir_req"/>
          <p:cNvSpPr/>
          <p:nvPr/>
        </p:nvSpPr>
        <p:spPr bwMode="auto">
          <a:xfrm>
            <a:off x="3031484" y="1752601"/>
            <a:ext cx="573405" cy="165404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9" name="P4_dir_stationary"/>
          <p:cNvSpPr/>
          <p:nvPr/>
        </p:nvSpPr>
        <p:spPr bwMode="auto">
          <a:xfrm>
            <a:off x="3069717" y="4728694"/>
            <a:ext cx="274320" cy="179139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0" name="P3_dir_stationary"/>
          <p:cNvSpPr/>
          <p:nvPr/>
        </p:nvSpPr>
        <p:spPr bwMode="auto">
          <a:xfrm>
            <a:off x="3069717" y="3814294"/>
            <a:ext cx="274320" cy="179139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P2_dir_stationary"/>
          <p:cNvSpPr/>
          <p:nvPr/>
        </p:nvSpPr>
        <p:spPr bwMode="auto">
          <a:xfrm>
            <a:off x="3069717" y="2654230"/>
            <a:ext cx="274320" cy="179139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2" name="P1_dir_stationary"/>
          <p:cNvSpPr/>
          <p:nvPr/>
        </p:nvSpPr>
        <p:spPr bwMode="auto">
          <a:xfrm>
            <a:off x="3069717" y="1752600"/>
            <a:ext cx="274320" cy="179139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" rIns="45720"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8" name="P4_dir_small"/>
          <p:cNvSpPr/>
          <p:nvPr/>
        </p:nvSpPr>
        <p:spPr>
          <a:xfrm>
            <a:off x="3069717" y="4910328"/>
            <a:ext cx="94633" cy="152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77" name="P3_dir_small"/>
          <p:cNvSpPr/>
          <p:nvPr/>
        </p:nvSpPr>
        <p:spPr>
          <a:xfrm>
            <a:off x="3069717" y="3995928"/>
            <a:ext cx="94633" cy="152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76" name="P2_dir_small"/>
          <p:cNvSpPr/>
          <p:nvPr/>
        </p:nvSpPr>
        <p:spPr>
          <a:xfrm>
            <a:off x="3069717" y="2835051"/>
            <a:ext cx="94633" cy="152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75" name="P1_dir_small"/>
          <p:cNvSpPr/>
          <p:nvPr/>
        </p:nvSpPr>
        <p:spPr>
          <a:xfrm>
            <a:off x="3069717" y="1931896"/>
            <a:ext cx="94633" cy="152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93" name="P4_file_small"/>
          <p:cNvSpPr/>
          <p:nvPr/>
        </p:nvSpPr>
        <p:spPr>
          <a:xfrm>
            <a:off x="3343626" y="4907641"/>
            <a:ext cx="94633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94" name="P3_file_small"/>
          <p:cNvSpPr/>
          <p:nvPr/>
        </p:nvSpPr>
        <p:spPr>
          <a:xfrm>
            <a:off x="3343624" y="4003243"/>
            <a:ext cx="94633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95" name="P2_file_small"/>
          <p:cNvSpPr/>
          <p:nvPr/>
        </p:nvSpPr>
        <p:spPr>
          <a:xfrm>
            <a:off x="3343625" y="2840556"/>
            <a:ext cx="94633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05" name="green_check_3"/>
          <p:cNvSpPr txBox="1"/>
          <p:nvPr/>
        </p:nvSpPr>
        <p:spPr>
          <a:xfrm>
            <a:off x="4981576" y="2261782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66FF66"/>
                </a:solidFill>
                <a:sym typeface="Wingdings"/>
              </a:rPr>
              <a:t></a:t>
            </a:r>
            <a:endParaRPr lang="en-US" sz="2100" dirty="0">
              <a:solidFill>
                <a:srgbClr val="66FF66"/>
              </a:solidFill>
            </a:endParaRPr>
          </a:p>
        </p:txBody>
      </p:sp>
      <p:sp>
        <p:nvSpPr>
          <p:cNvPr id="204" name="green_check_2"/>
          <p:cNvSpPr txBox="1"/>
          <p:nvPr/>
        </p:nvSpPr>
        <p:spPr>
          <a:xfrm>
            <a:off x="4981576" y="1880782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66FF66"/>
                </a:solidFill>
                <a:sym typeface="Wingdings"/>
              </a:rPr>
              <a:t></a:t>
            </a:r>
            <a:endParaRPr lang="en-US" sz="2100" dirty="0">
              <a:solidFill>
                <a:srgbClr val="66FF66"/>
              </a:solidFill>
            </a:endParaRPr>
          </a:p>
        </p:txBody>
      </p:sp>
      <p:sp>
        <p:nvSpPr>
          <p:cNvPr id="12" name="green_check_1"/>
          <p:cNvSpPr txBox="1"/>
          <p:nvPr/>
        </p:nvSpPr>
        <p:spPr>
          <a:xfrm>
            <a:off x="4981576" y="1471207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66FF66"/>
                </a:solidFill>
                <a:sym typeface="Wingdings"/>
              </a:rPr>
              <a:t></a:t>
            </a:r>
            <a:endParaRPr lang="en-US" sz="2100" dirty="0">
              <a:solidFill>
                <a:srgbClr val="66FF66"/>
              </a:solidFill>
            </a:endParaRPr>
          </a:p>
        </p:txBody>
      </p:sp>
      <p:sp>
        <p:nvSpPr>
          <p:cNvPr id="206" name="orange_check_3"/>
          <p:cNvSpPr txBox="1"/>
          <p:nvPr/>
        </p:nvSpPr>
        <p:spPr>
          <a:xfrm>
            <a:off x="4819651" y="2271307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6600"/>
                </a:solidFill>
                <a:sym typeface="Wingdings"/>
              </a:rPr>
              <a:t></a:t>
            </a:r>
            <a:endParaRPr lang="en-US" sz="2100" dirty="0">
              <a:solidFill>
                <a:srgbClr val="FF6600"/>
              </a:solidFill>
            </a:endParaRPr>
          </a:p>
        </p:txBody>
      </p:sp>
      <p:sp>
        <p:nvSpPr>
          <p:cNvPr id="207" name="orange_check_2"/>
          <p:cNvSpPr txBox="1"/>
          <p:nvPr/>
        </p:nvSpPr>
        <p:spPr>
          <a:xfrm>
            <a:off x="4819651" y="1890307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6600"/>
                </a:solidFill>
                <a:sym typeface="Wingdings"/>
              </a:rPr>
              <a:t></a:t>
            </a:r>
            <a:endParaRPr lang="en-US" sz="2100" dirty="0">
              <a:solidFill>
                <a:srgbClr val="FF6600"/>
              </a:solidFill>
            </a:endParaRPr>
          </a:p>
        </p:txBody>
      </p:sp>
      <p:sp>
        <p:nvSpPr>
          <p:cNvPr id="208" name="orange_check_1"/>
          <p:cNvSpPr txBox="1"/>
          <p:nvPr/>
        </p:nvSpPr>
        <p:spPr>
          <a:xfrm>
            <a:off x="4819651" y="1480732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6600"/>
                </a:solidFill>
                <a:sym typeface="Wingdings"/>
              </a:rPr>
              <a:t></a:t>
            </a:r>
            <a:endParaRPr lang="en-US" sz="21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L 0.07379 0.00208 L 0.07379 -0.18958 L 0.04566 -0.18958 L 0.04566 -0.13403 L 0.03108 -0.13333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94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07118 2.59259E-6 L 0.07118 -0.35139 L 0.04827 -0.35185 L 0.04827 -0.2956 L 0.03264 -0.2963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17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7.40741E-7 L 0.07673 -7.40741E-7 L 0.07673 -0.4875 L 0.0533 -0.48796 L 0.05382 -0.4331 L 0.03923 -0.4331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77 0 L 0.06077 -0.05112 L 0.13611 -0.05112 L 0.13715 0.29193 L 0.26406 0.29031 " pathEditMode="relative" ptsTypes="AAAAAA">
                                      <p:cBhvr>
                                        <p:cTn id="50" dur="1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24 L -0.12483 -0.00092 L -0.12379 -0.33796 L -0.20643 -0.33865 L -0.20643 -0.2831 L -0.23038 -0.2831 " pathEditMode="relative" rAng="0" ptsTypes="AAAAAA">
                                      <p:cBhvr>
                                        <p:cTn id="71" dur="1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75 0 L 0.0868 -0.21481 L 0.06319 -0.21481 L 0.06319 -0.13611 L -0.00139 -0.13611 " pathEditMode="relative" ptsTypes="AAAAAA">
                                      <p:cBhvr>
                                        <p:cTn id="96" dur="2000" spd="-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6 L 0.08906 0.00046 L 0.08906 -0.37662 L 0.06615 -0.37662 L 0.06476 -0.30255 L 0.00017 -0.30255 " pathEditMode="relative" rAng="0" ptsTypes="AAAAAA">
                                      <p:cBhvr>
                                        <p:cTn id="98" dur="2000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1886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6 L 0.09236 7.40741E-6 L 0.09097 -0.5074 L 0.06944 -0.5074 L 0.06805 -0.43333 L 0.00416 -0.43333 " pathEditMode="relative" ptsTypes="AAAAAA">
                                      <p:cBhvr>
                                        <p:cTn id="100" dur="2000" spd="-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931 0 L 0.04931 -0.18866 L 0.02396 -0.18866 L 0.02396 -0.13426 L 0 -0.13426 " pathEditMode="relative" ptsTypes="AAAAAA">
                                      <p:cBhvr>
                                        <p:cTn id="11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092 L 0.04965 0.00092 L 0.05034 -0.35857 L 0.02499 -0.35857 L 0.02499 -0.30417 L 0.00381 -0.30417 " pathEditMode="relative" ptsTypes="AAAAAA">
                                      <p:cBhvr>
                                        <p:cTn id="115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092 L 0.04756 -0.00092 L 0.04895 -0.4919 L 0.02708 -0.49097 L 0.02708 -0.4375 L 0.00104 -0.43842 " pathEditMode="relative" ptsTypes="AAAAAA">
                                      <p:cBhvr>
                                        <p:cTn id="11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371 L 0.04635 -0.00371 L 0.04635 -0.06181 L 0.12587 -0.06181 L 0.12517 0.28264 L 0.25972 0.28264 " pathEditMode="relative" ptsTypes="AAAAAA">
                                      <p:cBhvr>
                                        <p:cTn id="139" dur="1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"/>
                            </p:stCondLst>
                            <p:childTnLst>
                              <p:par>
                                <p:cTn id="14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8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8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50"/>
                            </p:stCondLst>
                            <p:childTnLst>
                              <p:par>
                                <p:cTn id="15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8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8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150"/>
                            </p:stCondLst>
                            <p:childTnLst>
                              <p:par>
                                <p:cTn id="1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24 L -0.12483 -0.00092 L -0.12379 -0.33796 L -0.20643 -0.33865 L -0.20643 -0.2831 L -0.23038 -0.2831 " pathEditMode="relative" rAng="0" ptsTypes="AAAAAA">
                                      <p:cBhvr>
                                        <p:cTn id="160" dur="1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5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782 0 L 0.05782 -0.21227 L 0.03594 -0.21227 L 0.03594 -0.1287 L 0.0007 -0.1287 " pathEditMode="relative" ptsTypes="AAAAAA">
                                      <p:cBhvr>
                                        <p:cTn id="184" dur="2000" spd="-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59259E-6 L 0.05747 2.59259E-6 L 0.05747 -0.3794 L 0.0356 -0.38125 L 0.0356 -0.29769 L 0.00035 -0.29769 " pathEditMode="relative" rAng="0" ptsTypes="AAAAAA">
                                      <p:cBhvr>
                                        <p:cTn id="186" dur="2000" spd="-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1907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712 0 L 0.05921 -0.51366 L 0.03664 -0.51366 L 0.03664 -0.43102 L 0.0007 -0.43287 " pathEditMode="relative" ptsTypes="AAAAAA">
                                      <p:cBhvr>
                                        <p:cTn id="188" dur="2000" spd="-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8" grpId="1" animBg="1"/>
      <p:bldP spid="148" grpId="2" animBg="1"/>
      <p:bldP spid="148" grpId="3" animBg="1"/>
      <p:bldP spid="287" grpId="0" animBg="1"/>
      <p:bldP spid="288" grpId="0" animBg="1"/>
      <p:bldP spid="192" grpId="0" animBg="1"/>
      <p:bldP spid="192" grpId="1" animBg="1"/>
      <p:bldP spid="192" grpId="2" animBg="1"/>
      <p:bldP spid="196" grpId="0" animBg="1"/>
      <p:bldP spid="188" grpId="0" animBg="1"/>
      <p:bldP spid="188" grpId="1" animBg="1"/>
      <p:bldP spid="188" grpId="2" animBg="1"/>
      <p:bldP spid="189" grpId="0" animBg="1"/>
      <p:bldP spid="189" grpId="1" animBg="1"/>
      <p:bldP spid="189" grpId="2" animBg="1"/>
      <p:bldP spid="190" grpId="0" animBg="1"/>
      <p:bldP spid="190" grpId="1" animBg="1"/>
      <p:bldP spid="190" grpId="2" animBg="1"/>
      <p:bldP spid="191" grpId="0" animBg="1"/>
      <p:bldP spid="191" grpId="1" animBg="1"/>
      <p:bldP spid="191" grpId="2" animBg="1"/>
      <p:bldP spid="174" grpId="0" animBg="1"/>
      <p:bldP spid="174" grpId="1" animBg="1"/>
      <p:bldP spid="174" grpId="2" animBg="1"/>
      <p:bldP spid="157" grpId="0" animBg="1"/>
      <p:bldP spid="157" grpId="1" animBg="1"/>
      <p:bldP spid="157" grpId="2" animBg="1"/>
      <p:bldP spid="173" grpId="0" animBg="1"/>
      <p:bldP spid="173" grpId="1" animBg="1"/>
      <p:bldP spid="173" grpId="2" animBg="1"/>
      <p:bldP spid="172" grpId="0" animBg="1"/>
      <p:bldP spid="172" grpId="1" animBg="1"/>
      <p:bldP spid="172" grpId="2" animBg="1"/>
      <p:bldP spid="158" grpId="0" animBg="1"/>
      <p:bldP spid="158" grpId="1" animBg="1"/>
      <p:bldP spid="158" grpId="2" animBg="1"/>
      <p:bldP spid="178" grpId="0" animBg="1"/>
      <p:bldP spid="178" grpId="1" animBg="1"/>
      <p:bldP spid="177" grpId="0" animBg="1"/>
      <p:bldP spid="177" grpId="1" animBg="1"/>
      <p:bldP spid="176" grpId="0" animBg="1"/>
      <p:bldP spid="176" grpId="1" animBg="1"/>
      <p:bldP spid="175" grpId="0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205" grpId="0"/>
      <p:bldP spid="204" grpId="0"/>
      <p:bldP spid="12" grpId="0"/>
      <p:bldP spid="206" grpId="0"/>
      <p:bldP spid="207" grpId="0"/>
      <p:bldP spid="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Overview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341438"/>
            <a:ext cx="8272462" cy="4678363"/>
          </a:xfrm>
        </p:spPr>
        <p:txBody>
          <a:bodyPr/>
          <a:lstStyle/>
          <a:p>
            <a:r>
              <a:rPr lang="en-US" dirty="0" smtClean="0"/>
              <a:t>Design &amp; Implementation:</a:t>
            </a:r>
          </a:p>
          <a:p>
            <a:pPr lvl="1"/>
            <a:r>
              <a:rPr lang="en-US" dirty="0" smtClean="0"/>
              <a:t>Components of SPINDLE</a:t>
            </a:r>
          </a:p>
          <a:p>
            <a:pPr lvl="1"/>
            <a:r>
              <a:rPr lang="en-US" dirty="0" smtClean="0"/>
              <a:t>Interaction with the dynamic linker (client-side)</a:t>
            </a:r>
          </a:p>
          <a:p>
            <a:pPr lvl="1"/>
            <a:r>
              <a:rPr lang="en-US" dirty="0"/>
              <a:t>Strategies for </a:t>
            </a:r>
            <a:r>
              <a:rPr lang="en-US" dirty="0" smtClean="0"/>
              <a:t>caching and data distribution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Pull- or Push-Model)</a:t>
            </a:r>
          </a:p>
          <a:p>
            <a:pPr lvl="1"/>
            <a:r>
              <a:rPr lang="en-US" dirty="0" smtClean="0"/>
              <a:t>Communication between </a:t>
            </a:r>
            <a:r>
              <a:rPr lang="en-US" dirty="0"/>
              <a:t>SPINDLE server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overlay network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Memory Usage</a:t>
            </a:r>
          </a:p>
          <a:p>
            <a:r>
              <a:rPr lang="en-US" dirty="0" smtClean="0"/>
              <a:t>Usage and features of SPINDLE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1" name="Gewinkelte Verbindung 330"/>
          <p:cNvCxnSpPr>
            <a:stCxn id="160" idx="5"/>
            <a:endCxn id="186" idx="1"/>
          </p:cNvCxnSpPr>
          <p:nvPr/>
        </p:nvCxnSpPr>
        <p:spPr>
          <a:xfrm flipV="1">
            <a:off x="1600200" y="4093481"/>
            <a:ext cx="2640650" cy="1069976"/>
          </a:xfrm>
          <a:prstGeom prst="bentConnector3">
            <a:avLst>
              <a:gd name="adj1" fmla="val 6234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Gewinkelte Verbindung 329"/>
          <p:cNvCxnSpPr>
            <a:stCxn id="100" idx="2"/>
            <a:endCxn id="172" idx="1"/>
          </p:cNvCxnSpPr>
          <p:nvPr/>
        </p:nvCxnSpPr>
        <p:spPr>
          <a:xfrm flipV="1">
            <a:off x="1579745" y="1426388"/>
            <a:ext cx="2678108" cy="953434"/>
          </a:xfrm>
          <a:prstGeom prst="bentConnector3">
            <a:avLst>
              <a:gd name="adj1" fmla="val 7321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Gewinkelte Verbindung 283"/>
          <p:cNvCxnSpPr>
            <a:stCxn id="172" idx="3"/>
            <a:endCxn id="287" idx="1"/>
          </p:cNvCxnSpPr>
          <p:nvPr/>
        </p:nvCxnSpPr>
        <p:spPr>
          <a:xfrm flipV="1">
            <a:off x="5265456" y="1242060"/>
            <a:ext cx="449544" cy="18432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Gewinkelte Verbindung 284"/>
          <p:cNvCxnSpPr>
            <a:stCxn id="175" idx="1"/>
            <a:endCxn id="136" idx="3"/>
          </p:cNvCxnSpPr>
          <p:nvPr/>
        </p:nvCxnSpPr>
        <p:spPr>
          <a:xfrm rot="10800000">
            <a:off x="3581400" y="1317727"/>
            <a:ext cx="679674" cy="1087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endCxn id="85" idx="1"/>
          </p:cNvCxnSpPr>
          <p:nvPr/>
        </p:nvCxnSpPr>
        <p:spPr>
          <a:xfrm flipV="1">
            <a:off x="1955763" y="1738334"/>
            <a:ext cx="535983" cy="441152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8" name="Abgerundetes Rechteck 277"/>
          <p:cNvSpPr/>
          <p:nvPr/>
        </p:nvSpPr>
        <p:spPr>
          <a:xfrm>
            <a:off x="2491746" y="5393521"/>
            <a:ext cx="1082014" cy="542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/>
              <a:t>dynamic linker</a:t>
            </a:r>
            <a:endParaRPr lang="en-US" sz="1600" dirty="0"/>
          </a:p>
        </p:txBody>
      </p:sp>
      <p:sp>
        <p:nvSpPr>
          <p:cNvPr id="277" name="Abgerundetes Rechteck 276"/>
          <p:cNvSpPr/>
          <p:nvPr/>
        </p:nvSpPr>
        <p:spPr>
          <a:xfrm>
            <a:off x="2499386" y="2734036"/>
            <a:ext cx="1082014" cy="542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/>
              <a:t>dynamic linker</a:t>
            </a:r>
            <a:endParaRPr lang="en-US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SPINDLE </a:t>
            </a:r>
            <a:r>
              <a:rPr lang="en-US" sz="2800" dirty="0" smtClean="0"/>
              <a:t>Components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82" name="Inhaltsplatzhalter 1"/>
          <p:cNvSpPr>
            <a:spLocks noGrp="1"/>
          </p:cNvSpPr>
          <p:nvPr>
            <p:ph idx="1"/>
          </p:nvPr>
        </p:nvSpPr>
        <p:spPr>
          <a:xfrm>
            <a:off x="4876800" y="4572000"/>
            <a:ext cx="4174699" cy="1696965"/>
          </a:xfr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Transparent user-space solution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  </a:t>
            </a:r>
            <a:r>
              <a:rPr lang="en-US" sz="2000" dirty="0" smtClean="0"/>
              <a:t>SPINDLE Client 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  </a:t>
            </a:r>
            <a:r>
              <a:rPr lang="en-US" sz="2000" dirty="0" smtClean="0"/>
              <a:t>SPINDLE Server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 </a:t>
            </a:r>
            <a:r>
              <a:rPr lang="en-US" sz="2000" dirty="0" smtClean="0"/>
              <a:t> Overlay Network </a:t>
            </a:r>
          </a:p>
        </p:txBody>
      </p:sp>
      <p:cxnSp>
        <p:nvCxnSpPr>
          <p:cNvPr id="103" name="Gerade Verbindung 102"/>
          <p:cNvCxnSpPr>
            <a:endCxn id="278" idx="1"/>
          </p:cNvCxnSpPr>
          <p:nvPr/>
        </p:nvCxnSpPr>
        <p:spPr>
          <a:xfrm flipV="1">
            <a:off x="2034293" y="5664803"/>
            <a:ext cx="457453" cy="376418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Abgerundetes Rechteck 106"/>
          <p:cNvSpPr/>
          <p:nvPr/>
        </p:nvSpPr>
        <p:spPr>
          <a:xfrm>
            <a:off x="2499386" y="4159452"/>
            <a:ext cx="1082014" cy="542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/>
              <a:t>dynamic linker</a:t>
            </a:r>
            <a:endParaRPr lang="en-US" sz="1600" dirty="0"/>
          </a:p>
        </p:txBody>
      </p:sp>
      <p:sp>
        <p:nvSpPr>
          <p:cNvPr id="76" name="Textfeld 75"/>
          <p:cNvSpPr txBox="1"/>
          <p:nvPr/>
        </p:nvSpPr>
        <p:spPr>
          <a:xfrm rot="5400000">
            <a:off x="2116580" y="25204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5" name="Abgerundetes Rechteck 84"/>
          <p:cNvSpPr/>
          <p:nvPr/>
        </p:nvSpPr>
        <p:spPr>
          <a:xfrm>
            <a:off x="2491746" y="1467052"/>
            <a:ext cx="1082014" cy="542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/>
              <a:t>dynamic linker</a:t>
            </a:r>
            <a:endParaRPr lang="en-US" sz="1600" dirty="0"/>
          </a:p>
        </p:txBody>
      </p:sp>
      <p:grpSp>
        <p:nvGrpSpPr>
          <p:cNvPr id="88" name="Gruppieren 87"/>
          <p:cNvGrpSpPr/>
          <p:nvPr/>
        </p:nvGrpSpPr>
        <p:grpSpPr>
          <a:xfrm>
            <a:off x="557212" y="2305252"/>
            <a:ext cx="1042988" cy="619283"/>
            <a:chOff x="3733800" y="1981200"/>
            <a:chExt cx="1379610" cy="819155"/>
          </a:xfrm>
        </p:grpSpPr>
        <p:sp>
          <p:nvSpPr>
            <p:cNvPr id="89" name="Würfel 88"/>
            <p:cNvSpPr/>
            <p:nvPr/>
          </p:nvSpPr>
          <p:spPr bwMode="auto">
            <a:xfrm>
              <a:off x="3733800" y="1981200"/>
              <a:ext cx="1379610" cy="819144"/>
            </a:xfrm>
            <a:prstGeom prst="cube">
              <a:avLst>
                <a:gd name="adj" fmla="val 8125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0" name="Flussdiagramm: Prozess 89"/>
            <p:cNvSpPr/>
            <p:nvPr/>
          </p:nvSpPr>
          <p:spPr bwMode="auto">
            <a:xfrm flipH="1">
              <a:off x="3765170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1" name="Flussdiagramm: Prozess 90"/>
            <p:cNvSpPr/>
            <p:nvPr/>
          </p:nvSpPr>
          <p:spPr bwMode="auto">
            <a:xfrm flipH="1">
              <a:off x="3899901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2" name="Flussdiagramm: Prozess 91"/>
            <p:cNvSpPr/>
            <p:nvPr/>
          </p:nvSpPr>
          <p:spPr bwMode="auto">
            <a:xfrm flipH="1">
              <a:off x="4034633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3" name="Flussdiagramm: Prozess 92"/>
            <p:cNvSpPr/>
            <p:nvPr/>
          </p:nvSpPr>
          <p:spPr bwMode="auto">
            <a:xfrm flipH="1">
              <a:off x="4169364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4" name="Flussdiagramm: Prozess 93"/>
            <p:cNvSpPr/>
            <p:nvPr/>
          </p:nvSpPr>
          <p:spPr bwMode="auto">
            <a:xfrm flipH="1">
              <a:off x="4304096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95" name="Gerade Verbindung 94"/>
            <p:cNvCxnSpPr>
              <a:stCxn id="89" idx="5"/>
              <a:endCxn id="89" idx="4"/>
            </p:cNvCxnSpPr>
            <p:nvPr/>
          </p:nvCxnSpPr>
          <p:spPr>
            <a:xfrm flipH="1">
              <a:off x="4447857" y="2057995"/>
              <a:ext cx="665553" cy="66555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ihandform 95"/>
            <p:cNvSpPr/>
            <p:nvPr/>
          </p:nvSpPr>
          <p:spPr bwMode="auto">
            <a:xfrm>
              <a:off x="4519612" y="2604485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7" name="Freihandform 96"/>
            <p:cNvSpPr/>
            <p:nvPr/>
          </p:nvSpPr>
          <p:spPr bwMode="auto">
            <a:xfrm>
              <a:off x="4648200" y="2470148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8" name="Freihandform 97"/>
            <p:cNvSpPr/>
            <p:nvPr/>
          </p:nvSpPr>
          <p:spPr bwMode="auto">
            <a:xfrm>
              <a:off x="4776788" y="2342161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9" name="Freihandform 98"/>
            <p:cNvSpPr/>
            <p:nvPr/>
          </p:nvSpPr>
          <p:spPr bwMode="auto">
            <a:xfrm>
              <a:off x="4905376" y="2214174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ihandform 99"/>
            <p:cNvSpPr/>
            <p:nvPr/>
          </p:nvSpPr>
          <p:spPr bwMode="auto">
            <a:xfrm>
              <a:off x="5033964" y="2079837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9" name="Gruppieren 158"/>
          <p:cNvGrpSpPr/>
          <p:nvPr/>
        </p:nvGrpSpPr>
        <p:grpSpPr>
          <a:xfrm>
            <a:off x="557212" y="5105400"/>
            <a:ext cx="1042988" cy="619283"/>
            <a:chOff x="3733800" y="1981200"/>
            <a:chExt cx="1379610" cy="819155"/>
          </a:xfrm>
        </p:grpSpPr>
        <p:sp>
          <p:nvSpPr>
            <p:cNvPr id="160" name="Würfel 159"/>
            <p:cNvSpPr/>
            <p:nvPr/>
          </p:nvSpPr>
          <p:spPr bwMode="auto">
            <a:xfrm>
              <a:off x="3733800" y="1981200"/>
              <a:ext cx="1379610" cy="819144"/>
            </a:xfrm>
            <a:prstGeom prst="cube">
              <a:avLst>
                <a:gd name="adj" fmla="val 8125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1" name="Flussdiagramm: Prozess 160"/>
            <p:cNvSpPr/>
            <p:nvPr/>
          </p:nvSpPr>
          <p:spPr bwMode="auto">
            <a:xfrm flipH="1">
              <a:off x="3765170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2" name="Flussdiagramm: Prozess 161"/>
            <p:cNvSpPr/>
            <p:nvPr/>
          </p:nvSpPr>
          <p:spPr bwMode="auto">
            <a:xfrm flipH="1">
              <a:off x="3899901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3" name="Flussdiagramm: Prozess 162"/>
            <p:cNvSpPr/>
            <p:nvPr/>
          </p:nvSpPr>
          <p:spPr bwMode="auto">
            <a:xfrm flipH="1">
              <a:off x="4034633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4" name="Flussdiagramm: Prozess 163"/>
            <p:cNvSpPr/>
            <p:nvPr/>
          </p:nvSpPr>
          <p:spPr bwMode="auto">
            <a:xfrm flipH="1">
              <a:off x="4169364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5" name="Flussdiagramm: Prozess 164"/>
            <p:cNvSpPr/>
            <p:nvPr/>
          </p:nvSpPr>
          <p:spPr bwMode="auto">
            <a:xfrm flipH="1">
              <a:off x="4304096" y="2696880"/>
              <a:ext cx="103471" cy="103475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66" name="Gerade Verbindung 165"/>
            <p:cNvCxnSpPr>
              <a:stCxn id="160" idx="5"/>
              <a:endCxn id="160" idx="4"/>
            </p:cNvCxnSpPr>
            <p:nvPr/>
          </p:nvCxnSpPr>
          <p:spPr>
            <a:xfrm flipH="1">
              <a:off x="4447857" y="2057995"/>
              <a:ext cx="665553" cy="66555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Freihandform 166"/>
            <p:cNvSpPr/>
            <p:nvPr/>
          </p:nvSpPr>
          <p:spPr bwMode="auto">
            <a:xfrm>
              <a:off x="4519612" y="2604485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8" name="Freihandform 167"/>
            <p:cNvSpPr/>
            <p:nvPr/>
          </p:nvSpPr>
          <p:spPr bwMode="auto">
            <a:xfrm>
              <a:off x="4648200" y="2470148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9" name="Freihandform 168"/>
            <p:cNvSpPr/>
            <p:nvPr/>
          </p:nvSpPr>
          <p:spPr bwMode="auto">
            <a:xfrm>
              <a:off x="4776788" y="2342161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0" name="Freihandform 169"/>
            <p:cNvSpPr/>
            <p:nvPr/>
          </p:nvSpPr>
          <p:spPr bwMode="auto">
            <a:xfrm>
              <a:off x="4905376" y="2214174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1" name="Freihandform 170"/>
            <p:cNvSpPr/>
            <p:nvPr/>
          </p:nvSpPr>
          <p:spPr bwMode="auto">
            <a:xfrm>
              <a:off x="5033964" y="2079837"/>
              <a:ext cx="54769" cy="114302"/>
            </a:xfrm>
            <a:custGeom>
              <a:avLst/>
              <a:gdLst>
                <a:gd name="connsiteX0" fmla="*/ 0 w 52388"/>
                <a:gd name="connsiteY0" fmla="*/ 173832 h 173832"/>
                <a:gd name="connsiteX1" fmla="*/ 0 w 52388"/>
                <a:gd name="connsiteY1" fmla="*/ 52388 h 173832"/>
                <a:gd name="connsiteX2" fmla="*/ 52388 w 52388"/>
                <a:gd name="connsiteY2" fmla="*/ 0 h 173832"/>
                <a:gd name="connsiteX3" fmla="*/ 52388 w 52388"/>
                <a:gd name="connsiteY3" fmla="*/ 107157 h 173832"/>
                <a:gd name="connsiteX4" fmla="*/ 0 w 52388"/>
                <a:gd name="connsiteY4" fmla="*/ 173832 h 173832"/>
                <a:gd name="connsiteX0" fmla="*/ 0 w 54769"/>
                <a:gd name="connsiteY0" fmla="*/ 173832 h 173832"/>
                <a:gd name="connsiteX1" fmla="*/ 0 w 54769"/>
                <a:gd name="connsiteY1" fmla="*/ 52388 h 173832"/>
                <a:gd name="connsiteX2" fmla="*/ 52388 w 54769"/>
                <a:gd name="connsiteY2" fmla="*/ 0 h 173832"/>
                <a:gd name="connsiteX3" fmla="*/ 54769 w 54769"/>
                <a:gd name="connsiteY3" fmla="*/ 123826 h 173832"/>
                <a:gd name="connsiteX4" fmla="*/ 0 w 54769"/>
                <a:gd name="connsiteY4" fmla="*/ 173832 h 173832"/>
                <a:gd name="connsiteX0" fmla="*/ 0 w 54998"/>
                <a:gd name="connsiteY0" fmla="*/ 123826 h 123826"/>
                <a:gd name="connsiteX1" fmla="*/ 0 w 54998"/>
                <a:gd name="connsiteY1" fmla="*/ 2382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4998"/>
                <a:gd name="connsiteY0" fmla="*/ 123826 h 123826"/>
                <a:gd name="connsiteX1" fmla="*/ 2382 w 54998"/>
                <a:gd name="connsiteY1" fmla="*/ 57151 h 123826"/>
                <a:gd name="connsiteX2" fmla="*/ 54769 w 54998"/>
                <a:gd name="connsiteY2" fmla="*/ 0 h 123826"/>
                <a:gd name="connsiteX3" fmla="*/ 54769 w 54998"/>
                <a:gd name="connsiteY3" fmla="*/ 73820 h 123826"/>
                <a:gd name="connsiteX4" fmla="*/ 0 w 54998"/>
                <a:gd name="connsiteY4" fmla="*/ 123826 h 123826"/>
                <a:gd name="connsiteX0" fmla="*/ 0 w 57256"/>
                <a:gd name="connsiteY0" fmla="*/ 121445 h 121445"/>
                <a:gd name="connsiteX1" fmla="*/ 2382 w 57256"/>
                <a:gd name="connsiteY1" fmla="*/ 54770 h 121445"/>
                <a:gd name="connsiteX2" fmla="*/ 57151 w 57256"/>
                <a:gd name="connsiteY2" fmla="*/ 0 h 121445"/>
                <a:gd name="connsiteX3" fmla="*/ 54769 w 57256"/>
                <a:gd name="connsiteY3" fmla="*/ 71439 h 121445"/>
                <a:gd name="connsiteX4" fmla="*/ 0 w 57256"/>
                <a:gd name="connsiteY4" fmla="*/ 121445 h 121445"/>
                <a:gd name="connsiteX0" fmla="*/ 0 w 54769"/>
                <a:gd name="connsiteY0" fmla="*/ 116683 h 116683"/>
                <a:gd name="connsiteX1" fmla="*/ 2382 w 54769"/>
                <a:gd name="connsiteY1" fmla="*/ 50008 h 116683"/>
                <a:gd name="connsiteX2" fmla="*/ 52388 w 54769"/>
                <a:gd name="connsiteY2" fmla="*/ 0 h 116683"/>
                <a:gd name="connsiteX3" fmla="*/ 54769 w 54769"/>
                <a:gd name="connsiteY3" fmla="*/ 66677 h 116683"/>
                <a:gd name="connsiteX4" fmla="*/ 0 w 54769"/>
                <a:gd name="connsiteY4" fmla="*/ 116683 h 116683"/>
                <a:gd name="connsiteX0" fmla="*/ 0 w 59600"/>
                <a:gd name="connsiteY0" fmla="*/ 121445 h 121445"/>
                <a:gd name="connsiteX1" fmla="*/ 2382 w 59600"/>
                <a:gd name="connsiteY1" fmla="*/ 54770 h 121445"/>
                <a:gd name="connsiteX2" fmla="*/ 59532 w 59600"/>
                <a:gd name="connsiteY2" fmla="*/ 0 h 121445"/>
                <a:gd name="connsiteX3" fmla="*/ 54769 w 59600"/>
                <a:gd name="connsiteY3" fmla="*/ 71439 h 121445"/>
                <a:gd name="connsiteX4" fmla="*/ 0 w 59600"/>
                <a:gd name="connsiteY4" fmla="*/ 121445 h 121445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4296 h 114302"/>
                <a:gd name="connsiteX4" fmla="*/ 0 w 54999"/>
                <a:gd name="connsiteY4" fmla="*/ 114302 h 114302"/>
                <a:gd name="connsiteX0" fmla="*/ 0 w 59532"/>
                <a:gd name="connsiteY0" fmla="*/ 114302 h 114302"/>
                <a:gd name="connsiteX1" fmla="*/ 2382 w 59532"/>
                <a:gd name="connsiteY1" fmla="*/ 47627 h 114302"/>
                <a:gd name="connsiteX2" fmla="*/ 54770 w 59532"/>
                <a:gd name="connsiteY2" fmla="*/ 0 h 114302"/>
                <a:gd name="connsiteX3" fmla="*/ 59532 w 59532"/>
                <a:gd name="connsiteY3" fmla="*/ 64296 h 114302"/>
                <a:gd name="connsiteX4" fmla="*/ 0 w 59532"/>
                <a:gd name="connsiteY4" fmla="*/ 114302 h 114302"/>
                <a:gd name="connsiteX0" fmla="*/ 0 w 57151"/>
                <a:gd name="connsiteY0" fmla="*/ 114302 h 114302"/>
                <a:gd name="connsiteX1" fmla="*/ 2382 w 57151"/>
                <a:gd name="connsiteY1" fmla="*/ 47627 h 114302"/>
                <a:gd name="connsiteX2" fmla="*/ 54770 w 57151"/>
                <a:gd name="connsiteY2" fmla="*/ 0 h 114302"/>
                <a:gd name="connsiteX3" fmla="*/ 57151 w 57151"/>
                <a:gd name="connsiteY3" fmla="*/ 64296 h 114302"/>
                <a:gd name="connsiteX4" fmla="*/ 0 w 57151"/>
                <a:gd name="connsiteY4" fmla="*/ 114302 h 114302"/>
                <a:gd name="connsiteX0" fmla="*/ 0 w 54999"/>
                <a:gd name="connsiteY0" fmla="*/ 114302 h 114302"/>
                <a:gd name="connsiteX1" fmla="*/ 2382 w 54999"/>
                <a:gd name="connsiteY1" fmla="*/ 47627 h 114302"/>
                <a:gd name="connsiteX2" fmla="*/ 54770 w 54999"/>
                <a:gd name="connsiteY2" fmla="*/ 0 h 114302"/>
                <a:gd name="connsiteX3" fmla="*/ 54769 w 54999"/>
                <a:gd name="connsiteY3" fmla="*/ 66677 h 114302"/>
                <a:gd name="connsiteX4" fmla="*/ 0 w 54999"/>
                <a:gd name="connsiteY4" fmla="*/ 114302 h 114302"/>
                <a:gd name="connsiteX0" fmla="*/ 0 w 57256"/>
                <a:gd name="connsiteY0" fmla="*/ 121446 h 121446"/>
                <a:gd name="connsiteX1" fmla="*/ 2382 w 57256"/>
                <a:gd name="connsiteY1" fmla="*/ 54771 h 121446"/>
                <a:gd name="connsiteX2" fmla="*/ 57151 w 57256"/>
                <a:gd name="connsiteY2" fmla="*/ 0 h 121446"/>
                <a:gd name="connsiteX3" fmla="*/ 54769 w 57256"/>
                <a:gd name="connsiteY3" fmla="*/ 73821 h 121446"/>
                <a:gd name="connsiteX4" fmla="*/ 0 w 57256"/>
                <a:gd name="connsiteY4" fmla="*/ 121446 h 121446"/>
                <a:gd name="connsiteX0" fmla="*/ 0 w 54769"/>
                <a:gd name="connsiteY0" fmla="*/ 114302 h 114302"/>
                <a:gd name="connsiteX1" fmla="*/ 2382 w 54769"/>
                <a:gd name="connsiteY1" fmla="*/ 47627 h 114302"/>
                <a:gd name="connsiteX2" fmla="*/ 52389 w 54769"/>
                <a:gd name="connsiteY2" fmla="*/ 0 h 114302"/>
                <a:gd name="connsiteX3" fmla="*/ 54769 w 54769"/>
                <a:gd name="connsiteY3" fmla="*/ 66677 h 114302"/>
                <a:gd name="connsiteX4" fmla="*/ 0 w 54769"/>
                <a:gd name="connsiteY4" fmla="*/ 114302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114302">
                  <a:moveTo>
                    <a:pt x="0" y="114302"/>
                  </a:moveTo>
                  <a:lnTo>
                    <a:pt x="2382" y="47627"/>
                  </a:lnTo>
                  <a:lnTo>
                    <a:pt x="52389" y="0"/>
                  </a:lnTo>
                  <a:cubicBezTo>
                    <a:pt x="53183" y="41275"/>
                    <a:pt x="53975" y="25402"/>
                    <a:pt x="54769" y="66677"/>
                  </a:cubicBezTo>
                  <a:lnTo>
                    <a:pt x="0" y="1143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9" name="Gruppieren 228"/>
          <p:cNvGrpSpPr/>
          <p:nvPr/>
        </p:nvGrpSpPr>
        <p:grpSpPr>
          <a:xfrm>
            <a:off x="1934936" y="3014528"/>
            <a:ext cx="1010824" cy="566868"/>
            <a:chOff x="5558703" y="1966732"/>
            <a:chExt cx="1223097" cy="685912"/>
          </a:xfrm>
        </p:grpSpPr>
        <p:sp>
          <p:nvSpPr>
            <p:cNvPr id="230" name="Abgerundetes Rechteck 229"/>
            <p:cNvSpPr/>
            <p:nvPr/>
          </p:nvSpPr>
          <p:spPr bwMode="auto">
            <a:xfrm>
              <a:off x="5558703" y="1966732"/>
              <a:ext cx="1219200" cy="685800"/>
            </a:xfrm>
            <a:prstGeom prst="roundRect">
              <a:avLst>
                <a:gd name="adj" fmla="val 7871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31" name="Gruppieren 230"/>
            <p:cNvGrpSpPr/>
            <p:nvPr/>
          </p:nvGrpSpPr>
          <p:grpSpPr>
            <a:xfrm>
              <a:off x="5562600" y="1966844"/>
              <a:ext cx="1219200" cy="685800"/>
              <a:chOff x="256994" y="1905000"/>
              <a:chExt cx="1219200" cy="685800"/>
            </a:xfrm>
          </p:grpSpPr>
          <p:grpSp>
            <p:nvGrpSpPr>
              <p:cNvPr id="232" name="Gruppieren 231"/>
              <p:cNvGrpSpPr/>
              <p:nvPr/>
            </p:nvGrpSpPr>
            <p:grpSpPr>
              <a:xfrm>
                <a:off x="256994" y="1905000"/>
                <a:ext cx="1219200" cy="685800"/>
                <a:chOff x="1295400" y="1981200"/>
                <a:chExt cx="1219200" cy="685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34" name="Zierrahmen 233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plaque">
                  <a:avLst>
                    <a:gd name="adj" fmla="val 10375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35" name="Gruppieren 234"/>
                <p:cNvGrpSpPr/>
                <p:nvPr/>
              </p:nvGrpSpPr>
              <p:grpSpPr>
                <a:xfrm>
                  <a:off x="1342606" y="2019300"/>
                  <a:ext cx="1118198" cy="602590"/>
                  <a:chOff x="1341531" y="2014606"/>
                  <a:chExt cx="1118198" cy="60259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sp>
                <p:nvSpPr>
                  <p:cNvPr id="237" name="Rechteckiger Pfeil 236"/>
                  <p:cNvSpPr/>
                  <p:nvPr/>
                </p:nvSpPr>
                <p:spPr bwMode="auto">
                  <a:xfrm rot="5400000">
                    <a:off x="2234049" y="2044445"/>
                    <a:ext cx="235114" cy="216246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8" name="Rechteckiger Pfeil 237"/>
                  <p:cNvSpPr/>
                  <p:nvPr/>
                </p:nvSpPr>
                <p:spPr bwMode="auto">
                  <a:xfrm rot="10800000">
                    <a:off x="2203510" y="2360429"/>
                    <a:ext cx="228540" cy="256767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9" name="Rechteckiger Pfeil 238"/>
                  <p:cNvSpPr/>
                  <p:nvPr/>
                </p:nvSpPr>
                <p:spPr bwMode="auto">
                  <a:xfrm rot="16200000">
                    <a:off x="1334131" y="2358307"/>
                    <a:ext cx="256765" cy="241965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0" name="Rechteckiger Pfeil 239"/>
                  <p:cNvSpPr/>
                  <p:nvPr/>
                </p:nvSpPr>
                <p:spPr bwMode="auto">
                  <a:xfrm>
                    <a:off x="1355060" y="2014606"/>
                    <a:ext cx="251904" cy="237384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36" name="Abgerundetes Rechteck 235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roundRect">
                  <a:avLst>
                    <a:gd name="adj" fmla="val 787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000000"/>
                      </a:solidFill>
                    </a:rPr>
                  </a:b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3" name="Textfeld 232"/>
              <p:cNvSpPr txBox="1"/>
              <p:nvPr/>
            </p:nvSpPr>
            <p:spPr>
              <a:xfrm>
                <a:off x="283578" y="2054895"/>
                <a:ext cx="1188719" cy="40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Process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41" name="Gruppieren 240"/>
          <p:cNvGrpSpPr/>
          <p:nvPr/>
        </p:nvGrpSpPr>
        <p:grpSpPr>
          <a:xfrm>
            <a:off x="1934936" y="1755174"/>
            <a:ext cx="1010824" cy="566869"/>
            <a:chOff x="5558703" y="1966732"/>
            <a:chExt cx="1223097" cy="685912"/>
          </a:xfrm>
        </p:grpSpPr>
        <p:sp>
          <p:nvSpPr>
            <p:cNvPr id="242" name="Abgerundetes Rechteck 241"/>
            <p:cNvSpPr/>
            <p:nvPr/>
          </p:nvSpPr>
          <p:spPr bwMode="auto">
            <a:xfrm>
              <a:off x="5558703" y="1966732"/>
              <a:ext cx="1219200" cy="685800"/>
            </a:xfrm>
            <a:prstGeom prst="roundRect">
              <a:avLst>
                <a:gd name="adj" fmla="val 7871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43" name="Gruppieren 242"/>
            <p:cNvGrpSpPr/>
            <p:nvPr/>
          </p:nvGrpSpPr>
          <p:grpSpPr>
            <a:xfrm>
              <a:off x="5562600" y="1966844"/>
              <a:ext cx="1219200" cy="685800"/>
              <a:chOff x="256994" y="1905000"/>
              <a:chExt cx="1219200" cy="685800"/>
            </a:xfrm>
          </p:grpSpPr>
          <p:grpSp>
            <p:nvGrpSpPr>
              <p:cNvPr id="244" name="Gruppieren 243"/>
              <p:cNvGrpSpPr/>
              <p:nvPr/>
            </p:nvGrpSpPr>
            <p:grpSpPr>
              <a:xfrm>
                <a:off x="256994" y="1905000"/>
                <a:ext cx="1219200" cy="685800"/>
                <a:chOff x="1295400" y="1981200"/>
                <a:chExt cx="1219200" cy="685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46" name="Zierrahmen 245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plaque">
                  <a:avLst>
                    <a:gd name="adj" fmla="val 10375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47" name="Gruppieren 246"/>
                <p:cNvGrpSpPr/>
                <p:nvPr/>
              </p:nvGrpSpPr>
              <p:grpSpPr>
                <a:xfrm>
                  <a:off x="1342606" y="2019300"/>
                  <a:ext cx="1118198" cy="602590"/>
                  <a:chOff x="1341531" y="2014606"/>
                  <a:chExt cx="1118198" cy="60259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sp>
                <p:nvSpPr>
                  <p:cNvPr id="249" name="Rechteckiger Pfeil 248"/>
                  <p:cNvSpPr/>
                  <p:nvPr/>
                </p:nvSpPr>
                <p:spPr bwMode="auto">
                  <a:xfrm rot="5400000">
                    <a:off x="2234049" y="2044445"/>
                    <a:ext cx="235114" cy="216246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0" name="Rechteckiger Pfeil 249"/>
                  <p:cNvSpPr/>
                  <p:nvPr/>
                </p:nvSpPr>
                <p:spPr bwMode="auto">
                  <a:xfrm rot="10800000">
                    <a:off x="2203510" y="2360429"/>
                    <a:ext cx="228540" cy="256767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1" name="Rechteckiger Pfeil 250"/>
                  <p:cNvSpPr/>
                  <p:nvPr/>
                </p:nvSpPr>
                <p:spPr bwMode="auto">
                  <a:xfrm rot="16200000">
                    <a:off x="1334131" y="2358307"/>
                    <a:ext cx="256765" cy="241965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2" name="Rechteckiger Pfeil 251"/>
                  <p:cNvSpPr/>
                  <p:nvPr/>
                </p:nvSpPr>
                <p:spPr bwMode="auto">
                  <a:xfrm>
                    <a:off x="1355060" y="2014606"/>
                    <a:ext cx="251904" cy="237384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48" name="Abgerundetes Rechteck 247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roundRect">
                  <a:avLst>
                    <a:gd name="adj" fmla="val 787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000000"/>
                      </a:solidFill>
                    </a:rPr>
                  </a:b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5" name="Textfeld 244"/>
              <p:cNvSpPr txBox="1"/>
              <p:nvPr/>
            </p:nvSpPr>
            <p:spPr>
              <a:xfrm>
                <a:off x="283578" y="2054895"/>
                <a:ext cx="1188719" cy="40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Process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53" name="Gruppieren 252"/>
          <p:cNvGrpSpPr/>
          <p:nvPr/>
        </p:nvGrpSpPr>
        <p:grpSpPr>
          <a:xfrm>
            <a:off x="1934936" y="5681531"/>
            <a:ext cx="1010824" cy="566869"/>
            <a:chOff x="5558703" y="1966732"/>
            <a:chExt cx="1223097" cy="685912"/>
          </a:xfrm>
        </p:grpSpPr>
        <p:sp>
          <p:nvSpPr>
            <p:cNvPr id="254" name="Abgerundetes Rechteck 253"/>
            <p:cNvSpPr/>
            <p:nvPr/>
          </p:nvSpPr>
          <p:spPr bwMode="auto">
            <a:xfrm>
              <a:off x="5558703" y="1966732"/>
              <a:ext cx="1219200" cy="685800"/>
            </a:xfrm>
            <a:prstGeom prst="roundRect">
              <a:avLst>
                <a:gd name="adj" fmla="val 7871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55" name="Gruppieren 254"/>
            <p:cNvGrpSpPr/>
            <p:nvPr/>
          </p:nvGrpSpPr>
          <p:grpSpPr>
            <a:xfrm>
              <a:off x="5562600" y="1966844"/>
              <a:ext cx="1219200" cy="685800"/>
              <a:chOff x="256994" y="1905000"/>
              <a:chExt cx="1219200" cy="685800"/>
            </a:xfrm>
          </p:grpSpPr>
          <p:grpSp>
            <p:nvGrpSpPr>
              <p:cNvPr id="256" name="Gruppieren 255"/>
              <p:cNvGrpSpPr/>
              <p:nvPr/>
            </p:nvGrpSpPr>
            <p:grpSpPr>
              <a:xfrm>
                <a:off x="256994" y="1905000"/>
                <a:ext cx="1219200" cy="685800"/>
                <a:chOff x="1295400" y="1981200"/>
                <a:chExt cx="1219200" cy="685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58" name="Zierrahmen 257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plaque">
                  <a:avLst>
                    <a:gd name="adj" fmla="val 10375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59" name="Gruppieren 258"/>
                <p:cNvGrpSpPr/>
                <p:nvPr/>
              </p:nvGrpSpPr>
              <p:grpSpPr>
                <a:xfrm>
                  <a:off x="1342606" y="2019300"/>
                  <a:ext cx="1118198" cy="602590"/>
                  <a:chOff x="1341531" y="2014606"/>
                  <a:chExt cx="1118198" cy="60259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sp>
                <p:nvSpPr>
                  <p:cNvPr id="261" name="Rechteckiger Pfeil 260"/>
                  <p:cNvSpPr/>
                  <p:nvPr/>
                </p:nvSpPr>
                <p:spPr bwMode="auto">
                  <a:xfrm rot="5400000">
                    <a:off x="2234049" y="2044445"/>
                    <a:ext cx="235114" cy="216246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2" name="Rechteckiger Pfeil 261"/>
                  <p:cNvSpPr/>
                  <p:nvPr/>
                </p:nvSpPr>
                <p:spPr bwMode="auto">
                  <a:xfrm rot="10800000">
                    <a:off x="2203510" y="2360429"/>
                    <a:ext cx="228540" cy="256767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3" name="Rechteckiger Pfeil 262"/>
                  <p:cNvSpPr/>
                  <p:nvPr/>
                </p:nvSpPr>
                <p:spPr bwMode="auto">
                  <a:xfrm rot="16200000">
                    <a:off x="1334131" y="2358307"/>
                    <a:ext cx="256765" cy="241965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4" name="Rechteckiger Pfeil 263"/>
                  <p:cNvSpPr/>
                  <p:nvPr/>
                </p:nvSpPr>
                <p:spPr bwMode="auto">
                  <a:xfrm>
                    <a:off x="1355060" y="2014606"/>
                    <a:ext cx="251904" cy="237384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0" name="Abgerundetes Rechteck 259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roundRect">
                  <a:avLst>
                    <a:gd name="adj" fmla="val 787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000000"/>
                      </a:solidFill>
                    </a:rPr>
                  </a:b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" name="Textfeld 256"/>
              <p:cNvSpPr txBox="1"/>
              <p:nvPr/>
            </p:nvSpPr>
            <p:spPr>
              <a:xfrm>
                <a:off x="283578" y="2054895"/>
                <a:ext cx="1188719" cy="40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Process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5" name="Gruppieren 264"/>
          <p:cNvGrpSpPr/>
          <p:nvPr/>
        </p:nvGrpSpPr>
        <p:grpSpPr>
          <a:xfrm>
            <a:off x="1934936" y="4419600"/>
            <a:ext cx="1010824" cy="566869"/>
            <a:chOff x="5558703" y="1966732"/>
            <a:chExt cx="1223097" cy="685912"/>
          </a:xfrm>
        </p:grpSpPr>
        <p:sp>
          <p:nvSpPr>
            <p:cNvPr id="266" name="Abgerundetes Rechteck 265"/>
            <p:cNvSpPr/>
            <p:nvPr/>
          </p:nvSpPr>
          <p:spPr bwMode="auto">
            <a:xfrm>
              <a:off x="5558703" y="1966732"/>
              <a:ext cx="1219200" cy="685800"/>
            </a:xfrm>
            <a:prstGeom prst="roundRect">
              <a:avLst>
                <a:gd name="adj" fmla="val 7871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67" name="Gruppieren 266"/>
            <p:cNvGrpSpPr/>
            <p:nvPr/>
          </p:nvGrpSpPr>
          <p:grpSpPr>
            <a:xfrm>
              <a:off x="5562600" y="1966844"/>
              <a:ext cx="1219200" cy="685800"/>
              <a:chOff x="256994" y="1905000"/>
              <a:chExt cx="1219200" cy="685800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256994" y="1905000"/>
                <a:ext cx="1219200" cy="685800"/>
                <a:chOff x="1295400" y="1981200"/>
                <a:chExt cx="1219200" cy="685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70" name="Zierrahmen 269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plaque">
                  <a:avLst>
                    <a:gd name="adj" fmla="val 10375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71" name="Gruppieren 270"/>
                <p:cNvGrpSpPr/>
                <p:nvPr/>
              </p:nvGrpSpPr>
              <p:grpSpPr>
                <a:xfrm>
                  <a:off x="1342606" y="2019300"/>
                  <a:ext cx="1118198" cy="602590"/>
                  <a:chOff x="1341531" y="2014606"/>
                  <a:chExt cx="1118198" cy="60259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sp>
                <p:nvSpPr>
                  <p:cNvPr id="273" name="Rechteckiger Pfeil 272"/>
                  <p:cNvSpPr/>
                  <p:nvPr/>
                </p:nvSpPr>
                <p:spPr bwMode="auto">
                  <a:xfrm rot="5400000">
                    <a:off x="2234049" y="2044445"/>
                    <a:ext cx="235114" cy="216246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" name="Rechteckiger Pfeil 273"/>
                  <p:cNvSpPr/>
                  <p:nvPr/>
                </p:nvSpPr>
                <p:spPr bwMode="auto">
                  <a:xfrm rot="10800000">
                    <a:off x="2203510" y="2360429"/>
                    <a:ext cx="228540" cy="256767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" name="Rechteckiger Pfeil 274"/>
                  <p:cNvSpPr/>
                  <p:nvPr/>
                </p:nvSpPr>
                <p:spPr bwMode="auto">
                  <a:xfrm rot="16200000">
                    <a:off x="1334131" y="2358307"/>
                    <a:ext cx="256765" cy="241965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" name="Rechteckiger Pfeil 275"/>
                  <p:cNvSpPr/>
                  <p:nvPr/>
                </p:nvSpPr>
                <p:spPr bwMode="auto">
                  <a:xfrm>
                    <a:off x="1355060" y="2014606"/>
                    <a:ext cx="251904" cy="237384"/>
                  </a:xfrm>
                  <a:prstGeom prst="ben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p3d prstMaterial="clear">
                    <a:bevelT h="63500"/>
                  </a:sp3d>
                </p:spPr>
                <p:txBody>
                  <a:bodyPr rtlCol="0" anchor="b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4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72" name="Abgerundetes Rechteck 271"/>
                <p:cNvSpPr/>
                <p:nvPr/>
              </p:nvSpPr>
              <p:spPr bwMode="auto">
                <a:xfrm>
                  <a:off x="1295400" y="1981200"/>
                  <a:ext cx="1219200" cy="685800"/>
                </a:xfrm>
                <a:prstGeom prst="roundRect">
                  <a:avLst>
                    <a:gd name="adj" fmla="val 787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000000"/>
                      </a:solidFill>
                    </a:rPr>
                  </a:b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9" name="Textfeld 268"/>
              <p:cNvSpPr txBox="1"/>
              <p:nvPr/>
            </p:nvSpPr>
            <p:spPr>
              <a:xfrm>
                <a:off x="283578" y="2054895"/>
                <a:ext cx="1188719" cy="40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Process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286" name="Textfeld 285"/>
          <p:cNvSpPr txBox="1"/>
          <p:nvPr/>
        </p:nvSpPr>
        <p:spPr>
          <a:xfrm rot="5400000">
            <a:off x="920234" y="37396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89" name="Textfeld 288"/>
          <p:cNvSpPr txBox="1"/>
          <p:nvPr/>
        </p:nvSpPr>
        <p:spPr>
          <a:xfrm rot="5400000">
            <a:off x="2139434" y="51874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5" name="Gewinkelte Verbindung 34"/>
          <p:cNvCxnSpPr>
            <a:stCxn id="89" idx="5"/>
            <a:endCxn id="242" idx="1"/>
          </p:cNvCxnSpPr>
          <p:nvPr/>
        </p:nvCxnSpPr>
        <p:spPr>
          <a:xfrm flipV="1">
            <a:off x="1600200" y="2038562"/>
            <a:ext cx="334736" cy="324747"/>
          </a:xfrm>
          <a:prstGeom prst="bentConnector3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Gewinkelte Verbindung 289"/>
          <p:cNvCxnSpPr>
            <a:stCxn id="100" idx="2"/>
            <a:endCxn id="230" idx="1"/>
          </p:cNvCxnSpPr>
          <p:nvPr/>
        </p:nvCxnSpPr>
        <p:spPr>
          <a:xfrm>
            <a:off x="1579745" y="2379822"/>
            <a:ext cx="355191" cy="918094"/>
          </a:xfrm>
          <a:prstGeom prst="bentConnector3">
            <a:avLst>
              <a:gd name="adj1" fmla="val 57151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Gewinkelte Verbindung 290"/>
          <p:cNvCxnSpPr>
            <a:stCxn id="160" idx="5"/>
            <a:endCxn id="272" idx="1"/>
          </p:cNvCxnSpPr>
          <p:nvPr/>
        </p:nvCxnSpPr>
        <p:spPr>
          <a:xfrm flipV="1">
            <a:off x="1600200" y="4703081"/>
            <a:ext cx="337957" cy="460376"/>
          </a:xfrm>
          <a:prstGeom prst="bentConnector3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Gewinkelte Verbindung 292"/>
          <p:cNvCxnSpPr>
            <a:stCxn id="160" idx="5"/>
            <a:endCxn id="260" idx="1"/>
          </p:cNvCxnSpPr>
          <p:nvPr/>
        </p:nvCxnSpPr>
        <p:spPr>
          <a:xfrm>
            <a:off x="1600200" y="5163457"/>
            <a:ext cx="337957" cy="801555"/>
          </a:xfrm>
          <a:prstGeom prst="bentConnector3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Abgerundetes Rechteck 9"/>
          <p:cNvSpPr/>
          <p:nvPr/>
        </p:nvSpPr>
        <p:spPr>
          <a:xfrm>
            <a:off x="2499386" y="1143000"/>
            <a:ext cx="1082014" cy="349452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SPINDLE Client</a:t>
            </a:r>
            <a:endParaRPr lang="en-US" sz="1200" dirty="0"/>
          </a:p>
        </p:txBody>
      </p:sp>
      <p:sp>
        <p:nvSpPr>
          <p:cNvPr id="137" name="Abgerundetes Rechteck 9"/>
          <p:cNvSpPr/>
          <p:nvPr/>
        </p:nvSpPr>
        <p:spPr>
          <a:xfrm>
            <a:off x="2514600" y="2393748"/>
            <a:ext cx="1082014" cy="349452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SPINDLE Client</a:t>
            </a:r>
            <a:endParaRPr lang="en-US" sz="1200" dirty="0"/>
          </a:p>
        </p:txBody>
      </p:sp>
      <p:sp>
        <p:nvSpPr>
          <p:cNvPr id="138" name="Abgerundetes Rechteck 9"/>
          <p:cNvSpPr/>
          <p:nvPr/>
        </p:nvSpPr>
        <p:spPr>
          <a:xfrm>
            <a:off x="2514600" y="3810000"/>
            <a:ext cx="1082014" cy="349452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SPINDLE Client</a:t>
            </a:r>
            <a:endParaRPr lang="en-US" sz="1200" dirty="0"/>
          </a:p>
        </p:txBody>
      </p:sp>
      <p:sp>
        <p:nvSpPr>
          <p:cNvPr id="140" name="Abgerundetes Rechteck 9"/>
          <p:cNvSpPr/>
          <p:nvPr/>
        </p:nvSpPr>
        <p:spPr>
          <a:xfrm>
            <a:off x="2514600" y="5044069"/>
            <a:ext cx="1082014" cy="349452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SPINDLE Client</a:t>
            </a:r>
            <a:endParaRPr lang="en-US" sz="1200" dirty="0"/>
          </a:p>
        </p:txBody>
      </p:sp>
      <p:grpSp>
        <p:nvGrpSpPr>
          <p:cNvPr id="156" name="Gruppieren 155"/>
          <p:cNvGrpSpPr/>
          <p:nvPr/>
        </p:nvGrpSpPr>
        <p:grpSpPr>
          <a:xfrm>
            <a:off x="4257853" y="1143000"/>
            <a:ext cx="1010824" cy="566868"/>
            <a:chOff x="6955787" y="2913159"/>
            <a:chExt cx="1010824" cy="566868"/>
          </a:xfrm>
        </p:grpSpPr>
        <p:grpSp>
          <p:nvGrpSpPr>
            <p:cNvPr id="157" name="Gruppieren 156"/>
            <p:cNvGrpSpPr/>
            <p:nvPr/>
          </p:nvGrpSpPr>
          <p:grpSpPr>
            <a:xfrm>
              <a:off x="6955787" y="2913159"/>
              <a:ext cx="1010824" cy="566868"/>
              <a:chOff x="6955787" y="2913159"/>
              <a:chExt cx="1010824" cy="566868"/>
            </a:xfrm>
            <a:solidFill>
              <a:srgbClr val="0070C0"/>
            </a:solidFill>
          </p:grpSpPr>
          <p:sp>
            <p:nvSpPr>
              <p:cNvPr id="172" name="Abgerundetes Rechteck 171"/>
              <p:cNvSpPr/>
              <p:nvPr/>
            </p:nvSpPr>
            <p:spPr bwMode="auto">
              <a:xfrm>
                <a:off x="6955787" y="2913159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Zierrahmen 172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plaque">
                <a:avLst>
                  <a:gd name="adj" fmla="val 10375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4" name="Gruppieren 173"/>
              <p:cNvGrpSpPr/>
              <p:nvPr/>
            </p:nvGrpSpPr>
            <p:grpSpPr>
              <a:xfrm>
                <a:off x="6998021" y="2944740"/>
                <a:ext cx="924130" cy="498007"/>
                <a:chOff x="1341531" y="2014606"/>
                <a:chExt cx="1118198" cy="602590"/>
              </a:xfrm>
              <a:grpFill/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176" name="Rechteckiger Pfeil 175"/>
                <p:cNvSpPr/>
                <p:nvPr/>
              </p:nvSpPr>
              <p:spPr bwMode="auto">
                <a:xfrm rot="5400000">
                  <a:off x="2234049" y="2044445"/>
                  <a:ext cx="235114" cy="216246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Rechteckiger Pfeil 176"/>
                <p:cNvSpPr/>
                <p:nvPr/>
              </p:nvSpPr>
              <p:spPr bwMode="auto">
                <a:xfrm rot="10800000">
                  <a:off x="2203510" y="2360429"/>
                  <a:ext cx="228540" cy="256767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" name="Rechteckiger Pfeil 177"/>
                <p:cNvSpPr/>
                <p:nvPr/>
              </p:nvSpPr>
              <p:spPr bwMode="auto">
                <a:xfrm rot="16200000">
                  <a:off x="1334131" y="2358307"/>
                  <a:ext cx="256765" cy="241965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9" name="Rechteckiger Pfeil 178"/>
                <p:cNvSpPr/>
                <p:nvPr/>
              </p:nvSpPr>
              <p:spPr bwMode="auto">
                <a:xfrm>
                  <a:off x="1355060" y="2014606"/>
                  <a:ext cx="251904" cy="237384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5" name="Abgerundetes Rechteck 174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8" name="Textfeld 157"/>
            <p:cNvSpPr txBox="1"/>
            <p:nvPr/>
          </p:nvSpPr>
          <p:spPr>
            <a:xfrm>
              <a:off x="6998020" y="2998092"/>
              <a:ext cx="926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85000"/>
                    </a:schemeClr>
                  </a:solidFill>
                </a:rPr>
                <a:t>SPINDLE Server</a:t>
              </a:r>
              <a:endParaRPr lang="en-US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80" name="Gruppieren 179"/>
          <p:cNvGrpSpPr/>
          <p:nvPr/>
        </p:nvGrpSpPr>
        <p:grpSpPr>
          <a:xfrm>
            <a:off x="4237629" y="3810000"/>
            <a:ext cx="1010824" cy="566868"/>
            <a:chOff x="6955787" y="2913159"/>
            <a:chExt cx="1010824" cy="566868"/>
          </a:xfrm>
        </p:grpSpPr>
        <p:grpSp>
          <p:nvGrpSpPr>
            <p:cNvPr id="181" name="Gruppieren 180"/>
            <p:cNvGrpSpPr/>
            <p:nvPr/>
          </p:nvGrpSpPr>
          <p:grpSpPr>
            <a:xfrm>
              <a:off x="6955787" y="2913159"/>
              <a:ext cx="1010824" cy="566868"/>
              <a:chOff x="6955787" y="2913159"/>
              <a:chExt cx="1010824" cy="566868"/>
            </a:xfrm>
            <a:solidFill>
              <a:srgbClr val="0070C0"/>
            </a:solidFill>
          </p:grpSpPr>
          <p:sp>
            <p:nvSpPr>
              <p:cNvPr id="183" name="Abgerundetes Rechteck 182"/>
              <p:cNvSpPr/>
              <p:nvPr/>
            </p:nvSpPr>
            <p:spPr bwMode="auto">
              <a:xfrm>
                <a:off x="6955787" y="2913159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Zierrahmen 183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plaque">
                <a:avLst>
                  <a:gd name="adj" fmla="val 10375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5" name="Gruppieren 184"/>
              <p:cNvGrpSpPr/>
              <p:nvPr/>
            </p:nvGrpSpPr>
            <p:grpSpPr>
              <a:xfrm>
                <a:off x="6998021" y="2944740"/>
                <a:ext cx="924130" cy="498007"/>
                <a:chOff x="1341531" y="2014606"/>
                <a:chExt cx="1118198" cy="602590"/>
              </a:xfrm>
              <a:grpFill/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187" name="Rechteckiger Pfeil 186"/>
                <p:cNvSpPr/>
                <p:nvPr/>
              </p:nvSpPr>
              <p:spPr bwMode="auto">
                <a:xfrm rot="5400000">
                  <a:off x="2234049" y="2044445"/>
                  <a:ext cx="235114" cy="216246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8" name="Rechteckiger Pfeil 187"/>
                <p:cNvSpPr/>
                <p:nvPr/>
              </p:nvSpPr>
              <p:spPr bwMode="auto">
                <a:xfrm rot="10800000">
                  <a:off x="2203510" y="2360429"/>
                  <a:ext cx="228540" cy="256767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9" name="Rechteckiger Pfeil 188"/>
                <p:cNvSpPr/>
                <p:nvPr/>
              </p:nvSpPr>
              <p:spPr bwMode="auto">
                <a:xfrm rot="16200000">
                  <a:off x="1334131" y="2358307"/>
                  <a:ext cx="256765" cy="241965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0" name="Rechteckiger Pfeil 189"/>
                <p:cNvSpPr/>
                <p:nvPr/>
              </p:nvSpPr>
              <p:spPr bwMode="auto">
                <a:xfrm>
                  <a:off x="1355060" y="2014606"/>
                  <a:ext cx="251904" cy="237384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" name="Abgerundetes Rechteck 185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2" name="Textfeld 181"/>
            <p:cNvSpPr txBox="1"/>
            <p:nvPr/>
          </p:nvSpPr>
          <p:spPr>
            <a:xfrm>
              <a:off x="6998020" y="2998092"/>
              <a:ext cx="926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85000"/>
                    </a:schemeClr>
                  </a:solidFill>
                </a:rPr>
                <a:t>SPINDLE Server</a:t>
              </a:r>
              <a:endParaRPr lang="en-US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91" name="Gewinkelte Verbindung 190"/>
          <p:cNvCxnSpPr>
            <a:stCxn id="172" idx="1"/>
            <a:endCxn id="137" idx="3"/>
          </p:cNvCxnSpPr>
          <p:nvPr/>
        </p:nvCxnSpPr>
        <p:spPr>
          <a:xfrm rot="10800000" flipV="1">
            <a:off x="3596615" y="1426388"/>
            <a:ext cx="661239" cy="114208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winkelte Verbindung 191"/>
          <p:cNvCxnSpPr>
            <a:stCxn id="186" idx="1"/>
            <a:endCxn id="138" idx="3"/>
          </p:cNvCxnSpPr>
          <p:nvPr/>
        </p:nvCxnSpPr>
        <p:spPr>
          <a:xfrm rot="10800000">
            <a:off x="3596614" y="3984727"/>
            <a:ext cx="644236" cy="1087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Gewinkelte Verbindung 192"/>
          <p:cNvCxnSpPr>
            <a:stCxn id="183" idx="1"/>
            <a:endCxn id="140" idx="3"/>
          </p:cNvCxnSpPr>
          <p:nvPr/>
        </p:nvCxnSpPr>
        <p:spPr>
          <a:xfrm rot="10800000" flipV="1">
            <a:off x="3596615" y="4093387"/>
            <a:ext cx="641015" cy="11254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uppieren 193"/>
          <p:cNvGrpSpPr/>
          <p:nvPr/>
        </p:nvGrpSpPr>
        <p:grpSpPr>
          <a:xfrm>
            <a:off x="5533029" y="2023932"/>
            <a:ext cx="1010824" cy="566868"/>
            <a:chOff x="6955787" y="2913159"/>
            <a:chExt cx="1010824" cy="566868"/>
          </a:xfrm>
        </p:grpSpPr>
        <p:grpSp>
          <p:nvGrpSpPr>
            <p:cNvPr id="195" name="Gruppieren 194"/>
            <p:cNvGrpSpPr/>
            <p:nvPr/>
          </p:nvGrpSpPr>
          <p:grpSpPr>
            <a:xfrm>
              <a:off x="6955787" y="2913159"/>
              <a:ext cx="1010824" cy="566868"/>
              <a:chOff x="6955787" y="2913159"/>
              <a:chExt cx="1010824" cy="566868"/>
            </a:xfrm>
            <a:solidFill>
              <a:srgbClr val="0070C0"/>
            </a:solidFill>
          </p:grpSpPr>
          <p:sp>
            <p:nvSpPr>
              <p:cNvPr id="197" name="Abgerundetes Rechteck 196"/>
              <p:cNvSpPr/>
              <p:nvPr/>
            </p:nvSpPr>
            <p:spPr bwMode="auto">
              <a:xfrm>
                <a:off x="6955787" y="2913159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Zierrahmen 197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plaque">
                <a:avLst>
                  <a:gd name="adj" fmla="val 10375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9" name="Gruppieren 198"/>
              <p:cNvGrpSpPr/>
              <p:nvPr/>
            </p:nvGrpSpPr>
            <p:grpSpPr>
              <a:xfrm>
                <a:off x="6998021" y="2944740"/>
                <a:ext cx="924130" cy="498007"/>
                <a:chOff x="1341531" y="2014606"/>
                <a:chExt cx="1118198" cy="602590"/>
              </a:xfrm>
              <a:grpFill/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01" name="Rechteckiger Pfeil 200"/>
                <p:cNvSpPr/>
                <p:nvPr/>
              </p:nvSpPr>
              <p:spPr bwMode="auto">
                <a:xfrm rot="5400000">
                  <a:off x="2234049" y="2044445"/>
                  <a:ext cx="235114" cy="216246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2" name="Rechteckiger Pfeil 201"/>
                <p:cNvSpPr/>
                <p:nvPr/>
              </p:nvSpPr>
              <p:spPr bwMode="auto">
                <a:xfrm rot="10800000">
                  <a:off x="2203510" y="2360429"/>
                  <a:ext cx="228540" cy="256767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3" name="Rechteckiger Pfeil 202"/>
                <p:cNvSpPr/>
                <p:nvPr/>
              </p:nvSpPr>
              <p:spPr bwMode="auto">
                <a:xfrm rot="16200000">
                  <a:off x="1334131" y="2358307"/>
                  <a:ext cx="256765" cy="241965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" name="Rechteckiger Pfeil 203"/>
                <p:cNvSpPr/>
                <p:nvPr/>
              </p:nvSpPr>
              <p:spPr bwMode="auto">
                <a:xfrm>
                  <a:off x="1355060" y="2014606"/>
                  <a:ext cx="251904" cy="237384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0" name="Abgerundetes Rechteck 199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6" name="Textfeld 195"/>
            <p:cNvSpPr txBox="1"/>
            <p:nvPr/>
          </p:nvSpPr>
          <p:spPr>
            <a:xfrm>
              <a:off x="6998020" y="2998092"/>
              <a:ext cx="926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85000"/>
                    </a:schemeClr>
                  </a:solidFill>
                </a:rPr>
                <a:t>SPINDLE Server</a:t>
              </a:r>
              <a:endParaRPr lang="en-US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5" name="Gruppieren 204"/>
          <p:cNvGrpSpPr/>
          <p:nvPr/>
        </p:nvGrpSpPr>
        <p:grpSpPr>
          <a:xfrm>
            <a:off x="6650608" y="2023932"/>
            <a:ext cx="1010824" cy="566868"/>
            <a:chOff x="6955787" y="2913159"/>
            <a:chExt cx="1010824" cy="566868"/>
          </a:xfrm>
        </p:grpSpPr>
        <p:grpSp>
          <p:nvGrpSpPr>
            <p:cNvPr id="206" name="Gruppieren 205"/>
            <p:cNvGrpSpPr/>
            <p:nvPr/>
          </p:nvGrpSpPr>
          <p:grpSpPr>
            <a:xfrm>
              <a:off x="6955787" y="2913159"/>
              <a:ext cx="1010824" cy="566868"/>
              <a:chOff x="6955787" y="2913159"/>
              <a:chExt cx="1010824" cy="566868"/>
            </a:xfrm>
            <a:solidFill>
              <a:srgbClr val="0070C0"/>
            </a:solidFill>
          </p:grpSpPr>
          <p:sp>
            <p:nvSpPr>
              <p:cNvPr id="208" name="Abgerundetes Rechteck 207"/>
              <p:cNvSpPr/>
              <p:nvPr/>
            </p:nvSpPr>
            <p:spPr bwMode="auto">
              <a:xfrm>
                <a:off x="6955787" y="2913159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Zierrahmen 208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plaque">
                <a:avLst>
                  <a:gd name="adj" fmla="val 10375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0" name="Gruppieren 209"/>
              <p:cNvGrpSpPr/>
              <p:nvPr/>
            </p:nvGrpSpPr>
            <p:grpSpPr>
              <a:xfrm>
                <a:off x="6998021" y="2944740"/>
                <a:ext cx="924130" cy="498007"/>
                <a:chOff x="1341531" y="2014606"/>
                <a:chExt cx="1118198" cy="602590"/>
              </a:xfrm>
              <a:grpFill/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12" name="Rechteckiger Pfeil 211"/>
                <p:cNvSpPr/>
                <p:nvPr/>
              </p:nvSpPr>
              <p:spPr bwMode="auto">
                <a:xfrm rot="5400000">
                  <a:off x="2234049" y="2044445"/>
                  <a:ext cx="235114" cy="216246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3" name="Rechteckiger Pfeil 212"/>
                <p:cNvSpPr/>
                <p:nvPr/>
              </p:nvSpPr>
              <p:spPr bwMode="auto">
                <a:xfrm rot="10800000">
                  <a:off x="2203510" y="2360429"/>
                  <a:ext cx="228540" cy="256767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Rechteckiger Pfeil 213"/>
                <p:cNvSpPr/>
                <p:nvPr/>
              </p:nvSpPr>
              <p:spPr bwMode="auto">
                <a:xfrm rot="16200000">
                  <a:off x="1334131" y="2358307"/>
                  <a:ext cx="256765" cy="241965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Rechteckiger Pfeil 214"/>
                <p:cNvSpPr/>
                <p:nvPr/>
              </p:nvSpPr>
              <p:spPr bwMode="auto">
                <a:xfrm>
                  <a:off x="1355060" y="2014606"/>
                  <a:ext cx="251904" cy="237384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1" name="Abgerundetes Rechteck 210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7" name="Textfeld 206"/>
            <p:cNvSpPr txBox="1"/>
            <p:nvPr/>
          </p:nvSpPr>
          <p:spPr>
            <a:xfrm>
              <a:off x="6998020" y="2998092"/>
              <a:ext cx="926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85000"/>
                    </a:schemeClr>
                  </a:solidFill>
                </a:rPr>
                <a:t>SPINDLE Server</a:t>
              </a:r>
              <a:endParaRPr lang="en-US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16" name="Gruppieren 215"/>
          <p:cNvGrpSpPr/>
          <p:nvPr/>
        </p:nvGrpSpPr>
        <p:grpSpPr>
          <a:xfrm>
            <a:off x="5534640" y="2938332"/>
            <a:ext cx="1010824" cy="566868"/>
            <a:chOff x="6955787" y="2913159"/>
            <a:chExt cx="1010824" cy="566868"/>
          </a:xfrm>
        </p:grpSpPr>
        <p:grpSp>
          <p:nvGrpSpPr>
            <p:cNvPr id="217" name="Gruppieren 216"/>
            <p:cNvGrpSpPr/>
            <p:nvPr/>
          </p:nvGrpSpPr>
          <p:grpSpPr>
            <a:xfrm>
              <a:off x="6955787" y="2913159"/>
              <a:ext cx="1010824" cy="566868"/>
              <a:chOff x="6955787" y="2913159"/>
              <a:chExt cx="1010824" cy="566868"/>
            </a:xfrm>
            <a:solidFill>
              <a:srgbClr val="0070C0"/>
            </a:solidFill>
          </p:grpSpPr>
          <p:sp>
            <p:nvSpPr>
              <p:cNvPr id="219" name="Abgerundetes Rechteck 218"/>
              <p:cNvSpPr/>
              <p:nvPr/>
            </p:nvSpPr>
            <p:spPr bwMode="auto">
              <a:xfrm>
                <a:off x="6955787" y="2913159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Zierrahmen 219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plaque">
                <a:avLst>
                  <a:gd name="adj" fmla="val 10375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1" name="Gruppieren 220"/>
              <p:cNvGrpSpPr/>
              <p:nvPr/>
            </p:nvGrpSpPr>
            <p:grpSpPr>
              <a:xfrm>
                <a:off x="6998021" y="2944740"/>
                <a:ext cx="924130" cy="498007"/>
                <a:chOff x="1341531" y="2014606"/>
                <a:chExt cx="1118198" cy="602590"/>
              </a:xfrm>
              <a:grpFill/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23" name="Rechteckiger Pfeil 222"/>
                <p:cNvSpPr/>
                <p:nvPr/>
              </p:nvSpPr>
              <p:spPr bwMode="auto">
                <a:xfrm rot="5400000">
                  <a:off x="2234049" y="2044445"/>
                  <a:ext cx="235114" cy="216246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" name="Rechteckiger Pfeil 223"/>
                <p:cNvSpPr/>
                <p:nvPr/>
              </p:nvSpPr>
              <p:spPr bwMode="auto">
                <a:xfrm rot="10800000">
                  <a:off x="2203510" y="2360429"/>
                  <a:ext cx="228540" cy="256767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" name="Rechteckiger Pfeil 224"/>
                <p:cNvSpPr/>
                <p:nvPr/>
              </p:nvSpPr>
              <p:spPr bwMode="auto">
                <a:xfrm rot="16200000">
                  <a:off x="1334131" y="2358307"/>
                  <a:ext cx="256765" cy="241965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Rechteckiger Pfeil 225"/>
                <p:cNvSpPr/>
                <p:nvPr/>
              </p:nvSpPr>
              <p:spPr bwMode="auto">
                <a:xfrm>
                  <a:off x="1355060" y="2014606"/>
                  <a:ext cx="251904" cy="237384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2" name="Abgerundetes Rechteck 221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8" name="Textfeld 217"/>
            <p:cNvSpPr txBox="1"/>
            <p:nvPr/>
          </p:nvSpPr>
          <p:spPr>
            <a:xfrm>
              <a:off x="6998020" y="2998092"/>
              <a:ext cx="926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85000"/>
                    </a:schemeClr>
                  </a:solidFill>
                </a:rPr>
                <a:t>SPINDLE Server</a:t>
              </a:r>
              <a:endParaRPr lang="en-US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27" name="Gruppieren 226"/>
          <p:cNvGrpSpPr/>
          <p:nvPr/>
        </p:nvGrpSpPr>
        <p:grpSpPr>
          <a:xfrm>
            <a:off x="7752176" y="2023932"/>
            <a:ext cx="1010824" cy="566868"/>
            <a:chOff x="6955787" y="2913159"/>
            <a:chExt cx="1010824" cy="566868"/>
          </a:xfrm>
        </p:grpSpPr>
        <p:grpSp>
          <p:nvGrpSpPr>
            <p:cNvPr id="228" name="Gruppieren 227"/>
            <p:cNvGrpSpPr/>
            <p:nvPr/>
          </p:nvGrpSpPr>
          <p:grpSpPr>
            <a:xfrm>
              <a:off x="6955787" y="2913159"/>
              <a:ext cx="1010824" cy="566868"/>
              <a:chOff x="6955787" y="2913159"/>
              <a:chExt cx="1010824" cy="566868"/>
            </a:xfrm>
            <a:solidFill>
              <a:srgbClr val="0070C0"/>
            </a:solidFill>
          </p:grpSpPr>
          <p:sp>
            <p:nvSpPr>
              <p:cNvPr id="292" name="Abgerundetes Rechteck 291"/>
              <p:cNvSpPr/>
              <p:nvPr/>
            </p:nvSpPr>
            <p:spPr bwMode="auto">
              <a:xfrm>
                <a:off x="6955787" y="2913159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Zierrahmen 293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plaque">
                <a:avLst>
                  <a:gd name="adj" fmla="val 10375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5" name="Gruppieren 294"/>
              <p:cNvGrpSpPr/>
              <p:nvPr/>
            </p:nvGrpSpPr>
            <p:grpSpPr>
              <a:xfrm>
                <a:off x="6998021" y="2944740"/>
                <a:ext cx="924130" cy="498007"/>
                <a:chOff x="1341531" y="2014606"/>
                <a:chExt cx="1118198" cy="602590"/>
              </a:xfrm>
              <a:grpFill/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297" name="Rechteckiger Pfeil 296"/>
                <p:cNvSpPr/>
                <p:nvPr/>
              </p:nvSpPr>
              <p:spPr bwMode="auto">
                <a:xfrm rot="5400000">
                  <a:off x="2234049" y="2044445"/>
                  <a:ext cx="235114" cy="216246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" name="Rechteckiger Pfeil 297"/>
                <p:cNvSpPr/>
                <p:nvPr/>
              </p:nvSpPr>
              <p:spPr bwMode="auto">
                <a:xfrm rot="10800000">
                  <a:off x="2203510" y="2360429"/>
                  <a:ext cx="228540" cy="256767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" name="Rechteckiger Pfeil 298"/>
                <p:cNvSpPr/>
                <p:nvPr/>
              </p:nvSpPr>
              <p:spPr bwMode="auto">
                <a:xfrm rot="16200000">
                  <a:off x="1334131" y="2358307"/>
                  <a:ext cx="256765" cy="241965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" name="Rechteckiger Pfeil 299"/>
                <p:cNvSpPr/>
                <p:nvPr/>
              </p:nvSpPr>
              <p:spPr bwMode="auto">
                <a:xfrm>
                  <a:off x="1355060" y="2014606"/>
                  <a:ext cx="251904" cy="237384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96" name="Abgerundetes Rechteck 295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3" name="Textfeld 282"/>
            <p:cNvSpPr txBox="1"/>
            <p:nvPr/>
          </p:nvSpPr>
          <p:spPr>
            <a:xfrm>
              <a:off x="6998020" y="2965067"/>
              <a:ext cx="926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85000"/>
                    </a:schemeClr>
                  </a:solidFill>
                </a:rPr>
                <a:t>SPINDLE Server</a:t>
              </a:r>
              <a:endParaRPr lang="en-US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01" name="Gruppieren 300"/>
          <p:cNvGrpSpPr/>
          <p:nvPr/>
        </p:nvGrpSpPr>
        <p:grpSpPr>
          <a:xfrm>
            <a:off x="6650608" y="2939469"/>
            <a:ext cx="1010824" cy="566868"/>
            <a:chOff x="6955787" y="2913159"/>
            <a:chExt cx="1010824" cy="566868"/>
          </a:xfrm>
        </p:grpSpPr>
        <p:grpSp>
          <p:nvGrpSpPr>
            <p:cNvPr id="302" name="Gruppieren 301"/>
            <p:cNvGrpSpPr/>
            <p:nvPr/>
          </p:nvGrpSpPr>
          <p:grpSpPr>
            <a:xfrm>
              <a:off x="6955787" y="2913159"/>
              <a:ext cx="1010824" cy="566868"/>
              <a:chOff x="6955787" y="2913159"/>
              <a:chExt cx="1010824" cy="566868"/>
            </a:xfrm>
            <a:solidFill>
              <a:srgbClr val="0070C0"/>
            </a:solidFill>
          </p:grpSpPr>
          <p:sp>
            <p:nvSpPr>
              <p:cNvPr id="304" name="Abgerundetes Rechteck 303"/>
              <p:cNvSpPr/>
              <p:nvPr/>
            </p:nvSpPr>
            <p:spPr bwMode="auto">
              <a:xfrm>
                <a:off x="6955787" y="2913159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Zierrahmen 304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plaque">
                <a:avLst>
                  <a:gd name="adj" fmla="val 10375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6" name="Gruppieren 305"/>
              <p:cNvGrpSpPr/>
              <p:nvPr/>
            </p:nvGrpSpPr>
            <p:grpSpPr>
              <a:xfrm>
                <a:off x="6998021" y="2944740"/>
                <a:ext cx="924130" cy="498007"/>
                <a:chOff x="1341531" y="2014606"/>
                <a:chExt cx="1118198" cy="602590"/>
              </a:xfrm>
              <a:grpFill/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308" name="Rechteckiger Pfeil 307"/>
                <p:cNvSpPr/>
                <p:nvPr/>
              </p:nvSpPr>
              <p:spPr bwMode="auto">
                <a:xfrm rot="5400000">
                  <a:off x="2234049" y="2044445"/>
                  <a:ext cx="235114" cy="216246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" name="Rechteckiger Pfeil 308"/>
                <p:cNvSpPr/>
                <p:nvPr/>
              </p:nvSpPr>
              <p:spPr bwMode="auto">
                <a:xfrm rot="10800000">
                  <a:off x="2203510" y="2360429"/>
                  <a:ext cx="228540" cy="256767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" name="Rechteckiger Pfeil 309"/>
                <p:cNvSpPr/>
                <p:nvPr/>
              </p:nvSpPr>
              <p:spPr bwMode="auto">
                <a:xfrm rot="16200000">
                  <a:off x="1334131" y="2358307"/>
                  <a:ext cx="256765" cy="241965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" name="Rechteckiger Pfeil 310"/>
                <p:cNvSpPr/>
                <p:nvPr/>
              </p:nvSpPr>
              <p:spPr bwMode="auto">
                <a:xfrm>
                  <a:off x="1355060" y="2014606"/>
                  <a:ext cx="251904" cy="237384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" name="Abgerundetes Rechteck 306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3" name="Textfeld 302"/>
            <p:cNvSpPr txBox="1"/>
            <p:nvPr/>
          </p:nvSpPr>
          <p:spPr>
            <a:xfrm>
              <a:off x="6998020" y="2998092"/>
              <a:ext cx="926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85000"/>
                    </a:schemeClr>
                  </a:solidFill>
                </a:rPr>
                <a:t>SPINDLE Server</a:t>
              </a:r>
              <a:endParaRPr lang="en-US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12" name="Gruppieren 311"/>
          <p:cNvGrpSpPr/>
          <p:nvPr/>
        </p:nvGrpSpPr>
        <p:grpSpPr>
          <a:xfrm>
            <a:off x="5529808" y="3823288"/>
            <a:ext cx="1010824" cy="566868"/>
            <a:chOff x="6955787" y="2913159"/>
            <a:chExt cx="1010824" cy="566868"/>
          </a:xfrm>
        </p:grpSpPr>
        <p:grpSp>
          <p:nvGrpSpPr>
            <p:cNvPr id="313" name="Gruppieren 312"/>
            <p:cNvGrpSpPr/>
            <p:nvPr/>
          </p:nvGrpSpPr>
          <p:grpSpPr>
            <a:xfrm>
              <a:off x="6955787" y="2913159"/>
              <a:ext cx="1010824" cy="566868"/>
              <a:chOff x="6955787" y="2913159"/>
              <a:chExt cx="1010824" cy="566868"/>
            </a:xfrm>
            <a:solidFill>
              <a:srgbClr val="0070C0"/>
            </a:solidFill>
          </p:grpSpPr>
          <p:sp>
            <p:nvSpPr>
              <p:cNvPr id="315" name="Abgerundetes Rechteck 314"/>
              <p:cNvSpPr/>
              <p:nvPr/>
            </p:nvSpPr>
            <p:spPr bwMode="auto">
              <a:xfrm>
                <a:off x="6955787" y="2913159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Zierrahmen 315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plaque">
                <a:avLst>
                  <a:gd name="adj" fmla="val 10375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7" name="Gruppieren 316"/>
              <p:cNvGrpSpPr/>
              <p:nvPr/>
            </p:nvGrpSpPr>
            <p:grpSpPr>
              <a:xfrm>
                <a:off x="6998021" y="2944740"/>
                <a:ext cx="924130" cy="498007"/>
                <a:chOff x="1341531" y="2014606"/>
                <a:chExt cx="1118198" cy="602590"/>
              </a:xfrm>
              <a:grpFill/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</p:grpSpPr>
            <p:sp>
              <p:nvSpPr>
                <p:cNvPr id="319" name="Rechteckiger Pfeil 318"/>
                <p:cNvSpPr/>
                <p:nvPr/>
              </p:nvSpPr>
              <p:spPr bwMode="auto">
                <a:xfrm rot="5400000">
                  <a:off x="2234049" y="2044445"/>
                  <a:ext cx="235114" cy="216246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" name="Rechteckiger Pfeil 319"/>
                <p:cNvSpPr/>
                <p:nvPr/>
              </p:nvSpPr>
              <p:spPr bwMode="auto">
                <a:xfrm rot="10800000">
                  <a:off x="2203510" y="2360429"/>
                  <a:ext cx="228540" cy="256767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" name="Rechteckiger Pfeil 320"/>
                <p:cNvSpPr/>
                <p:nvPr/>
              </p:nvSpPr>
              <p:spPr bwMode="auto">
                <a:xfrm rot="16200000">
                  <a:off x="1334131" y="2358307"/>
                  <a:ext cx="256765" cy="241965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" name="Rechteckiger Pfeil 321"/>
                <p:cNvSpPr/>
                <p:nvPr/>
              </p:nvSpPr>
              <p:spPr bwMode="auto">
                <a:xfrm>
                  <a:off x="1355060" y="2014606"/>
                  <a:ext cx="251904" cy="237384"/>
                </a:xfrm>
                <a:prstGeom prst="bentArrow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sp3d prstMaterial="clear">
                  <a:bevelT h="63500"/>
                </a:sp3d>
              </p:spPr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8" name="Abgerundetes Rechteck 317"/>
              <p:cNvSpPr/>
              <p:nvPr/>
            </p:nvSpPr>
            <p:spPr bwMode="auto">
              <a:xfrm>
                <a:off x="6959008" y="2913252"/>
                <a:ext cx="1007603" cy="566775"/>
              </a:xfrm>
              <a:prstGeom prst="roundRect">
                <a:avLst>
                  <a:gd name="adj" fmla="val 78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</a:rPr>
                  <a:t/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4" name="Textfeld 313"/>
            <p:cNvSpPr txBox="1"/>
            <p:nvPr/>
          </p:nvSpPr>
          <p:spPr>
            <a:xfrm>
              <a:off x="6998020" y="2998092"/>
              <a:ext cx="926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85000"/>
                    </a:schemeClr>
                  </a:solidFill>
                </a:rPr>
                <a:t>SPINDLE Server</a:t>
              </a:r>
              <a:endParaRPr lang="en-US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323" name="Gewinkelte Verbindung 322"/>
          <p:cNvCxnSpPr>
            <a:stCxn id="172" idx="2"/>
            <a:endCxn id="197" idx="0"/>
          </p:cNvCxnSpPr>
          <p:nvPr/>
        </p:nvCxnSpPr>
        <p:spPr>
          <a:xfrm rot="16200000" flipH="1">
            <a:off x="5242165" y="1229265"/>
            <a:ext cx="314157" cy="127517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Gewinkelte Verbindung 323"/>
          <p:cNvCxnSpPr>
            <a:stCxn id="172" idx="2"/>
            <a:endCxn id="208" idx="0"/>
          </p:cNvCxnSpPr>
          <p:nvPr/>
        </p:nvCxnSpPr>
        <p:spPr>
          <a:xfrm rot="16200000" flipH="1">
            <a:off x="5800954" y="670475"/>
            <a:ext cx="314157" cy="23927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Gewinkelte Verbindung 324"/>
          <p:cNvCxnSpPr>
            <a:stCxn id="172" idx="2"/>
            <a:endCxn id="296" idx="0"/>
          </p:cNvCxnSpPr>
          <p:nvPr/>
        </p:nvCxnSpPr>
        <p:spPr>
          <a:xfrm rot="16200000" flipH="1">
            <a:off x="6353302" y="118128"/>
            <a:ext cx="314250" cy="349754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Gewinkelte Verbindung 325"/>
          <p:cNvCxnSpPr>
            <a:stCxn id="197" idx="2"/>
            <a:endCxn id="219" idx="0"/>
          </p:cNvCxnSpPr>
          <p:nvPr/>
        </p:nvCxnSpPr>
        <p:spPr>
          <a:xfrm rot="16200000" flipH="1">
            <a:off x="5863824" y="2763713"/>
            <a:ext cx="347625" cy="161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Gewinkelte Verbindung 326"/>
          <p:cNvCxnSpPr>
            <a:stCxn id="200" idx="2"/>
            <a:endCxn id="307" idx="0"/>
          </p:cNvCxnSpPr>
          <p:nvPr/>
        </p:nvCxnSpPr>
        <p:spPr>
          <a:xfrm rot="16200000" flipH="1">
            <a:off x="6424460" y="2206391"/>
            <a:ext cx="348762" cy="111757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Gewinkelte Verbindung 327"/>
          <p:cNvCxnSpPr>
            <a:stCxn id="219" idx="2"/>
            <a:endCxn id="318" idx="0"/>
          </p:cNvCxnSpPr>
          <p:nvPr/>
        </p:nvCxnSpPr>
        <p:spPr>
          <a:xfrm rot="5400000">
            <a:off x="5878500" y="3663439"/>
            <a:ext cx="318274" cy="161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Gewinkelte Verbindung 328"/>
          <p:cNvCxnSpPr>
            <a:stCxn id="219" idx="2"/>
            <a:endCxn id="186" idx="0"/>
          </p:cNvCxnSpPr>
          <p:nvPr/>
        </p:nvCxnSpPr>
        <p:spPr>
          <a:xfrm rot="5400000">
            <a:off x="5239054" y="3010705"/>
            <a:ext cx="304986" cy="129379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Gewinkelte Verbindung 278"/>
          <p:cNvCxnSpPr>
            <a:stCxn id="85" idx="3"/>
            <a:endCxn id="287" idx="1"/>
          </p:cNvCxnSpPr>
          <p:nvPr/>
        </p:nvCxnSpPr>
        <p:spPr>
          <a:xfrm flipV="1">
            <a:off x="3573760" y="1242060"/>
            <a:ext cx="2141240" cy="49627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Gewinkelte Verbindung 279"/>
          <p:cNvCxnSpPr>
            <a:stCxn id="107" idx="3"/>
            <a:endCxn id="288" idx="1"/>
          </p:cNvCxnSpPr>
          <p:nvPr/>
        </p:nvCxnSpPr>
        <p:spPr>
          <a:xfrm flipV="1">
            <a:off x="3581400" y="1318260"/>
            <a:ext cx="2133600" cy="311247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Gewinkelte Verbindung 280"/>
          <p:cNvCxnSpPr>
            <a:endCxn id="282" idx="1"/>
          </p:cNvCxnSpPr>
          <p:nvPr/>
        </p:nvCxnSpPr>
        <p:spPr>
          <a:xfrm flipV="1">
            <a:off x="3589040" y="1165860"/>
            <a:ext cx="2125960" cy="183945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hteck 281"/>
          <p:cNvSpPr/>
          <p:nvPr/>
        </p:nvSpPr>
        <p:spPr bwMode="auto">
          <a:xfrm>
            <a:off x="5715000" y="1143000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7" name="Rechteck 286"/>
          <p:cNvSpPr/>
          <p:nvPr/>
        </p:nvSpPr>
        <p:spPr bwMode="auto">
          <a:xfrm>
            <a:off x="5715000" y="1219200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8" name="Rechteck 287"/>
          <p:cNvSpPr/>
          <p:nvPr/>
        </p:nvSpPr>
        <p:spPr bwMode="auto">
          <a:xfrm>
            <a:off x="5715000" y="1295400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32" name="Rechteck 331"/>
          <p:cNvSpPr/>
          <p:nvPr/>
        </p:nvSpPr>
        <p:spPr bwMode="auto">
          <a:xfrm>
            <a:off x="5715000" y="1371600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19" name="Gruppieren 118"/>
          <p:cNvGrpSpPr/>
          <p:nvPr/>
        </p:nvGrpSpPr>
        <p:grpSpPr>
          <a:xfrm>
            <a:off x="5714289" y="954848"/>
            <a:ext cx="389415" cy="537604"/>
            <a:chOff x="5181600" y="3089261"/>
            <a:chExt cx="522069" cy="720739"/>
          </a:xfrm>
        </p:grpSpPr>
        <p:sp>
          <p:nvSpPr>
            <p:cNvPr id="120" name="Flussdiagramm: Magnetplattenspeicher 119"/>
            <p:cNvSpPr/>
            <p:nvPr/>
          </p:nvSpPr>
          <p:spPr>
            <a:xfrm>
              <a:off x="5181600" y="3089261"/>
              <a:ext cx="522069" cy="720739"/>
            </a:xfrm>
            <a:prstGeom prst="flowChartMagneticDisk">
              <a:avLst/>
            </a:prstGeom>
            <a:solidFill>
              <a:srgbClr val="D68F1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hteck 120"/>
            <p:cNvSpPr/>
            <p:nvPr/>
          </p:nvSpPr>
          <p:spPr bwMode="auto">
            <a:xfrm>
              <a:off x="5181600" y="3535681"/>
              <a:ext cx="45719" cy="45719"/>
            </a:xfrm>
            <a:prstGeom prst="rect">
              <a:avLst/>
            </a:prstGeom>
            <a:solidFill>
              <a:srgbClr val="D68F1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2" name="Rechteck 121"/>
            <p:cNvSpPr/>
            <p:nvPr/>
          </p:nvSpPr>
          <p:spPr bwMode="auto">
            <a:xfrm>
              <a:off x="5181600" y="3429000"/>
              <a:ext cx="45719" cy="45719"/>
            </a:xfrm>
            <a:prstGeom prst="rect">
              <a:avLst/>
            </a:prstGeom>
            <a:solidFill>
              <a:srgbClr val="D68F1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3" name="Rechteck 122"/>
            <p:cNvSpPr/>
            <p:nvPr/>
          </p:nvSpPr>
          <p:spPr bwMode="auto">
            <a:xfrm>
              <a:off x="5181600" y="3307081"/>
              <a:ext cx="45719" cy="45719"/>
            </a:xfrm>
            <a:prstGeom prst="rect">
              <a:avLst/>
            </a:prstGeom>
            <a:solidFill>
              <a:srgbClr val="D68F1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34" name="Gewinkelte Verbindung 333"/>
          <p:cNvCxnSpPr>
            <a:stCxn id="278" idx="3"/>
            <a:endCxn id="332" idx="1"/>
          </p:cNvCxnSpPr>
          <p:nvPr/>
        </p:nvCxnSpPr>
        <p:spPr>
          <a:xfrm flipV="1">
            <a:off x="3573760" y="1394460"/>
            <a:ext cx="2141240" cy="427034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 animBg="1"/>
      <p:bldP spid="136" grpId="0" animBg="1"/>
      <p:bldP spid="137" grpId="0" animBg="1"/>
      <p:bldP spid="138" grpId="0" animBg="1"/>
      <p:bldP spid="1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Network </a:t>
            </a:r>
            <a:r>
              <a:rPr lang="en-US" sz="2800" dirty="0"/>
              <a:t>T</a:t>
            </a:r>
            <a:r>
              <a:rPr lang="en-US" sz="2800" dirty="0" smtClean="0"/>
              <a:t>opology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9138" y="1341438"/>
            <a:ext cx="8165735" cy="4983162"/>
          </a:xfrm>
        </p:spPr>
        <p:txBody>
          <a:bodyPr>
            <a:normAutofit/>
          </a:bodyPr>
          <a:lstStyle/>
          <a:p>
            <a:r>
              <a:rPr lang="en-US" dirty="0" smtClean="0"/>
              <a:t>Tree topology</a:t>
            </a:r>
          </a:p>
          <a:p>
            <a:pPr lvl="1"/>
            <a:r>
              <a:rPr lang="en-US" dirty="0" smtClean="0"/>
              <a:t>Root node is responsible for file system I/O</a:t>
            </a:r>
          </a:p>
          <a:p>
            <a:pPr lvl="1"/>
            <a:r>
              <a:rPr lang="en-US" dirty="0" smtClean="0"/>
              <a:t>Limits number of message hops: log(n)   </a:t>
            </a:r>
            <a:r>
              <a:rPr lang="en-US" sz="1600" i="1" dirty="0" smtClean="0"/>
              <a:t>(n = # spindle server)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Overlay network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eeded due to absence </a:t>
            </a:r>
            <a:br>
              <a:rPr lang="en-US" dirty="0" smtClean="0"/>
            </a:br>
            <a:r>
              <a:rPr lang="en-US" dirty="0" smtClean="0"/>
              <a:t>of system communication </a:t>
            </a:r>
            <a:br>
              <a:rPr lang="en-US" dirty="0" smtClean="0"/>
            </a:br>
            <a:r>
              <a:rPr lang="en-US" dirty="0" smtClean="0"/>
              <a:t>layer (MPI, …) at </a:t>
            </a:r>
            <a:br>
              <a:rPr lang="en-US" dirty="0" smtClean="0"/>
            </a:br>
            <a:r>
              <a:rPr lang="en-US" dirty="0" smtClean="0"/>
              <a:t>startup time</a:t>
            </a:r>
          </a:p>
          <a:p>
            <a:pPr lvl="1"/>
            <a:r>
              <a:rPr lang="en-US" dirty="0" smtClean="0"/>
              <a:t>Using COBO, 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scalable communication </a:t>
            </a:r>
            <a:br>
              <a:rPr lang="en-US" dirty="0" smtClean="0"/>
            </a:br>
            <a:r>
              <a:rPr lang="en-US" dirty="0" smtClean="0"/>
              <a:t>infrastructure built for MPI</a:t>
            </a:r>
          </a:p>
        </p:txBody>
      </p:sp>
      <p:sp>
        <p:nvSpPr>
          <p:cNvPr id="152" name="Rechteck 151"/>
          <p:cNvSpPr/>
          <p:nvPr/>
        </p:nvSpPr>
        <p:spPr bwMode="auto">
          <a:xfrm>
            <a:off x="4800600" y="2682434"/>
            <a:ext cx="4035612" cy="35659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3" name="Abgerundetes Rechteck 9"/>
          <p:cNvSpPr/>
          <p:nvPr/>
        </p:nvSpPr>
        <p:spPr>
          <a:xfrm>
            <a:off x="5190581" y="5770915"/>
            <a:ext cx="1054354" cy="34051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>SPINDLE Client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2" name="Abgerundetes Rechteck 9"/>
          <p:cNvSpPr/>
          <p:nvPr/>
        </p:nvSpPr>
        <p:spPr>
          <a:xfrm>
            <a:off x="5078503" y="5662434"/>
            <a:ext cx="1054354" cy="34051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>SPINDLE Client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257800" y="3732390"/>
            <a:ext cx="984983" cy="552377"/>
            <a:chOff x="6955787" y="2913159"/>
            <a:chExt cx="1010824" cy="566868"/>
          </a:xfrm>
          <a:solidFill>
            <a:srgbClr val="0070C0"/>
          </a:solidFill>
        </p:grpSpPr>
        <p:sp>
          <p:nvSpPr>
            <p:cNvPr id="9" name="Abgerundetes Rechteck 8"/>
            <p:cNvSpPr/>
            <p:nvPr/>
          </p:nvSpPr>
          <p:spPr bwMode="auto">
            <a:xfrm>
              <a:off x="6955787" y="2913159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Zierrahmen 9"/>
            <p:cNvSpPr/>
            <p:nvPr/>
          </p:nvSpPr>
          <p:spPr bwMode="auto">
            <a:xfrm>
              <a:off x="6959008" y="2913252"/>
              <a:ext cx="1007603" cy="566775"/>
            </a:xfrm>
            <a:prstGeom prst="plaque">
              <a:avLst>
                <a:gd name="adj" fmla="val 1037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6998021" y="2944740"/>
              <a:ext cx="924130" cy="498007"/>
              <a:chOff x="1341531" y="2014606"/>
              <a:chExt cx="1118198" cy="602590"/>
            </a:xfrm>
            <a:grpFill/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13" name="Rechteckiger Pfeil 12"/>
              <p:cNvSpPr/>
              <p:nvPr/>
            </p:nvSpPr>
            <p:spPr bwMode="auto">
              <a:xfrm rot="5400000">
                <a:off x="2234049" y="2044445"/>
                <a:ext cx="235114" cy="216246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hteckiger Pfeil 13"/>
              <p:cNvSpPr/>
              <p:nvPr/>
            </p:nvSpPr>
            <p:spPr bwMode="auto">
              <a:xfrm rot="10800000">
                <a:off x="2203510" y="2360429"/>
                <a:ext cx="228540" cy="256767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hteckiger Pfeil 14"/>
              <p:cNvSpPr/>
              <p:nvPr/>
            </p:nvSpPr>
            <p:spPr bwMode="auto">
              <a:xfrm rot="16200000">
                <a:off x="1334131" y="2358307"/>
                <a:ext cx="256765" cy="241965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hteckiger Pfeil 15"/>
              <p:cNvSpPr/>
              <p:nvPr/>
            </p:nvSpPr>
            <p:spPr bwMode="auto">
              <a:xfrm>
                <a:off x="1355060" y="2014606"/>
                <a:ext cx="251904" cy="237384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Abgerundetes Rechteck 11"/>
            <p:cNvSpPr/>
            <p:nvPr/>
          </p:nvSpPr>
          <p:spPr bwMode="auto">
            <a:xfrm>
              <a:off x="6959008" y="2913252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5257800" y="3815152"/>
            <a:ext cx="903087" cy="41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SPINDLE Server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6477000" y="3732390"/>
            <a:ext cx="984983" cy="552377"/>
            <a:chOff x="6955787" y="2913159"/>
            <a:chExt cx="1010824" cy="566868"/>
          </a:xfrm>
          <a:solidFill>
            <a:srgbClr val="0070C0"/>
          </a:solidFill>
        </p:grpSpPr>
        <p:sp>
          <p:nvSpPr>
            <p:cNvPr id="20" name="Abgerundetes Rechteck 19"/>
            <p:cNvSpPr/>
            <p:nvPr/>
          </p:nvSpPr>
          <p:spPr bwMode="auto">
            <a:xfrm>
              <a:off x="6955787" y="2913159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Zierrahmen 20"/>
            <p:cNvSpPr/>
            <p:nvPr/>
          </p:nvSpPr>
          <p:spPr bwMode="auto">
            <a:xfrm>
              <a:off x="6959008" y="2913252"/>
              <a:ext cx="1007603" cy="566775"/>
            </a:xfrm>
            <a:prstGeom prst="plaque">
              <a:avLst>
                <a:gd name="adj" fmla="val 1037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6998021" y="2944740"/>
              <a:ext cx="924130" cy="498007"/>
              <a:chOff x="1341531" y="2014606"/>
              <a:chExt cx="1118198" cy="602590"/>
            </a:xfrm>
            <a:grpFill/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24" name="Rechteckiger Pfeil 23"/>
              <p:cNvSpPr/>
              <p:nvPr/>
            </p:nvSpPr>
            <p:spPr bwMode="auto">
              <a:xfrm rot="5400000">
                <a:off x="2234049" y="2044445"/>
                <a:ext cx="235114" cy="216246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hteckiger Pfeil 24"/>
              <p:cNvSpPr/>
              <p:nvPr/>
            </p:nvSpPr>
            <p:spPr bwMode="auto">
              <a:xfrm rot="10800000">
                <a:off x="2203510" y="2360429"/>
                <a:ext cx="228540" cy="256767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hteckiger Pfeil 25"/>
              <p:cNvSpPr/>
              <p:nvPr/>
            </p:nvSpPr>
            <p:spPr bwMode="auto">
              <a:xfrm rot="16200000">
                <a:off x="1334131" y="2358307"/>
                <a:ext cx="256765" cy="241965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hteckiger Pfeil 26"/>
              <p:cNvSpPr/>
              <p:nvPr/>
            </p:nvSpPr>
            <p:spPr bwMode="auto">
              <a:xfrm>
                <a:off x="1355060" y="2014606"/>
                <a:ext cx="251904" cy="237384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Abgerundetes Rechteck 22"/>
            <p:cNvSpPr/>
            <p:nvPr/>
          </p:nvSpPr>
          <p:spPr bwMode="auto">
            <a:xfrm>
              <a:off x="6959008" y="2913252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6507480" y="3815152"/>
            <a:ext cx="903087" cy="41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SPINDLE Server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6477000" y="4623415"/>
            <a:ext cx="984983" cy="552377"/>
            <a:chOff x="6955787" y="2913159"/>
            <a:chExt cx="1010824" cy="566868"/>
          </a:xfrm>
          <a:solidFill>
            <a:srgbClr val="0070C0"/>
          </a:solidFill>
        </p:grpSpPr>
        <p:sp>
          <p:nvSpPr>
            <p:cNvPr id="31" name="Abgerundetes Rechteck 30"/>
            <p:cNvSpPr/>
            <p:nvPr/>
          </p:nvSpPr>
          <p:spPr bwMode="auto">
            <a:xfrm>
              <a:off x="6955787" y="2913159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Zierrahmen 31"/>
            <p:cNvSpPr/>
            <p:nvPr/>
          </p:nvSpPr>
          <p:spPr bwMode="auto">
            <a:xfrm>
              <a:off x="6959008" y="2913252"/>
              <a:ext cx="1007603" cy="566775"/>
            </a:xfrm>
            <a:prstGeom prst="plaque">
              <a:avLst>
                <a:gd name="adj" fmla="val 1037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6998021" y="2944740"/>
              <a:ext cx="924130" cy="498007"/>
              <a:chOff x="1341531" y="2014606"/>
              <a:chExt cx="1118198" cy="602590"/>
            </a:xfrm>
            <a:grpFill/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35" name="Rechteckiger Pfeil 34"/>
              <p:cNvSpPr/>
              <p:nvPr/>
            </p:nvSpPr>
            <p:spPr bwMode="auto">
              <a:xfrm rot="5400000">
                <a:off x="2234049" y="2044445"/>
                <a:ext cx="235114" cy="216246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hteckiger Pfeil 35"/>
              <p:cNvSpPr/>
              <p:nvPr/>
            </p:nvSpPr>
            <p:spPr bwMode="auto">
              <a:xfrm rot="10800000">
                <a:off x="2203510" y="2360429"/>
                <a:ext cx="228540" cy="256767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hteckiger Pfeil 36"/>
              <p:cNvSpPr/>
              <p:nvPr/>
            </p:nvSpPr>
            <p:spPr bwMode="auto">
              <a:xfrm rot="16200000">
                <a:off x="1334131" y="2358307"/>
                <a:ext cx="256765" cy="241965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hteckiger Pfeil 37"/>
              <p:cNvSpPr/>
              <p:nvPr/>
            </p:nvSpPr>
            <p:spPr bwMode="auto">
              <a:xfrm>
                <a:off x="1355060" y="2014606"/>
                <a:ext cx="251904" cy="237384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Abgerundetes Rechteck 33"/>
            <p:cNvSpPr/>
            <p:nvPr/>
          </p:nvSpPr>
          <p:spPr bwMode="auto">
            <a:xfrm>
              <a:off x="6959008" y="2913252"/>
              <a:ext cx="1007601" cy="566775"/>
            </a:xfrm>
            <a:prstGeom prst="roundRect">
              <a:avLst>
                <a:gd name="adj" fmla="val 7871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6488313" y="4706176"/>
            <a:ext cx="903087" cy="41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SPINDLE Server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7701817" y="3732390"/>
            <a:ext cx="984983" cy="552377"/>
            <a:chOff x="6955787" y="2913159"/>
            <a:chExt cx="1010824" cy="566868"/>
          </a:xfrm>
          <a:solidFill>
            <a:srgbClr val="0070C0"/>
          </a:solidFill>
        </p:grpSpPr>
        <p:sp>
          <p:nvSpPr>
            <p:cNvPr id="42" name="Abgerundetes Rechteck 41"/>
            <p:cNvSpPr/>
            <p:nvPr/>
          </p:nvSpPr>
          <p:spPr bwMode="auto">
            <a:xfrm>
              <a:off x="6955787" y="2913159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3" name="Zierrahmen 42"/>
            <p:cNvSpPr/>
            <p:nvPr/>
          </p:nvSpPr>
          <p:spPr bwMode="auto">
            <a:xfrm>
              <a:off x="6959008" y="2913252"/>
              <a:ext cx="1007603" cy="566775"/>
            </a:xfrm>
            <a:prstGeom prst="plaque">
              <a:avLst>
                <a:gd name="adj" fmla="val 1037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6998021" y="2944740"/>
              <a:ext cx="924130" cy="498007"/>
              <a:chOff x="1341531" y="2014606"/>
              <a:chExt cx="1118198" cy="602590"/>
            </a:xfrm>
            <a:grpFill/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46" name="Rechteckiger Pfeil 45"/>
              <p:cNvSpPr/>
              <p:nvPr/>
            </p:nvSpPr>
            <p:spPr bwMode="auto">
              <a:xfrm rot="5400000">
                <a:off x="2234049" y="2044445"/>
                <a:ext cx="235114" cy="216246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hteckiger Pfeil 46"/>
              <p:cNvSpPr/>
              <p:nvPr/>
            </p:nvSpPr>
            <p:spPr bwMode="auto">
              <a:xfrm rot="10800000">
                <a:off x="2203510" y="2360429"/>
                <a:ext cx="228540" cy="256767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hteckiger Pfeil 47"/>
              <p:cNvSpPr/>
              <p:nvPr/>
            </p:nvSpPr>
            <p:spPr bwMode="auto">
              <a:xfrm rot="16200000">
                <a:off x="1334131" y="2358307"/>
                <a:ext cx="256765" cy="241965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hteckiger Pfeil 48"/>
              <p:cNvSpPr/>
              <p:nvPr/>
            </p:nvSpPr>
            <p:spPr bwMode="auto">
              <a:xfrm>
                <a:off x="1355060" y="2014606"/>
                <a:ext cx="251904" cy="237384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Abgerundetes Rechteck 44"/>
            <p:cNvSpPr/>
            <p:nvPr/>
          </p:nvSpPr>
          <p:spPr bwMode="auto">
            <a:xfrm>
              <a:off x="6959008" y="2913252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7742970" y="3782971"/>
            <a:ext cx="903087" cy="41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SPINDLE Server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7701811" y="4624523"/>
            <a:ext cx="984989" cy="552377"/>
            <a:chOff x="6955787" y="2913159"/>
            <a:chExt cx="1010830" cy="566868"/>
          </a:xfrm>
          <a:solidFill>
            <a:srgbClr val="0070C0"/>
          </a:solidFill>
        </p:grpSpPr>
        <p:sp>
          <p:nvSpPr>
            <p:cNvPr id="53" name="Abgerundetes Rechteck 52"/>
            <p:cNvSpPr/>
            <p:nvPr/>
          </p:nvSpPr>
          <p:spPr bwMode="auto">
            <a:xfrm>
              <a:off x="6955787" y="2913159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4" name="Zierrahmen 53"/>
            <p:cNvSpPr/>
            <p:nvPr/>
          </p:nvSpPr>
          <p:spPr bwMode="auto">
            <a:xfrm>
              <a:off x="6959008" y="2913252"/>
              <a:ext cx="1007603" cy="566775"/>
            </a:xfrm>
            <a:prstGeom prst="plaque">
              <a:avLst>
                <a:gd name="adj" fmla="val 1037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55" name="Gruppieren 54"/>
            <p:cNvGrpSpPr/>
            <p:nvPr/>
          </p:nvGrpSpPr>
          <p:grpSpPr>
            <a:xfrm>
              <a:off x="6998021" y="2944740"/>
              <a:ext cx="924130" cy="498007"/>
              <a:chOff x="1341531" y="2014606"/>
              <a:chExt cx="1118198" cy="602590"/>
            </a:xfrm>
            <a:grpFill/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57" name="Rechteckiger Pfeil 56"/>
              <p:cNvSpPr/>
              <p:nvPr/>
            </p:nvSpPr>
            <p:spPr bwMode="auto">
              <a:xfrm rot="5400000">
                <a:off x="2234049" y="2044445"/>
                <a:ext cx="235114" cy="216246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hteckiger Pfeil 57"/>
              <p:cNvSpPr/>
              <p:nvPr/>
            </p:nvSpPr>
            <p:spPr bwMode="auto">
              <a:xfrm rot="10800000">
                <a:off x="2203510" y="2360429"/>
                <a:ext cx="228540" cy="256767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hteckiger Pfeil 58"/>
              <p:cNvSpPr/>
              <p:nvPr/>
            </p:nvSpPr>
            <p:spPr bwMode="auto">
              <a:xfrm rot="16200000">
                <a:off x="1334131" y="2358307"/>
                <a:ext cx="256765" cy="241965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hteckiger Pfeil 59"/>
              <p:cNvSpPr/>
              <p:nvPr/>
            </p:nvSpPr>
            <p:spPr bwMode="auto">
              <a:xfrm>
                <a:off x="1355060" y="2014606"/>
                <a:ext cx="251904" cy="237384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Abgerundetes Rechteck 55"/>
            <p:cNvSpPr/>
            <p:nvPr/>
          </p:nvSpPr>
          <p:spPr bwMode="auto">
            <a:xfrm>
              <a:off x="6959014" y="2913252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7742965" y="4707284"/>
            <a:ext cx="903087" cy="41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SPINDLE Server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2" name="Gruppieren 61"/>
          <p:cNvGrpSpPr/>
          <p:nvPr/>
        </p:nvGrpSpPr>
        <p:grpSpPr>
          <a:xfrm>
            <a:off x="5254335" y="4623324"/>
            <a:ext cx="984983" cy="552377"/>
            <a:chOff x="6955787" y="2913159"/>
            <a:chExt cx="1010824" cy="566868"/>
          </a:xfrm>
          <a:solidFill>
            <a:srgbClr val="0070C0"/>
          </a:solidFill>
        </p:grpSpPr>
        <p:sp>
          <p:nvSpPr>
            <p:cNvPr id="64" name="Abgerundetes Rechteck 63"/>
            <p:cNvSpPr/>
            <p:nvPr/>
          </p:nvSpPr>
          <p:spPr bwMode="auto">
            <a:xfrm>
              <a:off x="6955787" y="2913159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" name="Zierrahmen 64"/>
            <p:cNvSpPr/>
            <p:nvPr/>
          </p:nvSpPr>
          <p:spPr bwMode="auto">
            <a:xfrm>
              <a:off x="6959008" y="2913252"/>
              <a:ext cx="1007603" cy="566775"/>
            </a:xfrm>
            <a:prstGeom prst="plaque">
              <a:avLst>
                <a:gd name="adj" fmla="val 1037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6998021" y="2944740"/>
              <a:ext cx="924130" cy="498007"/>
              <a:chOff x="1341531" y="2014606"/>
              <a:chExt cx="1118198" cy="602590"/>
            </a:xfrm>
            <a:grpFill/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68" name="Rechteckiger Pfeil 67"/>
              <p:cNvSpPr/>
              <p:nvPr/>
            </p:nvSpPr>
            <p:spPr bwMode="auto">
              <a:xfrm rot="5400000">
                <a:off x="2234049" y="2044445"/>
                <a:ext cx="235114" cy="216246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hteckiger Pfeil 68"/>
              <p:cNvSpPr/>
              <p:nvPr/>
            </p:nvSpPr>
            <p:spPr bwMode="auto">
              <a:xfrm rot="10800000">
                <a:off x="2203510" y="2360429"/>
                <a:ext cx="228540" cy="256767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hteckiger Pfeil 69"/>
              <p:cNvSpPr/>
              <p:nvPr/>
            </p:nvSpPr>
            <p:spPr bwMode="auto">
              <a:xfrm rot="16200000">
                <a:off x="1334131" y="2358307"/>
                <a:ext cx="256765" cy="241965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hteckiger Pfeil 70"/>
              <p:cNvSpPr/>
              <p:nvPr/>
            </p:nvSpPr>
            <p:spPr bwMode="auto">
              <a:xfrm>
                <a:off x="1355060" y="2014606"/>
                <a:ext cx="251904" cy="237384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" name="Abgerundetes Rechteck 66"/>
            <p:cNvSpPr/>
            <p:nvPr/>
          </p:nvSpPr>
          <p:spPr bwMode="auto">
            <a:xfrm>
              <a:off x="6959008" y="2913252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Textfeld 62"/>
          <p:cNvSpPr txBox="1"/>
          <p:nvPr/>
        </p:nvSpPr>
        <p:spPr>
          <a:xfrm>
            <a:off x="5254335" y="4706086"/>
            <a:ext cx="903087" cy="41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SPINDLE Server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4" name="Gruppieren 73"/>
          <p:cNvGrpSpPr/>
          <p:nvPr/>
        </p:nvGrpSpPr>
        <p:grpSpPr>
          <a:xfrm>
            <a:off x="6477000" y="2873978"/>
            <a:ext cx="984983" cy="552377"/>
            <a:chOff x="6955787" y="2913159"/>
            <a:chExt cx="1010824" cy="566868"/>
          </a:xfrm>
          <a:solidFill>
            <a:srgbClr val="0070C0"/>
          </a:solidFill>
        </p:grpSpPr>
        <p:sp>
          <p:nvSpPr>
            <p:cNvPr id="76" name="Abgerundetes Rechteck 75"/>
            <p:cNvSpPr/>
            <p:nvPr/>
          </p:nvSpPr>
          <p:spPr bwMode="auto">
            <a:xfrm>
              <a:off x="6955787" y="2913159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Zierrahmen 76"/>
            <p:cNvSpPr/>
            <p:nvPr/>
          </p:nvSpPr>
          <p:spPr bwMode="auto">
            <a:xfrm>
              <a:off x="6959008" y="2913252"/>
              <a:ext cx="1007603" cy="566775"/>
            </a:xfrm>
            <a:prstGeom prst="plaque">
              <a:avLst>
                <a:gd name="adj" fmla="val 1037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78" name="Gruppieren 77"/>
            <p:cNvGrpSpPr/>
            <p:nvPr/>
          </p:nvGrpSpPr>
          <p:grpSpPr>
            <a:xfrm>
              <a:off x="6998021" y="2944740"/>
              <a:ext cx="924130" cy="498007"/>
              <a:chOff x="1341531" y="2014606"/>
              <a:chExt cx="1118198" cy="602590"/>
            </a:xfrm>
            <a:grpFill/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80" name="Rechteckiger Pfeil 79"/>
              <p:cNvSpPr/>
              <p:nvPr/>
            </p:nvSpPr>
            <p:spPr bwMode="auto">
              <a:xfrm rot="5400000">
                <a:off x="2234049" y="2044445"/>
                <a:ext cx="235114" cy="216246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hteckiger Pfeil 80"/>
              <p:cNvSpPr/>
              <p:nvPr/>
            </p:nvSpPr>
            <p:spPr bwMode="auto">
              <a:xfrm rot="10800000">
                <a:off x="2203510" y="2360429"/>
                <a:ext cx="228540" cy="256767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hteckiger Pfeil 81"/>
              <p:cNvSpPr/>
              <p:nvPr/>
            </p:nvSpPr>
            <p:spPr bwMode="auto">
              <a:xfrm rot="16200000">
                <a:off x="1334131" y="2358307"/>
                <a:ext cx="256765" cy="241965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hteckiger Pfeil 82"/>
              <p:cNvSpPr/>
              <p:nvPr/>
            </p:nvSpPr>
            <p:spPr bwMode="auto">
              <a:xfrm>
                <a:off x="1355060" y="2014606"/>
                <a:ext cx="251904" cy="237384"/>
              </a:xfrm>
              <a:prstGeom prst="bentArrow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p3d prstMaterial="clear">
                <a:bevelT h="63500"/>
              </a:sp3d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bgerundetes Rechteck 78"/>
            <p:cNvSpPr/>
            <p:nvPr/>
          </p:nvSpPr>
          <p:spPr bwMode="auto">
            <a:xfrm>
              <a:off x="6959008" y="2913252"/>
              <a:ext cx="1007603" cy="566775"/>
            </a:xfrm>
            <a:prstGeom prst="roundRect">
              <a:avLst>
                <a:gd name="adj" fmla="val 7871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/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" name="Textfeld 74"/>
          <p:cNvSpPr txBox="1"/>
          <p:nvPr/>
        </p:nvSpPr>
        <p:spPr>
          <a:xfrm>
            <a:off x="6511173" y="2956740"/>
            <a:ext cx="903087" cy="41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SPINDLE Server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3" name="Flussdiagramm: Magnetplattenspeicher 102"/>
          <p:cNvSpPr/>
          <p:nvPr/>
        </p:nvSpPr>
        <p:spPr>
          <a:xfrm>
            <a:off x="8184359" y="2838520"/>
            <a:ext cx="432184" cy="656313"/>
          </a:xfrm>
          <a:prstGeom prst="flowChartMagneticDisk">
            <a:avLst/>
          </a:prstGeom>
          <a:solidFill>
            <a:srgbClr val="D68F1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Gewinkelte Verbindung 123"/>
          <p:cNvCxnSpPr>
            <a:stCxn id="64" idx="1"/>
            <a:endCxn id="121" idx="0"/>
          </p:cNvCxnSpPr>
          <p:nvPr/>
        </p:nvCxnSpPr>
        <p:spPr>
          <a:xfrm rot="10800000" flipH="1" flipV="1">
            <a:off x="5254335" y="4899467"/>
            <a:ext cx="225842" cy="648692"/>
          </a:xfrm>
          <a:prstGeom prst="bentConnector4">
            <a:avLst>
              <a:gd name="adj1" fmla="val -101221"/>
              <a:gd name="adj2" fmla="val 71285"/>
            </a:avLst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winkelte Verbindung 126"/>
          <p:cNvCxnSpPr>
            <a:stCxn id="67" idx="1"/>
            <a:endCxn id="123" idx="0"/>
          </p:cNvCxnSpPr>
          <p:nvPr/>
        </p:nvCxnSpPr>
        <p:spPr>
          <a:xfrm rot="10800000" flipH="1" flipV="1">
            <a:off x="5257474" y="4899557"/>
            <a:ext cx="460284" cy="871357"/>
          </a:xfrm>
          <a:prstGeom prst="bentConnector4">
            <a:avLst>
              <a:gd name="adj1" fmla="val -49665"/>
              <a:gd name="adj2" fmla="val 65846"/>
            </a:avLst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winkelte Verbindung 132"/>
          <p:cNvCxnSpPr>
            <a:stCxn id="67" idx="1"/>
            <a:endCxn id="122" idx="0"/>
          </p:cNvCxnSpPr>
          <p:nvPr/>
        </p:nvCxnSpPr>
        <p:spPr>
          <a:xfrm rot="10800000" flipH="1" flipV="1">
            <a:off x="5257474" y="4899558"/>
            <a:ext cx="348206" cy="762876"/>
          </a:xfrm>
          <a:prstGeom prst="bentConnector4">
            <a:avLst>
              <a:gd name="adj1" fmla="val -65651"/>
              <a:gd name="adj2" fmla="val 68099"/>
            </a:avLst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Abgerundetes Rechteck 9"/>
          <p:cNvSpPr/>
          <p:nvPr/>
        </p:nvSpPr>
        <p:spPr>
          <a:xfrm>
            <a:off x="4953000" y="5548159"/>
            <a:ext cx="1054354" cy="34051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>SPINDLE Client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84" name="Straight Connector 83"/>
          <p:cNvCxnSpPr>
            <a:stCxn id="76" idx="2"/>
            <a:endCxn id="23" idx="0"/>
          </p:cNvCxnSpPr>
          <p:nvPr/>
        </p:nvCxnSpPr>
        <p:spPr>
          <a:xfrm>
            <a:off x="6967922" y="3426264"/>
            <a:ext cx="3139" cy="30621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6" idx="2"/>
            <a:endCxn id="45" idx="0"/>
          </p:cNvCxnSpPr>
          <p:nvPr/>
        </p:nvCxnSpPr>
        <p:spPr>
          <a:xfrm>
            <a:off x="6967922" y="3426264"/>
            <a:ext cx="1227956" cy="30621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6" idx="2"/>
            <a:endCxn id="9" idx="0"/>
          </p:cNvCxnSpPr>
          <p:nvPr/>
        </p:nvCxnSpPr>
        <p:spPr>
          <a:xfrm flipH="1">
            <a:off x="5748722" y="3426264"/>
            <a:ext cx="1219200" cy="30612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0" idx="2"/>
            <a:endCxn id="34" idx="0"/>
          </p:cNvCxnSpPr>
          <p:nvPr/>
        </p:nvCxnSpPr>
        <p:spPr>
          <a:xfrm>
            <a:off x="6967922" y="4284676"/>
            <a:ext cx="3138" cy="3388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3" idx="2"/>
            <a:endCxn id="64" idx="0"/>
          </p:cNvCxnSpPr>
          <p:nvPr/>
        </p:nvCxnSpPr>
        <p:spPr>
          <a:xfrm flipH="1">
            <a:off x="5745257" y="4284767"/>
            <a:ext cx="1225804" cy="3385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3" idx="2"/>
            <a:endCxn id="53" idx="0"/>
          </p:cNvCxnSpPr>
          <p:nvPr/>
        </p:nvCxnSpPr>
        <p:spPr>
          <a:xfrm>
            <a:off x="6971061" y="4284767"/>
            <a:ext cx="1221672" cy="33975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76" idx="3"/>
            <a:endCxn id="103" idx="2"/>
          </p:cNvCxnSpPr>
          <p:nvPr/>
        </p:nvCxnSpPr>
        <p:spPr>
          <a:xfrm>
            <a:off x="7458844" y="3150121"/>
            <a:ext cx="72551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SPINDLE Communication</a:t>
            </a:r>
            <a:br>
              <a:rPr lang="en-US" sz="2800" dirty="0" smtClean="0"/>
            </a:br>
            <a:r>
              <a:rPr lang="en-US" sz="2800" dirty="0" smtClean="0"/>
              <a:t>Models</a:t>
            </a:r>
            <a:endParaRPr lang="en-US" sz="2800" dirty="0"/>
          </a:p>
        </p:txBody>
      </p:sp>
      <p:sp>
        <p:nvSpPr>
          <p:cNvPr id="291" name="Inhaltsplatzhalter 2"/>
          <p:cNvSpPr txBox="1">
            <a:spLocks/>
          </p:cNvSpPr>
          <p:nvPr/>
        </p:nvSpPr>
        <p:spPr bwMode="auto">
          <a:xfrm>
            <a:off x="794657" y="5715000"/>
            <a:ext cx="3548744" cy="609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1800" b="1" kern="0" dirty="0" smtClean="0">
                <a:solidFill>
                  <a:srgbClr val="0F4F97"/>
                </a:solidFill>
                <a:sym typeface="Wingdings" pitchFamily="2" charset="2"/>
              </a:rPr>
              <a:t> </a:t>
            </a:r>
            <a:r>
              <a:rPr lang="en-US" sz="1800" b="1" kern="0" dirty="0" smtClean="0">
                <a:solidFill>
                  <a:srgbClr val="0F4F97"/>
                </a:solidFill>
              </a:rPr>
              <a:t>SPINDLE supports Push and</a:t>
            </a:r>
            <a:br>
              <a:rPr lang="en-US" sz="1800" b="1" kern="0" dirty="0" smtClean="0">
                <a:solidFill>
                  <a:srgbClr val="0F4F97"/>
                </a:solidFill>
              </a:rPr>
            </a:br>
            <a:r>
              <a:rPr lang="en-US" sz="1800" b="1" kern="0" dirty="0" smtClean="0">
                <a:solidFill>
                  <a:srgbClr val="0F4F97"/>
                </a:solidFill>
              </a:rPr>
              <a:t>     Pull models</a:t>
            </a:r>
            <a:endParaRPr lang="en-US" sz="1800" b="1" kern="0" dirty="0">
              <a:solidFill>
                <a:srgbClr val="0F4F97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263549" y="3733799"/>
            <a:ext cx="3600001" cy="2412000"/>
            <a:chOff x="550679" y="2712635"/>
            <a:chExt cx="3305444" cy="2307988"/>
          </a:xfrm>
        </p:grpSpPr>
        <p:sp>
          <p:nvSpPr>
            <p:cNvPr id="1024" name="Rechteck 1023"/>
            <p:cNvSpPr/>
            <p:nvPr/>
          </p:nvSpPr>
          <p:spPr bwMode="auto">
            <a:xfrm>
              <a:off x="550679" y="2712635"/>
              <a:ext cx="3305444" cy="23079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025" name="Gerade Verbindung mit Pfeil 1024"/>
            <p:cNvCxnSpPr/>
            <p:nvPr/>
          </p:nvCxnSpPr>
          <p:spPr>
            <a:xfrm flipV="1">
              <a:off x="947332" y="2712635"/>
              <a:ext cx="0" cy="2147018"/>
            </a:xfrm>
            <a:prstGeom prst="straightConnector1">
              <a:avLst/>
            </a:prstGeom>
            <a:ln w="31750" cmpd="sng">
              <a:solidFill>
                <a:srgbClr val="0099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Gerade Verbindung mit Pfeil 1025"/>
            <p:cNvCxnSpPr/>
            <p:nvPr/>
          </p:nvCxnSpPr>
          <p:spPr>
            <a:xfrm flipV="1">
              <a:off x="947332" y="4857885"/>
              <a:ext cx="2863786" cy="1766"/>
            </a:xfrm>
            <a:prstGeom prst="straightConnector1">
              <a:avLst/>
            </a:prstGeom>
            <a:ln w="31750" cmpd="sng">
              <a:solidFill>
                <a:srgbClr val="0099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Textfeld 1026"/>
            <p:cNvSpPr txBox="1"/>
            <p:nvPr/>
          </p:nvSpPr>
          <p:spPr>
            <a:xfrm rot="16200000">
              <a:off x="37891" y="3451423"/>
              <a:ext cx="1356011" cy="3304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process #</a:t>
              </a:r>
              <a:endParaRPr lang="en-US" sz="1050" dirty="0"/>
            </a:p>
          </p:txBody>
        </p:sp>
        <p:cxnSp>
          <p:nvCxnSpPr>
            <p:cNvPr id="1028" name="Gerade Verbindung 1027"/>
            <p:cNvCxnSpPr/>
            <p:nvPr/>
          </p:nvCxnSpPr>
          <p:spPr>
            <a:xfrm>
              <a:off x="852055" y="4857885"/>
              <a:ext cx="99163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Gerade Verbindung 1028"/>
            <p:cNvCxnSpPr/>
            <p:nvPr/>
          </p:nvCxnSpPr>
          <p:spPr>
            <a:xfrm>
              <a:off x="990721" y="4569567"/>
              <a:ext cx="266550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Gerade Verbindung 1029"/>
            <p:cNvCxnSpPr/>
            <p:nvPr/>
          </p:nvCxnSpPr>
          <p:spPr>
            <a:xfrm>
              <a:off x="990721" y="4682568"/>
              <a:ext cx="266550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Gerade Verbindung 1030"/>
            <p:cNvCxnSpPr/>
            <p:nvPr/>
          </p:nvCxnSpPr>
          <p:spPr>
            <a:xfrm>
              <a:off x="848169" y="4619864"/>
              <a:ext cx="99163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Rechteck 1031"/>
            <p:cNvSpPr/>
            <p:nvPr/>
          </p:nvSpPr>
          <p:spPr bwMode="auto">
            <a:xfrm>
              <a:off x="1099160" y="4568231"/>
              <a:ext cx="85859" cy="11433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3" name="Rechteck 1032"/>
            <p:cNvSpPr/>
            <p:nvPr/>
          </p:nvSpPr>
          <p:spPr bwMode="auto">
            <a:xfrm>
              <a:off x="1211967" y="4568231"/>
              <a:ext cx="92352" cy="1143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4" name="Rechteck 1033"/>
            <p:cNvSpPr/>
            <p:nvPr/>
          </p:nvSpPr>
          <p:spPr bwMode="auto">
            <a:xfrm>
              <a:off x="1364123" y="4568231"/>
              <a:ext cx="92573" cy="114337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hteck 1034"/>
            <p:cNvSpPr/>
            <p:nvPr/>
          </p:nvSpPr>
          <p:spPr bwMode="auto">
            <a:xfrm>
              <a:off x="1545393" y="4568231"/>
              <a:ext cx="94449" cy="1143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6" name="Rechteck 1035"/>
            <p:cNvSpPr/>
            <p:nvPr/>
          </p:nvSpPr>
          <p:spPr bwMode="auto">
            <a:xfrm>
              <a:off x="1704279" y="4568231"/>
              <a:ext cx="89246" cy="1143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7" name="Rechteck 1036"/>
            <p:cNvSpPr/>
            <p:nvPr/>
          </p:nvSpPr>
          <p:spPr bwMode="auto">
            <a:xfrm>
              <a:off x="1912849" y="4568231"/>
              <a:ext cx="88920" cy="114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8" name="Rechteck 1037"/>
            <p:cNvSpPr/>
            <p:nvPr/>
          </p:nvSpPr>
          <p:spPr bwMode="auto">
            <a:xfrm>
              <a:off x="2238489" y="4568231"/>
              <a:ext cx="88620" cy="114337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039" name="Gerade Verbindung 1038"/>
            <p:cNvCxnSpPr/>
            <p:nvPr/>
          </p:nvCxnSpPr>
          <p:spPr>
            <a:xfrm>
              <a:off x="990721" y="4344900"/>
              <a:ext cx="266550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Gerade Verbindung 1039"/>
            <p:cNvCxnSpPr/>
            <p:nvPr/>
          </p:nvCxnSpPr>
          <p:spPr>
            <a:xfrm>
              <a:off x="990721" y="4457902"/>
              <a:ext cx="266550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Gerade Verbindung 1040"/>
            <p:cNvCxnSpPr/>
            <p:nvPr/>
          </p:nvCxnSpPr>
          <p:spPr>
            <a:xfrm>
              <a:off x="848169" y="4395198"/>
              <a:ext cx="99163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Rechteck 1041"/>
            <p:cNvSpPr/>
            <p:nvPr/>
          </p:nvSpPr>
          <p:spPr bwMode="auto">
            <a:xfrm>
              <a:off x="1099160" y="4343564"/>
              <a:ext cx="85859" cy="11433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43" name="Rechteck 1042"/>
            <p:cNvSpPr/>
            <p:nvPr/>
          </p:nvSpPr>
          <p:spPr bwMode="auto">
            <a:xfrm>
              <a:off x="1251634" y="4343564"/>
              <a:ext cx="92352" cy="1143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44" name="Rechteck 1043"/>
            <p:cNvSpPr/>
            <p:nvPr/>
          </p:nvSpPr>
          <p:spPr bwMode="auto">
            <a:xfrm>
              <a:off x="1383652" y="4343564"/>
              <a:ext cx="92573" cy="114337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45" name="Rechteck 1044"/>
            <p:cNvSpPr/>
            <p:nvPr/>
          </p:nvSpPr>
          <p:spPr bwMode="auto">
            <a:xfrm>
              <a:off x="1542312" y="4343564"/>
              <a:ext cx="94449" cy="1143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46" name="Rechteck 1045"/>
            <p:cNvSpPr/>
            <p:nvPr/>
          </p:nvSpPr>
          <p:spPr bwMode="auto">
            <a:xfrm>
              <a:off x="1743946" y="4343564"/>
              <a:ext cx="89246" cy="1143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47" name="Rechteck 1046"/>
            <p:cNvSpPr/>
            <p:nvPr/>
          </p:nvSpPr>
          <p:spPr bwMode="auto">
            <a:xfrm>
              <a:off x="1972345" y="4343564"/>
              <a:ext cx="88920" cy="114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48" name="Rechteck 1047"/>
            <p:cNvSpPr/>
            <p:nvPr/>
          </p:nvSpPr>
          <p:spPr bwMode="auto">
            <a:xfrm>
              <a:off x="2238489" y="4343564"/>
              <a:ext cx="88620" cy="114337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049" name="Gerade Verbindung 1048"/>
            <p:cNvCxnSpPr/>
            <p:nvPr/>
          </p:nvCxnSpPr>
          <p:spPr>
            <a:xfrm>
              <a:off x="1009280" y="4120235"/>
              <a:ext cx="2646942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Gerade Verbindung 1049"/>
            <p:cNvCxnSpPr/>
            <p:nvPr/>
          </p:nvCxnSpPr>
          <p:spPr>
            <a:xfrm>
              <a:off x="990721" y="4233237"/>
              <a:ext cx="266550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Gerade Verbindung 1050"/>
            <p:cNvCxnSpPr/>
            <p:nvPr/>
          </p:nvCxnSpPr>
          <p:spPr>
            <a:xfrm>
              <a:off x="848169" y="4170533"/>
              <a:ext cx="99163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Rechteck 1051"/>
            <p:cNvSpPr/>
            <p:nvPr/>
          </p:nvSpPr>
          <p:spPr bwMode="auto">
            <a:xfrm>
              <a:off x="1119297" y="4118899"/>
              <a:ext cx="85859" cy="11433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3" name="Rechteck 1052"/>
            <p:cNvSpPr/>
            <p:nvPr/>
          </p:nvSpPr>
          <p:spPr bwMode="auto">
            <a:xfrm>
              <a:off x="1257414" y="4118899"/>
              <a:ext cx="92352" cy="1143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4" name="Rechteck 1053"/>
            <p:cNvSpPr/>
            <p:nvPr/>
          </p:nvSpPr>
          <p:spPr bwMode="auto">
            <a:xfrm>
              <a:off x="1383652" y="4118899"/>
              <a:ext cx="92573" cy="114337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5" name="Rechteck 1054"/>
            <p:cNvSpPr/>
            <p:nvPr/>
          </p:nvSpPr>
          <p:spPr bwMode="auto">
            <a:xfrm>
              <a:off x="1551591" y="4118899"/>
              <a:ext cx="94449" cy="1143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6" name="Rechteck 1055"/>
            <p:cNvSpPr/>
            <p:nvPr/>
          </p:nvSpPr>
          <p:spPr bwMode="auto">
            <a:xfrm>
              <a:off x="1743946" y="4118899"/>
              <a:ext cx="89246" cy="1143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7" name="Rechteck 1056"/>
            <p:cNvSpPr/>
            <p:nvPr/>
          </p:nvSpPr>
          <p:spPr bwMode="auto">
            <a:xfrm>
              <a:off x="2012012" y="4118899"/>
              <a:ext cx="88920" cy="114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8" name="Rechteck 1057"/>
            <p:cNvSpPr/>
            <p:nvPr/>
          </p:nvSpPr>
          <p:spPr bwMode="auto">
            <a:xfrm>
              <a:off x="2230163" y="4120235"/>
              <a:ext cx="88620" cy="114337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059" name="Gerade Verbindung 1058"/>
            <p:cNvCxnSpPr/>
            <p:nvPr/>
          </p:nvCxnSpPr>
          <p:spPr>
            <a:xfrm>
              <a:off x="990721" y="3895570"/>
              <a:ext cx="266550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Gerade Verbindung 1059"/>
            <p:cNvCxnSpPr/>
            <p:nvPr/>
          </p:nvCxnSpPr>
          <p:spPr>
            <a:xfrm>
              <a:off x="1009280" y="4008571"/>
              <a:ext cx="2646942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Gerade Verbindung 1060"/>
            <p:cNvCxnSpPr/>
            <p:nvPr/>
          </p:nvCxnSpPr>
          <p:spPr>
            <a:xfrm>
              <a:off x="848169" y="3949986"/>
              <a:ext cx="99163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2" name="Rechteck 1061"/>
            <p:cNvSpPr/>
            <p:nvPr/>
          </p:nvSpPr>
          <p:spPr bwMode="auto">
            <a:xfrm>
              <a:off x="1124147" y="3894234"/>
              <a:ext cx="82561" cy="114337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63" name="Rechteck 1062"/>
            <p:cNvSpPr/>
            <p:nvPr/>
          </p:nvSpPr>
          <p:spPr bwMode="auto">
            <a:xfrm>
              <a:off x="1284490" y="3894234"/>
              <a:ext cx="82633" cy="1143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64" name="Rechteck 1063"/>
            <p:cNvSpPr/>
            <p:nvPr/>
          </p:nvSpPr>
          <p:spPr bwMode="auto">
            <a:xfrm>
              <a:off x="1446456" y="3894234"/>
              <a:ext cx="85822" cy="114337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65" name="Rechteck 1064"/>
            <p:cNvSpPr/>
            <p:nvPr/>
          </p:nvSpPr>
          <p:spPr bwMode="auto">
            <a:xfrm>
              <a:off x="1637344" y="3894234"/>
              <a:ext cx="74818" cy="1143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66" name="Rechteck 1065"/>
            <p:cNvSpPr/>
            <p:nvPr/>
          </p:nvSpPr>
          <p:spPr bwMode="auto">
            <a:xfrm>
              <a:off x="1803442" y="3894234"/>
              <a:ext cx="99403" cy="114337"/>
            </a:xfrm>
            <a:prstGeom prst="rect">
              <a:avLst/>
            </a:prstGeom>
            <a:solidFill>
              <a:srgbClr val="66FF66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67" name="Rechteck 1066"/>
            <p:cNvSpPr/>
            <p:nvPr/>
          </p:nvSpPr>
          <p:spPr bwMode="auto">
            <a:xfrm>
              <a:off x="1952515" y="3894234"/>
              <a:ext cx="84124" cy="114337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068" name="Gerade Verbindung 1067"/>
            <p:cNvCxnSpPr/>
            <p:nvPr/>
          </p:nvCxnSpPr>
          <p:spPr>
            <a:xfrm>
              <a:off x="990721" y="3670904"/>
              <a:ext cx="2534857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Gerade Verbindung 1068"/>
            <p:cNvCxnSpPr/>
            <p:nvPr/>
          </p:nvCxnSpPr>
          <p:spPr>
            <a:xfrm>
              <a:off x="990721" y="3783905"/>
              <a:ext cx="266550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Gerade Verbindung 1069"/>
            <p:cNvCxnSpPr/>
            <p:nvPr/>
          </p:nvCxnSpPr>
          <p:spPr>
            <a:xfrm>
              <a:off x="848169" y="3725319"/>
              <a:ext cx="99163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1" name="Rechteck 1070"/>
            <p:cNvSpPr/>
            <p:nvPr/>
          </p:nvSpPr>
          <p:spPr bwMode="auto">
            <a:xfrm>
              <a:off x="1114851" y="3669568"/>
              <a:ext cx="82561" cy="114337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72" name="Rechteck 1071"/>
            <p:cNvSpPr/>
            <p:nvPr/>
          </p:nvSpPr>
          <p:spPr bwMode="auto">
            <a:xfrm>
              <a:off x="1284490" y="3669568"/>
              <a:ext cx="82633" cy="1143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73" name="Rechteck 1072"/>
            <p:cNvSpPr/>
            <p:nvPr/>
          </p:nvSpPr>
          <p:spPr bwMode="auto">
            <a:xfrm>
              <a:off x="1421448" y="3669568"/>
              <a:ext cx="85822" cy="114337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74" name="Rechteck 1073"/>
            <p:cNvSpPr/>
            <p:nvPr/>
          </p:nvSpPr>
          <p:spPr bwMode="auto">
            <a:xfrm>
              <a:off x="1645226" y="3669568"/>
              <a:ext cx="74818" cy="1143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75" name="Rechteck 1074"/>
            <p:cNvSpPr/>
            <p:nvPr/>
          </p:nvSpPr>
          <p:spPr bwMode="auto">
            <a:xfrm>
              <a:off x="1843349" y="3669568"/>
              <a:ext cx="99403" cy="114337"/>
            </a:xfrm>
            <a:prstGeom prst="rect">
              <a:avLst/>
            </a:prstGeom>
            <a:solidFill>
              <a:srgbClr val="66FF66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76" name="Rechteck 1075"/>
            <p:cNvSpPr/>
            <p:nvPr/>
          </p:nvSpPr>
          <p:spPr bwMode="auto">
            <a:xfrm>
              <a:off x="2012012" y="3669568"/>
              <a:ext cx="84124" cy="114337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077" name="Gerade Verbindung 1076"/>
            <p:cNvCxnSpPr/>
            <p:nvPr/>
          </p:nvCxnSpPr>
          <p:spPr>
            <a:xfrm>
              <a:off x="990721" y="3446239"/>
              <a:ext cx="2534857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Gerade Verbindung 1077"/>
            <p:cNvCxnSpPr/>
            <p:nvPr/>
          </p:nvCxnSpPr>
          <p:spPr>
            <a:xfrm>
              <a:off x="990721" y="3559240"/>
              <a:ext cx="2534857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Gerade Verbindung 1078"/>
            <p:cNvCxnSpPr/>
            <p:nvPr/>
          </p:nvCxnSpPr>
          <p:spPr>
            <a:xfrm>
              <a:off x="848169" y="3500654"/>
              <a:ext cx="99163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0" name="Rechteck 1079"/>
            <p:cNvSpPr/>
            <p:nvPr/>
          </p:nvSpPr>
          <p:spPr bwMode="auto">
            <a:xfrm>
              <a:off x="1119983" y="3444903"/>
              <a:ext cx="77430" cy="114337"/>
            </a:xfrm>
            <a:prstGeom prst="rect">
              <a:avLst/>
            </a:prstGeom>
            <a:solidFill>
              <a:srgbClr val="0F4F97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81" name="Rechteck 1080"/>
            <p:cNvSpPr/>
            <p:nvPr/>
          </p:nvSpPr>
          <p:spPr bwMode="auto">
            <a:xfrm>
              <a:off x="1266512" y="3444903"/>
              <a:ext cx="86688" cy="114337"/>
            </a:xfrm>
            <a:prstGeom prst="rect">
              <a:avLst/>
            </a:prstGeom>
            <a:solidFill>
              <a:srgbClr val="D68F1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82" name="Rechteck 1081"/>
            <p:cNvSpPr/>
            <p:nvPr/>
          </p:nvSpPr>
          <p:spPr bwMode="auto">
            <a:xfrm>
              <a:off x="1407503" y="3444903"/>
              <a:ext cx="87294" cy="114337"/>
            </a:xfrm>
            <a:prstGeom prst="rect">
              <a:avLst/>
            </a:prstGeom>
            <a:solidFill>
              <a:srgbClr val="FF0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83" name="Rechteck 1082"/>
            <p:cNvSpPr/>
            <p:nvPr/>
          </p:nvSpPr>
          <p:spPr bwMode="auto">
            <a:xfrm>
              <a:off x="1644782" y="3444903"/>
              <a:ext cx="97890" cy="1143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84" name="Rechteck 1083"/>
            <p:cNvSpPr/>
            <p:nvPr/>
          </p:nvSpPr>
          <p:spPr bwMode="auto">
            <a:xfrm>
              <a:off x="1912062" y="3444903"/>
              <a:ext cx="89707" cy="114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85" name="Rechteck 1084"/>
            <p:cNvSpPr/>
            <p:nvPr/>
          </p:nvSpPr>
          <p:spPr bwMode="auto">
            <a:xfrm>
              <a:off x="2211913" y="3444903"/>
              <a:ext cx="87346" cy="1143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086" name="Gerade Verbindung 1085"/>
            <p:cNvCxnSpPr/>
            <p:nvPr/>
          </p:nvCxnSpPr>
          <p:spPr>
            <a:xfrm>
              <a:off x="990721" y="3221572"/>
              <a:ext cx="2534857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Gerade Verbindung 1086"/>
            <p:cNvCxnSpPr/>
            <p:nvPr/>
          </p:nvCxnSpPr>
          <p:spPr>
            <a:xfrm>
              <a:off x="990721" y="3334573"/>
              <a:ext cx="2534857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Gerade Verbindung 1087"/>
            <p:cNvCxnSpPr/>
            <p:nvPr/>
          </p:nvCxnSpPr>
          <p:spPr>
            <a:xfrm>
              <a:off x="848169" y="3275988"/>
              <a:ext cx="99163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9" name="Rechteck 1088"/>
            <p:cNvSpPr/>
            <p:nvPr/>
          </p:nvSpPr>
          <p:spPr bwMode="auto">
            <a:xfrm>
              <a:off x="1119983" y="3220236"/>
              <a:ext cx="77430" cy="114337"/>
            </a:xfrm>
            <a:prstGeom prst="rect">
              <a:avLst/>
            </a:prstGeom>
            <a:solidFill>
              <a:srgbClr val="0F4F97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90" name="Rechteck 1089"/>
            <p:cNvSpPr/>
            <p:nvPr/>
          </p:nvSpPr>
          <p:spPr bwMode="auto">
            <a:xfrm>
              <a:off x="1307626" y="3220236"/>
              <a:ext cx="86688" cy="114337"/>
            </a:xfrm>
            <a:prstGeom prst="rect">
              <a:avLst/>
            </a:prstGeom>
            <a:solidFill>
              <a:srgbClr val="D68F1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91" name="Rechteck 1090"/>
            <p:cNvSpPr/>
            <p:nvPr/>
          </p:nvSpPr>
          <p:spPr bwMode="auto">
            <a:xfrm>
              <a:off x="1446456" y="3220236"/>
              <a:ext cx="87294" cy="114337"/>
            </a:xfrm>
            <a:prstGeom prst="rect">
              <a:avLst/>
            </a:prstGeom>
            <a:solidFill>
              <a:srgbClr val="FF0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92" name="Rechteck 1091"/>
            <p:cNvSpPr/>
            <p:nvPr/>
          </p:nvSpPr>
          <p:spPr bwMode="auto">
            <a:xfrm>
              <a:off x="1644782" y="3220236"/>
              <a:ext cx="97890" cy="1143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93" name="Rechteck 1092"/>
            <p:cNvSpPr/>
            <p:nvPr/>
          </p:nvSpPr>
          <p:spPr bwMode="auto">
            <a:xfrm>
              <a:off x="2012012" y="3220236"/>
              <a:ext cx="89707" cy="114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94" name="Rechteck 1093"/>
            <p:cNvSpPr/>
            <p:nvPr/>
          </p:nvSpPr>
          <p:spPr bwMode="auto">
            <a:xfrm>
              <a:off x="2239762" y="3220236"/>
              <a:ext cx="87346" cy="1143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095" name="Gerade Verbindung 1094"/>
            <p:cNvCxnSpPr/>
            <p:nvPr/>
          </p:nvCxnSpPr>
          <p:spPr>
            <a:xfrm>
              <a:off x="990721" y="2996907"/>
              <a:ext cx="2534857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Gerade Verbindung 1095"/>
            <p:cNvCxnSpPr/>
            <p:nvPr/>
          </p:nvCxnSpPr>
          <p:spPr>
            <a:xfrm>
              <a:off x="990721" y="3109908"/>
              <a:ext cx="2534857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Gerade Verbindung 1096"/>
            <p:cNvCxnSpPr/>
            <p:nvPr/>
          </p:nvCxnSpPr>
          <p:spPr>
            <a:xfrm>
              <a:off x="848169" y="3053407"/>
              <a:ext cx="99163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8" name="Rechteck 1097"/>
            <p:cNvSpPr/>
            <p:nvPr/>
          </p:nvSpPr>
          <p:spPr bwMode="auto">
            <a:xfrm>
              <a:off x="1119983" y="2995571"/>
              <a:ext cx="77430" cy="114337"/>
            </a:xfrm>
            <a:prstGeom prst="rect">
              <a:avLst/>
            </a:prstGeom>
            <a:solidFill>
              <a:srgbClr val="0F4F97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99" name="Rechteck 1098"/>
            <p:cNvSpPr/>
            <p:nvPr/>
          </p:nvSpPr>
          <p:spPr bwMode="auto">
            <a:xfrm>
              <a:off x="1269610" y="2995571"/>
              <a:ext cx="86688" cy="114337"/>
            </a:xfrm>
            <a:prstGeom prst="rect">
              <a:avLst/>
            </a:prstGeom>
            <a:solidFill>
              <a:srgbClr val="D68F1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00" name="Rechteck 1099"/>
            <p:cNvSpPr/>
            <p:nvPr/>
          </p:nvSpPr>
          <p:spPr bwMode="auto">
            <a:xfrm>
              <a:off x="1446456" y="2995571"/>
              <a:ext cx="87294" cy="114337"/>
            </a:xfrm>
            <a:prstGeom prst="rect">
              <a:avLst/>
            </a:prstGeom>
            <a:solidFill>
              <a:srgbClr val="FF0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01" name="Rechteck 1100"/>
            <p:cNvSpPr/>
            <p:nvPr/>
          </p:nvSpPr>
          <p:spPr bwMode="auto">
            <a:xfrm>
              <a:off x="1644782" y="2995571"/>
              <a:ext cx="97890" cy="1143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02" name="Rechteck 1101"/>
            <p:cNvSpPr/>
            <p:nvPr/>
          </p:nvSpPr>
          <p:spPr bwMode="auto">
            <a:xfrm>
              <a:off x="1912062" y="2995571"/>
              <a:ext cx="89707" cy="114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03" name="Rechteck 1102"/>
            <p:cNvSpPr/>
            <p:nvPr/>
          </p:nvSpPr>
          <p:spPr bwMode="auto">
            <a:xfrm>
              <a:off x="2152416" y="2995571"/>
              <a:ext cx="87346" cy="1143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04" name="Textfeld 1103"/>
            <p:cNvSpPr txBox="1"/>
            <p:nvPr/>
          </p:nvSpPr>
          <p:spPr>
            <a:xfrm>
              <a:off x="2644357" y="2986655"/>
              <a:ext cx="1033648" cy="7386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Spatial</a:t>
              </a:r>
              <a:br>
                <a:rPr lang="en-US" sz="1400" dirty="0" smtClean="0"/>
              </a:br>
              <a:r>
                <a:rPr lang="en-US" sz="1400" dirty="0" smtClean="0"/>
                <a:t>locality</a:t>
              </a:r>
            </a:p>
            <a:p>
              <a:pPr algn="ctr"/>
              <a:r>
                <a:rPr lang="en-US" sz="1400" dirty="0" smtClean="0"/>
                <a:t>(MPMD)</a:t>
              </a:r>
              <a:endParaRPr lang="en-US" sz="1400" dirty="0"/>
            </a:p>
          </p:txBody>
        </p:sp>
        <p:cxnSp>
          <p:nvCxnSpPr>
            <p:cNvPr id="1105" name="Gerade Verbindung 1104"/>
            <p:cNvCxnSpPr>
              <a:stCxn id="1098" idx="2"/>
              <a:endCxn id="1089" idx="0"/>
            </p:cNvCxnSpPr>
            <p:nvPr/>
          </p:nvCxnSpPr>
          <p:spPr>
            <a:xfrm>
              <a:off x="1158698" y="3109908"/>
              <a:ext cx="0" cy="110328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Gerade Verbindung 1105"/>
            <p:cNvCxnSpPr>
              <a:stCxn id="1089" idx="2"/>
              <a:endCxn id="1080" idx="0"/>
            </p:cNvCxnSpPr>
            <p:nvPr/>
          </p:nvCxnSpPr>
          <p:spPr>
            <a:xfrm>
              <a:off x="1158698" y="3334573"/>
              <a:ext cx="0" cy="110329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Gerade Verbindung 1106"/>
            <p:cNvCxnSpPr>
              <a:stCxn id="1071" idx="2"/>
              <a:endCxn id="1062" idx="0"/>
            </p:cNvCxnSpPr>
            <p:nvPr/>
          </p:nvCxnSpPr>
          <p:spPr>
            <a:xfrm>
              <a:off x="1156133" y="3783905"/>
              <a:ext cx="9296" cy="110329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Gerade Verbindung 1107"/>
            <p:cNvCxnSpPr>
              <a:stCxn id="1052" idx="2"/>
              <a:endCxn id="1042" idx="0"/>
            </p:cNvCxnSpPr>
            <p:nvPr/>
          </p:nvCxnSpPr>
          <p:spPr>
            <a:xfrm flipH="1">
              <a:off x="1142090" y="4233237"/>
              <a:ext cx="20137" cy="110328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Gerade Verbindung 1108"/>
            <p:cNvCxnSpPr>
              <a:stCxn id="1042" idx="2"/>
              <a:endCxn id="1032" idx="0"/>
            </p:cNvCxnSpPr>
            <p:nvPr/>
          </p:nvCxnSpPr>
          <p:spPr>
            <a:xfrm>
              <a:off x="1142090" y="4457902"/>
              <a:ext cx="0" cy="11032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Gerade Verbindung 1109"/>
            <p:cNvCxnSpPr>
              <a:stCxn id="1103" idx="2"/>
              <a:endCxn id="1094" idx="0"/>
            </p:cNvCxnSpPr>
            <p:nvPr/>
          </p:nvCxnSpPr>
          <p:spPr>
            <a:xfrm>
              <a:off x="2196090" y="3109908"/>
              <a:ext cx="87346" cy="110328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Gerade Verbindung 1110"/>
            <p:cNvCxnSpPr>
              <a:stCxn id="1094" idx="2"/>
              <a:endCxn id="1085" idx="0"/>
            </p:cNvCxnSpPr>
            <p:nvPr/>
          </p:nvCxnSpPr>
          <p:spPr>
            <a:xfrm flipH="1">
              <a:off x="2255586" y="3334573"/>
              <a:ext cx="27850" cy="110329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Gerade Verbindung 1111"/>
            <p:cNvCxnSpPr>
              <a:stCxn id="1076" idx="2"/>
              <a:endCxn id="1067" idx="0"/>
            </p:cNvCxnSpPr>
            <p:nvPr/>
          </p:nvCxnSpPr>
          <p:spPr>
            <a:xfrm flipH="1">
              <a:off x="1994577" y="3783905"/>
              <a:ext cx="59497" cy="110329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Gerade Verbindung 1112"/>
            <p:cNvCxnSpPr>
              <a:stCxn id="1058" idx="2"/>
              <a:endCxn id="1048" idx="0"/>
            </p:cNvCxnSpPr>
            <p:nvPr/>
          </p:nvCxnSpPr>
          <p:spPr>
            <a:xfrm>
              <a:off x="2274473" y="4234572"/>
              <a:ext cx="8325" cy="108992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Gerade Verbindung 1113"/>
            <p:cNvCxnSpPr>
              <a:stCxn id="1048" idx="2"/>
              <a:endCxn id="1038" idx="0"/>
            </p:cNvCxnSpPr>
            <p:nvPr/>
          </p:nvCxnSpPr>
          <p:spPr>
            <a:xfrm>
              <a:off x="2282799" y="4457902"/>
              <a:ext cx="0" cy="11032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Gerade Verbindung 1114"/>
            <p:cNvCxnSpPr>
              <a:stCxn id="1102" idx="2"/>
              <a:endCxn id="1093" idx="0"/>
            </p:cNvCxnSpPr>
            <p:nvPr/>
          </p:nvCxnSpPr>
          <p:spPr>
            <a:xfrm>
              <a:off x="1956916" y="3109908"/>
              <a:ext cx="99950" cy="110328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Gerade Verbindung 1115"/>
            <p:cNvCxnSpPr>
              <a:stCxn id="1093" idx="2"/>
              <a:endCxn id="1084" idx="0"/>
            </p:cNvCxnSpPr>
            <p:nvPr/>
          </p:nvCxnSpPr>
          <p:spPr>
            <a:xfrm flipH="1">
              <a:off x="1956916" y="3334573"/>
              <a:ext cx="99950" cy="110329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Gerade Verbindung 1116"/>
            <p:cNvCxnSpPr>
              <a:stCxn id="1057" idx="2"/>
              <a:endCxn id="1047" idx="0"/>
            </p:cNvCxnSpPr>
            <p:nvPr/>
          </p:nvCxnSpPr>
          <p:spPr>
            <a:xfrm flipH="1">
              <a:off x="2016806" y="4233237"/>
              <a:ext cx="39667" cy="110328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Gerade Verbindung 1117"/>
            <p:cNvCxnSpPr>
              <a:stCxn id="1047" idx="2"/>
              <a:endCxn id="1037" idx="0"/>
            </p:cNvCxnSpPr>
            <p:nvPr/>
          </p:nvCxnSpPr>
          <p:spPr>
            <a:xfrm flipH="1">
              <a:off x="1957309" y="4457902"/>
              <a:ext cx="59497" cy="11032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Gerade Verbindung 1118"/>
            <p:cNvCxnSpPr>
              <a:stCxn id="1075" idx="2"/>
              <a:endCxn id="1066" idx="0"/>
            </p:cNvCxnSpPr>
            <p:nvPr/>
          </p:nvCxnSpPr>
          <p:spPr>
            <a:xfrm flipH="1">
              <a:off x="1853145" y="3783905"/>
              <a:ext cx="39907" cy="110329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Gerade Verbindung 1119"/>
            <p:cNvCxnSpPr>
              <a:stCxn id="1056" idx="2"/>
              <a:endCxn id="1046" idx="0"/>
            </p:cNvCxnSpPr>
            <p:nvPr/>
          </p:nvCxnSpPr>
          <p:spPr>
            <a:xfrm>
              <a:off x="1788569" y="4233237"/>
              <a:ext cx="0" cy="110328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Gerade Verbindung 1120"/>
            <p:cNvCxnSpPr>
              <a:stCxn id="1046" idx="2"/>
              <a:endCxn id="1036" idx="0"/>
            </p:cNvCxnSpPr>
            <p:nvPr/>
          </p:nvCxnSpPr>
          <p:spPr>
            <a:xfrm flipH="1">
              <a:off x="1748902" y="4457902"/>
              <a:ext cx="39667" cy="11032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Gerade Verbindung 1121"/>
            <p:cNvCxnSpPr>
              <a:stCxn id="1101" idx="2"/>
              <a:endCxn id="1092" idx="0"/>
            </p:cNvCxnSpPr>
            <p:nvPr/>
          </p:nvCxnSpPr>
          <p:spPr>
            <a:xfrm>
              <a:off x="1693728" y="3109908"/>
              <a:ext cx="0" cy="110328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Gerade Verbindung 1122"/>
            <p:cNvCxnSpPr>
              <a:stCxn id="1092" idx="2"/>
              <a:endCxn id="1083" idx="0"/>
            </p:cNvCxnSpPr>
            <p:nvPr/>
          </p:nvCxnSpPr>
          <p:spPr>
            <a:xfrm>
              <a:off x="1693728" y="3334573"/>
              <a:ext cx="0" cy="110329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Gerade Verbindung 1123"/>
            <p:cNvCxnSpPr>
              <a:stCxn id="1074" idx="2"/>
              <a:endCxn id="1065" idx="0"/>
            </p:cNvCxnSpPr>
            <p:nvPr/>
          </p:nvCxnSpPr>
          <p:spPr>
            <a:xfrm flipH="1">
              <a:off x="1674753" y="3783905"/>
              <a:ext cx="7882" cy="110329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Gerade Verbindung 1124"/>
            <p:cNvCxnSpPr>
              <a:stCxn id="1055" idx="2"/>
              <a:endCxn id="1045" idx="0"/>
            </p:cNvCxnSpPr>
            <p:nvPr/>
          </p:nvCxnSpPr>
          <p:spPr>
            <a:xfrm flipH="1">
              <a:off x="1589537" y="4233237"/>
              <a:ext cx="9279" cy="110328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Gerade Verbindung 1125"/>
            <p:cNvCxnSpPr>
              <a:stCxn id="1045" idx="2"/>
              <a:endCxn id="1035" idx="0"/>
            </p:cNvCxnSpPr>
            <p:nvPr/>
          </p:nvCxnSpPr>
          <p:spPr>
            <a:xfrm>
              <a:off x="1589537" y="4457902"/>
              <a:ext cx="3081" cy="11032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Gerade Verbindung 1126"/>
            <p:cNvCxnSpPr>
              <a:stCxn id="1099" idx="2"/>
              <a:endCxn id="1090" idx="0"/>
            </p:cNvCxnSpPr>
            <p:nvPr/>
          </p:nvCxnSpPr>
          <p:spPr>
            <a:xfrm>
              <a:off x="1312955" y="3109908"/>
              <a:ext cx="38015" cy="110328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Gerade Verbindung 1127"/>
            <p:cNvCxnSpPr>
              <a:stCxn id="1090" idx="2"/>
              <a:endCxn id="1081" idx="0"/>
            </p:cNvCxnSpPr>
            <p:nvPr/>
          </p:nvCxnSpPr>
          <p:spPr>
            <a:xfrm flipH="1">
              <a:off x="1309857" y="3334573"/>
              <a:ext cx="41113" cy="110329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Gerade Verbindung 1128"/>
            <p:cNvCxnSpPr>
              <a:stCxn id="1072" idx="2"/>
              <a:endCxn id="1063" idx="0"/>
            </p:cNvCxnSpPr>
            <p:nvPr/>
          </p:nvCxnSpPr>
          <p:spPr>
            <a:xfrm>
              <a:off x="1325807" y="3783905"/>
              <a:ext cx="0" cy="110329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Gerade Verbindung 1129"/>
            <p:cNvCxnSpPr>
              <a:stCxn id="1053" idx="2"/>
              <a:endCxn id="1043" idx="0"/>
            </p:cNvCxnSpPr>
            <p:nvPr/>
          </p:nvCxnSpPr>
          <p:spPr>
            <a:xfrm flipH="1">
              <a:off x="1297810" y="4233237"/>
              <a:ext cx="5781" cy="110328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Gerade Verbindung 1130"/>
            <p:cNvCxnSpPr>
              <a:stCxn id="1044" idx="2"/>
              <a:endCxn id="1034" idx="0"/>
            </p:cNvCxnSpPr>
            <p:nvPr/>
          </p:nvCxnSpPr>
          <p:spPr>
            <a:xfrm flipH="1">
              <a:off x="1410409" y="4457902"/>
              <a:ext cx="19530" cy="11032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Gerade Verbindung 1131"/>
            <p:cNvCxnSpPr>
              <a:stCxn id="1043" idx="2"/>
              <a:endCxn id="1033" idx="0"/>
            </p:cNvCxnSpPr>
            <p:nvPr/>
          </p:nvCxnSpPr>
          <p:spPr>
            <a:xfrm flipH="1">
              <a:off x="1258144" y="4457902"/>
              <a:ext cx="39667" cy="11032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Gerade Verbindung 1132"/>
            <p:cNvCxnSpPr>
              <a:stCxn id="1054" idx="2"/>
              <a:endCxn id="1044" idx="0"/>
            </p:cNvCxnSpPr>
            <p:nvPr/>
          </p:nvCxnSpPr>
          <p:spPr>
            <a:xfrm>
              <a:off x="1429939" y="4233237"/>
              <a:ext cx="0" cy="110328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Gerade Verbindung 1133"/>
            <p:cNvCxnSpPr>
              <a:stCxn id="1073" idx="2"/>
              <a:endCxn id="1064" idx="0"/>
            </p:cNvCxnSpPr>
            <p:nvPr/>
          </p:nvCxnSpPr>
          <p:spPr>
            <a:xfrm>
              <a:off x="1464360" y="3783905"/>
              <a:ext cx="25007" cy="110329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Gerade Verbindung 1134"/>
            <p:cNvCxnSpPr>
              <a:stCxn id="1091" idx="2"/>
              <a:endCxn id="1082" idx="0"/>
            </p:cNvCxnSpPr>
            <p:nvPr/>
          </p:nvCxnSpPr>
          <p:spPr>
            <a:xfrm flipH="1">
              <a:off x="1451150" y="3334573"/>
              <a:ext cx="38953" cy="110329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Gerade Verbindung 1135"/>
            <p:cNvCxnSpPr>
              <a:stCxn id="1100" idx="2"/>
              <a:endCxn id="1091" idx="0"/>
            </p:cNvCxnSpPr>
            <p:nvPr/>
          </p:nvCxnSpPr>
          <p:spPr>
            <a:xfrm>
              <a:off x="1490103" y="3109908"/>
              <a:ext cx="0" cy="110328"/>
            </a:xfrm>
            <a:prstGeom prst="line">
              <a:avLst/>
            </a:prstGeom>
            <a:ln w="1270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7" name="Textfeld 1136"/>
            <p:cNvSpPr txBox="1"/>
            <p:nvPr/>
          </p:nvSpPr>
          <p:spPr>
            <a:xfrm>
              <a:off x="3300147" y="4535487"/>
              <a:ext cx="463654" cy="327405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b">
              <a:spAutoFit/>
            </a:bodyPr>
            <a:lstStyle/>
            <a:p>
              <a:pPr algn="ctr"/>
              <a:r>
                <a:rPr lang="en-US" sz="1050" dirty="0" smtClean="0"/>
                <a:t>time</a:t>
              </a:r>
              <a:endParaRPr lang="en-US" sz="1050" dirty="0"/>
            </a:p>
          </p:txBody>
        </p:sp>
      </p:grpSp>
      <p:sp>
        <p:nvSpPr>
          <p:cNvPr id="290" name="Inhaltsplatzhalter 2"/>
          <p:cNvSpPr txBox="1">
            <a:spLocks/>
          </p:cNvSpPr>
          <p:nvPr/>
        </p:nvSpPr>
        <p:spPr bwMode="auto">
          <a:xfrm>
            <a:off x="794656" y="3733800"/>
            <a:ext cx="4158344" cy="188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2000" b="1" kern="0" dirty="0" smtClean="0">
                <a:sym typeface="Wingdings" pitchFamily="2" charset="2"/>
              </a:rPr>
              <a:t>MPMD</a:t>
            </a:r>
            <a:r>
              <a:rPr lang="en-US" sz="2000" kern="0" dirty="0" smtClean="0">
                <a:sym typeface="Wingdings" pitchFamily="2" charset="2"/>
              </a:rPr>
              <a:t> model</a:t>
            </a:r>
          </a:p>
          <a:p>
            <a:pPr defTabSz="914400"/>
            <a:r>
              <a:rPr lang="en-US" sz="2000" kern="0" dirty="0" smtClean="0">
                <a:sym typeface="Wingdings" pitchFamily="2" charset="2"/>
              </a:rPr>
              <a:t>Different load sequences on processes</a:t>
            </a:r>
          </a:p>
          <a:p>
            <a:pPr defTabSz="914400"/>
            <a:r>
              <a:rPr lang="en-US" sz="2000" kern="0" dirty="0">
                <a:solidFill>
                  <a:srgbClr val="0066FF"/>
                </a:solidFill>
                <a:sym typeface="Wingdings" pitchFamily="2" charset="2"/>
              </a:rPr>
              <a:t>Pull</a:t>
            </a:r>
            <a:r>
              <a:rPr lang="en-US" sz="2000" kern="0" dirty="0">
                <a:sym typeface="Wingdings" pitchFamily="2" charset="2"/>
              </a:rPr>
              <a:t> model send data on request</a:t>
            </a:r>
          </a:p>
          <a:p>
            <a:pPr defTabSz="914400"/>
            <a:r>
              <a:rPr lang="en-US" sz="2000" kern="0" dirty="0" smtClean="0">
                <a:sym typeface="Wingdings" pitchFamily="2" charset="2"/>
              </a:rPr>
              <a:t>Often sets of SPMD groups</a:t>
            </a:r>
          </a:p>
        </p:txBody>
      </p:sp>
      <p:sp>
        <p:nvSpPr>
          <p:cNvPr id="285" name="Inhaltsplatzhalter 2"/>
          <p:cNvSpPr txBox="1">
            <a:spLocks/>
          </p:cNvSpPr>
          <p:nvPr/>
        </p:nvSpPr>
        <p:spPr bwMode="auto">
          <a:xfrm>
            <a:off x="762000" y="1221090"/>
            <a:ext cx="3890403" cy="22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defTabSz="914400">
              <a:buNone/>
            </a:pPr>
            <a:r>
              <a:rPr lang="en-US" sz="2000" b="1" kern="0" dirty="0" smtClean="0">
                <a:sym typeface="Wingdings" pitchFamily="2" charset="2"/>
              </a:rPr>
              <a:t>SPMD</a:t>
            </a:r>
            <a:r>
              <a:rPr lang="en-US" sz="2000" kern="0" dirty="0" smtClean="0">
                <a:sym typeface="Wingdings" pitchFamily="2" charset="2"/>
              </a:rPr>
              <a:t> model</a:t>
            </a:r>
          </a:p>
          <a:p>
            <a:pPr defTabSz="914400"/>
            <a:r>
              <a:rPr lang="en-US" sz="2000" kern="0" dirty="0" smtClean="0">
                <a:sym typeface="Wingdings" pitchFamily="2" charset="2"/>
              </a:rPr>
              <a:t>Similar load sequence </a:t>
            </a:r>
            <a:br>
              <a:rPr lang="en-US" sz="2000" kern="0" dirty="0" smtClean="0">
                <a:sym typeface="Wingdings" pitchFamily="2" charset="2"/>
              </a:rPr>
            </a:br>
            <a:r>
              <a:rPr lang="en-US" sz="2000" kern="0" dirty="0" smtClean="0">
                <a:sym typeface="Wingdings" pitchFamily="2" charset="2"/>
              </a:rPr>
              <a:t>on all processes</a:t>
            </a:r>
          </a:p>
          <a:p>
            <a:pPr defTabSz="914400"/>
            <a:r>
              <a:rPr lang="en-US" sz="2000" kern="0" dirty="0" smtClean="0">
                <a:solidFill>
                  <a:srgbClr val="0066FF"/>
                </a:solidFill>
                <a:sym typeface="Wingdings" pitchFamily="2" charset="2"/>
              </a:rPr>
              <a:t>Push</a:t>
            </a:r>
            <a:r>
              <a:rPr lang="en-US" sz="2000" kern="0" dirty="0" smtClean="0">
                <a:sym typeface="Wingdings" pitchFamily="2" charset="2"/>
              </a:rPr>
              <a:t> model broadcasts data immediately after first request</a:t>
            </a:r>
          </a:p>
        </p:txBody>
      </p:sp>
      <p:grpSp>
        <p:nvGrpSpPr>
          <p:cNvPr id="648" name="Gruppieren 647"/>
          <p:cNvGrpSpPr/>
          <p:nvPr/>
        </p:nvGrpSpPr>
        <p:grpSpPr>
          <a:xfrm>
            <a:off x="5263549" y="1129735"/>
            <a:ext cx="3600000" cy="2412973"/>
            <a:chOff x="6318229" y="2739622"/>
            <a:chExt cx="2366414" cy="1632788"/>
          </a:xfrm>
        </p:grpSpPr>
        <p:sp>
          <p:nvSpPr>
            <p:cNvPr id="649" name="Rechteck 648"/>
            <p:cNvSpPr/>
            <p:nvPr/>
          </p:nvSpPr>
          <p:spPr bwMode="auto">
            <a:xfrm>
              <a:off x="6318229" y="2739622"/>
              <a:ext cx="2366414" cy="16327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650" name="Gerade Verbindung mit Pfeil 649"/>
            <p:cNvCxnSpPr/>
            <p:nvPr/>
          </p:nvCxnSpPr>
          <p:spPr>
            <a:xfrm flipV="1">
              <a:off x="6620629" y="2746528"/>
              <a:ext cx="0" cy="1536373"/>
            </a:xfrm>
            <a:prstGeom prst="straightConnector1">
              <a:avLst/>
            </a:prstGeom>
            <a:ln w="31750" cmpd="sng">
              <a:solidFill>
                <a:srgbClr val="0099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Gerade Verbindung mit Pfeil 650"/>
            <p:cNvCxnSpPr/>
            <p:nvPr/>
          </p:nvCxnSpPr>
          <p:spPr>
            <a:xfrm>
              <a:off x="6620629" y="4282902"/>
              <a:ext cx="2038650" cy="0"/>
            </a:xfrm>
            <a:prstGeom prst="straightConnector1">
              <a:avLst/>
            </a:prstGeom>
            <a:ln w="31750" cmpd="sng">
              <a:solidFill>
                <a:srgbClr val="0099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2" name="Textfeld 651"/>
            <p:cNvSpPr txBox="1"/>
            <p:nvPr/>
          </p:nvSpPr>
          <p:spPr>
            <a:xfrm rot="16200000">
              <a:off x="5959017" y="3267464"/>
              <a:ext cx="970341" cy="25191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process #</a:t>
              </a:r>
              <a:endParaRPr lang="en-US" sz="1050" dirty="0"/>
            </a:p>
          </p:txBody>
        </p:sp>
        <p:cxnSp>
          <p:nvCxnSpPr>
            <p:cNvPr id="653" name="Gerade Verbindung 652"/>
            <p:cNvCxnSpPr/>
            <p:nvPr/>
          </p:nvCxnSpPr>
          <p:spPr>
            <a:xfrm>
              <a:off x="6547992" y="4281638"/>
              <a:ext cx="75600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Gerade Verbindung 653"/>
            <p:cNvCxnSpPr/>
            <p:nvPr/>
          </p:nvCxnSpPr>
          <p:spPr>
            <a:xfrm>
              <a:off x="6653708" y="4075291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Gerade Verbindung 654"/>
            <p:cNvCxnSpPr/>
            <p:nvPr/>
          </p:nvCxnSpPr>
          <p:spPr>
            <a:xfrm>
              <a:off x="6653708" y="4156153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Gerade Verbindung 655"/>
            <p:cNvCxnSpPr/>
            <p:nvPr/>
          </p:nvCxnSpPr>
          <p:spPr>
            <a:xfrm>
              <a:off x="6545029" y="4111283"/>
              <a:ext cx="75600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7" name="Rechteck 656"/>
            <p:cNvSpPr/>
            <p:nvPr/>
          </p:nvSpPr>
          <p:spPr bwMode="auto">
            <a:xfrm>
              <a:off x="6740781" y="4074343"/>
              <a:ext cx="61056" cy="81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58" name="Rechteck 657"/>
            <p:cNvSpPr/>
            <p:nvPr/>
          </p:nvSpPr>
          <p:spPr bwMode="auto">
            <a:xfrm>
              <a:off x="6834695" y="4074335"/>
              <a:ext cx="58093" cy="818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59" name="Rechteck 658"/>
            <p:cNvSpPr/>
            <p:nvPr/>
          </p:nvSpPr>
          <p:spPr bwMode="auto">
            <a:xfrm>
              <a:off x="6938381" y="4074335"/>
              <a:ext cx="66400" cy="81818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60" name="Rechteck 659"/>
            <p:cNvSpPr/>
            <p:nvPr/>
          </p:nvSpPr>
          <p:spPr bwMode="auto">
            <a:xfrm>
              <a:off x="7076578" y="4074335"/>
              <a:ext cx="66346" cy="818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61" name="Rechteck 660"/>
            <p:cNvSpPr/>
            <p:nvPr/>
          </p:nvSpPr>
          <p:spPr bwMode="auto">
            <a:xfrm>
              <a:off x="7197709" y="4074335"/>
              <a:ext cx="60941" cy="818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62" name="Rechteck 661"/>
            <p:cNvSpPr/>
            <p:nvPr/>
          </p:nvSpPr>
          <p:spPr bwMode="auto">
            <a:xfrm>
              <a:off x="7379150" y="4074335"/>
              <a:ext cx="65316" cy="818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63" name="Rechteck 662"/>
            <p:cNvSpPr/>
            <p:nvPr/>
          </p:nvSpPr>
          <p:spPr bwMode="auto">
            <a:xfrm>
              <a:off x="7605950" y="4074335"/>
              <a:ext cx="64850" cy="81818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664" name="Gerade Verbindung 663"/>
            <p:cNvCxnSpPr/>
            <p:nvPr/>
          </p:nvCxnSpPr>
          <p:spPr>
            <a:xfrm>
              <a:off x="6653708" y="3914524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Gerade Verbindung 664"/>
            <p:cNvCxnSpPr/>
            <p:nvPr/>
          </p:nvCxnSpPr>
          <p:spPr>
            <a:xfrm>
              <a:off x="6653708" y="3995386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Gerade Verbindung 665"/>
            <p:cNvCxnSpPr/>
            <p:nvPr/>
          </p:nvCxnSpPr>
          <p:spPr>
            <a:xfrm>
              <a:off x="6545029" y="3950516"/>
              <a:ext cx="75600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7" name="Rechteck 666"/>
            <p:cNvSpPr/>
            <p:nvPr/>
          </p:nvSpPr>
          <p:spPr bwMode="auto">
            <a:xfrm>
              <a:off x="6740781" y="3913576"/>
              <a:ext cx="61056" cy="81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68" name="Rechteck 667"/>
            <p:cNvSpPr/>
            <p:nvPr/>
          </p:nvSpPr>
          <p:spPr bwMode="auto">
            <a:xfrm>
              <a:off x="6864936" y="3913568"/>
              <a:ext cx="58093" cy="818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69" name="Rechteck 668"/>
            <p:cNvSpPr/>
            <p:nvPr/>
          </p:nvSpPr>
          <p:spPr bwMode="auto">
            <a:xfrm>
              <a:off x="6953270" y="3913568"/>
              <a:ext cx="66400" cy="81818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70" name="Rechteck 669"/>
            <p:cNvSpPr/>
            <p:nvPr/>
          </p:nvSpPr>
          <p:spPr bwMode="auto">
            <a:xfrm>
              <a:off x="7074229" y="3913568"/>
              <a:ext cx="66346" cy="818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71" name="Rechteck 670"/>
            <p:cNvSpPr/>
            <p:nvPr/>
          </p:nvSpPr>
          <p:spPr bwMode="auto">
            <a:xfrm>
              <a:off x="7227950" y="3913568"/>
              <a:ext cx="60941" cy="818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72" name="Rechteck 671"/>
            <p:cNvSpPr/>
            <p:nvPr/>
          </p:nvSpPr>
          <p:spPr bwMode="auto">
            <a:xfrm>
              <a:off x="7424509" y="3913568"/>
              <a:ext cx="65316" cy="818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73" name="Rechteck 672"/>
            <p:cNvSpPr/>
            <p:nvPr/>
          </p:nvSpPr>
          <p:spPr bwMode="auto">
            <a:xfrm>
              <a:off x="7605950" y="3913568"/>
              <a:ext cx="64850" cy="81818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674" name="Gerade Verbindung 673"/>
            <p:cNvCxnSpPr/>
            <p:nvPr/>
          </p:nvCxnSpPr>
          <p:spPr>
            <a:xfrm>
              <a:off x="6653708" y="3753757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Gerade Verbindung 674"/>
            <p:cNvCxnSpPr/>
            <p:nvPr/>
          </p:nvCxnSpPr>
          <p:spPr>
            <a:xfrm>
              <a:off x="6653708" y="3834619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Gerade Verbindung 675"/>
            <p:cNvCxnSpPr/>
            <p:nvPr/>
          </p:nvCxnSpPr>
          <p:spPr>
            <a:xfrm>
              <a:off x="6545029" y="3789749"/>
              <a:ext cx="75600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7" name="Rechteck 676"/>
            <p:cNvSpPr/>
            <p:nvPr/>
          </p:nvSpPr>
          <p:spPr bwMode="auto">
            <a:xfrm>
              <a:off x="6756133" y="3752809"/>
              <a:ext cx="61056" cy="81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78" name="Rechteck 677"/>
            <p:cNvSpPr/>
            <p:nvPr/>
          </p:nvSpPr>
          <p:spPr bwMode="auto">
            <a:xfrm>
              <a:off x="6834695" y="3752801"/>
              <a:ext cx="58093" cy="818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79" name="Rechteck 678"/>
            <p:cNvSpPr/>
            <p:nvPr/>
          </p:nvSpPr>
          <p:spPr bwMode="auto">
            <a:xfrm>
              <a:off x="6953270" y="3752801"/>
              <a:ext cx="66400" cy="81818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80" name="Rechteck 679"/>
            <p:cNvSpPr/>
            <p:nvPr/>
          </p:nvSpPr>
          <p:spPr bwMode="auto">
            <a:xfrm>
              <a:off x="7081303" y="3752801"/>
              <a:ext cx="66346" cy="818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81" name="Rechteck 680"/>
            <p:cNvSpPr/>
            <p:nvPr/>
          </p:nvSpPr>
          <p:spPr bwMode="auto">
            <a:xfrm>
              <a:off x="7227950" y="3752801"/>
              <a:ext cx="60941" cy="818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82" name="Rechteck 681"/>
            <p:cNvSpPr/>
            <p:nvPr/>
          </p:nvSpPr>
          <p:spPr bwMode="auto">
            <a:xfrm>
              <a:off x="7454750" y="3752801"/>
              <a:ext cx="65316" cy="818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83" name="Rechteck 682"/>
            <p:cNvSpPr/>
            <p:nvPr/>
          </p:nvSpPr>
          <p:spPr bwMode="auto">
            <a:xfrm>
              <a:off x="7605950" y="3752801"/>
              <a:ext cx="64850" cy="81818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684" name="Gerade Verbindung 683"/>
            <p:cNvCxnSpPr/>
            <p:nvPr/>
          </p:nvCxnSpPr>
          <p:spPr>
            <a:xfrm>
              <a:off x="6653708" y="3592989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Gerade Verbindung 684"/>
            <p:cNvCxnSpPr/>
            <p:nvPr/>
          </p:nvCxnSpPr>
          <p:spPr>
            <a:xfrm>
              <a:off x="6653708" y="3673851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Gerade Verbindung 685"/>
            <p:cNvCxnSpPr/>
            <p:nvPr/>
          </p:nvCxnSpPr>
          <p:spPr>
            <a:xfrm>
              <a:off x="6545029" y="3631928"/>
              <a:ext cx="75600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7" name="Rechteck 686"/>
            <p:cNvSpPr/>
            <p:nvPr/>
          </p:nvSpPr>
          <p:spPr bwMode="auto">
            <a:xfrm>
              <a:off x="6757317" y="3592041"/>
              <a:ext cx="61056" cy="81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88" name="Rechteck 687"/>
            <p:cNvSpPr/>
            <p:nvPr/>
          </p:nvSpPr>
          <p:spPr bwMode="auto">
            <a:xfrm>
              <a:off x="6882575" y="3592033"/>
              <a:ext cx="58093" cy="818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89" name="Rechteck 688"/>
            <p:cNvSpPr/>
            <p:nvPr/>
          </p:nvSpPr>
          <p:spPr bwMode="auto">
            <a:xfrm>
              <a:off x="7001150" y="3592033"/>
              <a:ext cx="66400" cy="81818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90" name="Rechteck 689"/>
            <p:cNvSpPr/>
            <p:nvPr/>
          </p:nvSpPr>
          <p:spPr bwMode="auto">
            <a:xfrm>
              <a:off x="7152350" y="3592033"/>
              <a:ext cx="66346" cy="818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91" name="Rechteck 690"/>
            <p:cNvSpPr/>
            <p:nvPr/>
          </p:nvSpPr>
          <p:spPr bwMode="auto">
            <a:xfrm>
              <a:off x="7273309" y="3592033"/>
              <a:ext cx="60941" cy="818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92" name="Rechteck 691"/>
            <p:cNvSpPr/>
            <p:nvPr/>
          </p:nvSpPr>
          <p:spPr bwMode="auto">
            <a:xfrm>
              <a:off x="7424509" y="3592033"/>
              <a:ext cx="65316" cy="818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93" name="Rechteck 692"/>
            <p:cNvSpPr/>
            <p:nvPr/>
          </p:nvSpPr>
          <p:spPr bwMode="auto">
            <a:xfrm>
              <a:off x="7605950" y="3592033"/>
              <a:ext cx="64850" cy="81818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694" name="Gerade Verbindung 693"/>
            <p:cNvCxnSpPr/>
            <p:nvPr/>
          </p:nvCxnSpPr>
          <p:spPr>
            <a:xfrm>
              <a:off x="6653708" y="3432222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Gerade Verbindung 694"/>
            <p:cNvCxnSpPr/>
            <p:nvPr/>
          </p:nvCxnSpPr>
          <p:spPr>
            <a:xfrm>
              <a:off x="6653708" y="3513084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Gerade Verbindung 695"/>
            <p:cNvCxnSpPr/>
            <p:nvPr/>
          </p:nvCxnSpPr>
          <p:spPr>
            <a:xfrm>
              <a:off x="6545029" y="3471161"/>
              <a:ext cx="75600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7" name="Rechteck 696"/>
            <p:cNvSpPr/>
            <p:nvPr/>
          </p:nvSpPr>
          <p:spPr bwMode="auto">
            <a:xfrm>
              <a:off x="6750230" y="3431274"/>
              <a:ext cx="61056" cy="81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98" name="Rechteck 697"/>
            <p:cNvSpPr/>
            <p:nvPr/>
          </p:nvSpPr>
          <p:spPr bwMode="auto">
            <a:xfrm>
              <a:off x="6882575" y="3431266"/>
              <a:ext cx="58093" cy="818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99" name="Rechteck 698"/>
            <p:cNvSpPr/>
            <p:nvPr/>
          </p:nvSpPr>
          <p:spPr bwMode="auto">
            <a:xfrm>
              <a:off x="6982085" y="3431266"/>
              <a:ext cx="66400" cy="81818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00" name="Rechteck 699"/>
            <p:cNvSpPr/>
            <p:nvPr/>
          </p:nvSpPr>
          <p:spPr bwMode="auto">
            <a:xfrm>
              <a:off x="7087934" y="3431266"/>
              <a:ext cx="66346" cy="818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01" name="Rechteck 700"/>
            <p:cNvSpPr/>
            <p:nvPr/>
          </p:nvSpPr>
          <p:spPr bwMode="auto">
            <a:xfrm>
              <a:off x="7227950" y="3431266"/>
              <a:ext cx="60941" cy="818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02" name="Rechteck 701"/>
            <p:cNvSpPr/>
            <p:nvPr/>
          </p:nvSpPr>
          <p:spPr bwMode="auto">
            <a:xfrm>
              <a:off x="7454750" y="3431266"/>
              <a:ext cx="65316" cy="818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03" name="Rechteck 702"/>
            <p:cNvSpPr/>
            <p:nvPr/>
          </p:nvSpPr>
          <p:spPr bwMode="auto">
            <a:xfrm>
              <a:off x="7575709" y="3431266"/>
              <a:ext cx="64850" cy="81818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704" name="Gerade Verbindung 703"/>
            <p:cNvCxnSpPr/>
            <p:nvPr/>
          </p:nvCxnSpPr>
          <p:spPr>
            <a:xfrm>
              <a:off x="6653708" y="3271478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Gerade Verbindung 704"/>
            <p:cNvCxnSpPr/>
            <p:nvPr/>
          </p:nvCxnSpPr>
          <p:spPr>
            <a:xfrm>
              <a:off x="6653708" y="3352340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Gerade Verbindung 705"/>
            <p:cNvCxnSpPr/>
            <p:nvPr/>
          </p:nvCxnSpPr>
          <p:spPr>
            <a:xfrm>
              <a:off x="6545029" y="3310417"/>
              <a:ext cx="75600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7" name="Rechteck 706"/>
            <p:cNvSpPr/>
            <p:nvPr/>
          </p:nvSpPr>
          <p:spPr bwMode="auto">
            <a:xfrm>
              <a:off x="6750230" y="3270530"/>
              <a:ext cx="61056" cy="81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08" name="Rechteck 707"/>
            <p:cNvSpPr/>
            <p:nvPr/>
          </p:nvSpPr>
          <p:spPr bwMode="auto">
            <a:xfrm>
              <a:off x="6851231" y="3271478"/>
              <a:ext cx="58093" cy="818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09" name="Rechteck 708"/>
            <p:cNvSpPr/>
            <p:nvPr/>
          </p:nvSpPr>
          <p:spPr bwMode="auto">
            <a:xfrm>
              <a:off x="6971453" y="3270522"/>
              <a:ext cx="66400" cy="81818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10" name="Rechteck 709"/>
            <p:cNvSpPr/>
            <p:nvPr/>
          </p:nvSpPr>
          <p:spPr bwMode="auto">
            <a:xfrm>
              <a:off x="7152350" y="3270522"/>
              <a:ext cx="66346" cy="818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11" name="Rechteck 710"/>
            <p:cNvSpPr/>
            <p:nvPr/>
          </p:nvSpPr>
          <p:spPr bwMode="auto">
            <a:xfrm>
              <a:off x="7273309" y="3270522"/>
              <a:ext cx="60941" cy="818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12" name="Rechteck 711"/>
            <p:cNvSpPr/>
            <p:nvPr/>
          </p:nvSpPr>
          <p:spPr bwMode="auto">
            <a:xfrm>
              <a:off x="7424509" y="3270522"/>
              <a:ext cx="65316" cy="818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13" name="Rechteck 712"/>
            <p:cNvSpPr/>
            <p:nvPr/>
          </p:nvSpPr>
          <p:spPr bwMode="auto">
            <a:xfrm>
              <a:off x="7605950" y="3270522"/>
              <a:ext cx="64850" cy="81818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714" name="Gerade Verbindung 713"/>
            <p:cNvCxnSpPr/>
            <p:nvPr/>
          </p:nvCxnSpPr>
          <p:spPr>
            <a:xfrm>
              <a:off x="6653708" y="3110710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Gerade Verbindung 714"/>
            <p:cNvCxnSpPr/>
            <p:nvPr/>
          </p:nvCxnSpPr>
          <p:spPr>
            <a:xfrm>
              <a:off x="6653708" y="3191572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Gerade Verbindung 715"/>
            <p:cNvCxnSpPr/>
            <p:nvPr/>
          </p:nvCxnSpPr>
          <p:spPr>
            <a:xfrm>
              <a:off x="6545029" y="3149649"/>
              <a:ext cx="75600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7" name="Rechteck 716"/>
            <p:cNvSpPr/>
            <p:nvPr/>
          </p:nvSpPr>
          <p:spPr bwMode="auto">
            <a:xfrm>
              <a:off x="6750230" y="3109762"/>
              <a:ext cx="61056" cy="81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18" name="Rechteck 717"/>
            <p:cNvSpPr/>
            <p:nvPr/>
          </p:nvSpPr>
          <p:spPr bwMode="auto">
            <a:xfrm>
              <a:off x="6882575" y="3110710"/>
              <a:ext cx="58093" cy="818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19" name="Rechteck 718"/>
            <p:cNvSpPr/>
            <p:nvPr/>
          </p:nvSpPr>
          <p:spPr bwMode="auto">
            <a:xfrm>
              <a:off x="7001150" y="3109754"/>
              <a:ext cx="66400" cy="81818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20" name="Rechteck 719"/>
            <p:cNvSpPr/>
            <p:nvPr/>
          </p:nvSpPr>
          <p:spPr bwMode="auto">
            <a:xfrm>
              <a:off x="7152350" y="3109754"/>
              <a:ext cx="66346" cy="818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21" name="Rechteck 720"/>
            <p:cNvSpPr/>
            <p:nvPr/>
          </p:nvSpPr>
          <p:spPr bwMode="auto">
            <a:xfrm>
              <a:off x="7273309" y="3109754"/>
              <a:ext cx="60941" cy="818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22" name="Rechteck 721"/>
            <p:cNvSpPr/>
            <p:nvPr/>
          </p:nvSpPr>
          <p:spPr bwMode="auto">
            <a:xfrm>
              <a:off x="7454750" y="3109754"/>
              <a:ext cx="65316" cy="818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23" name="Rechteck 722"/>
            <p:cNvSpPr/>
            <p:nvPr/>
          </p:nvSpPr>
          <p:spPr bwMode="auto">
            <a:xfrm>
              <a:off x="7605950" y="3109754"/>
              <a:ext cx="64850" cy="81818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724" name="Gerade Verbindung 723"/>
            <p:cNvCxnSpPr/>
            <p:nvPr/>
          </p:nvCxnSpPr>
          <p:spPr>
            <a:xfrm>
              <a:off x="6653708" y="2949943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Gerade Verbindung 724"/>
            <p:cNvCxnSpPr/>
            <p:nvPr/>
          </p:nvCxnSpPr>
          <p:spPr>
            <a:xfrm>
              <a:off x="6653708" y="3030805"/>
              <a:ext cx="193252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Gerade Verbindung 725"/>
            <p:cNvCxnSpPr/>
            <p:nvPr/>
          </p:nvCxnSpPr>
          <p:spPr>
            <a:xfrm>
              <a:off x="6545029" y="2990374"/>
              <a:ext cx="75600" cy="0"/>
            </a:xfrm>
            <a:prstGeom prst="line">
              <a:avLst/>
            </a:prstGeom>
            <a:ln w="31750" cmpd="sng"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7" name="Rechteck 726"/>
            <p:cNvSpPr/>
            <p:nvPr/>
          </p:nvSpPr>
          <p:spPr bwMode="auto">
            <a:xfrm>
              <a:off x="6750230" y="2948995"/>
              <a:ext cx="61056" cy="81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28" name="Rechteck 727"/>
            <p:cNvSpPr/>
            <p:nvPr/>
          </p:nvSpPr>
          <p:spPr bwMode="auto">
            <a:xfrm>
              <a:off x="6853593" y="2949943"/>
              <a:ext cx="58093" cy="818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29" name="Rechteck 728"/>
            <p:cNvSpPr/>
            <p:nvPr/>
          </p:nvSpPr>
          <p:spPr bwMode="auto">
            <a:xfrm>
              <a:off x="7001150" y="2948987"/>
              <a:ext cx="66400" cy="81818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30" name="Rechteck 729"/>
            <p:cNvSpPr/>
            <p:nvPr/>
          </p:nvSpPr>
          <p:spPr bwMode="auto">
            <a:xfrm>
              <a:off x="7152350" y="2948987"/>
              <a:ext cx="66346" cy="818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31" name="Rechteck 730"/>
            <p:cNvSpPr/>
            <p:nvPr/>
          </p:nvSpPr>
          <p:spPr bwMode="auto">
            <a:xfrm>
              <a:off x="7273309" y="2948987"/>
              <a:ext cx="60941" cy="818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32" name="Rechteck 731"/>
            <p:cNvSpPr/>
            <p:nvPr/>
          </p:nvSpPr>
          <p:spPr bwMode="auto">
            <a:xfrm>
              <a:off x="7424509" y="2948987"/>
              <a:ext cx="65316" cy="818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33" name="Rechteck 732"/>
            <p:cNvSpPr/>
            <p:nvPr/>
          </p:nvSpPr>
          <p:spPr bwMode="auto">
            <a:xfrm>
              <a:off x="7605950" y="2948987"/>
              <a:ext cx="64850" cy="81818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34" name="Textfeld 733"/>
            <p:cNvSpPr txBox="1"/>
            <p:nvPr/>
          </p:nvSpPr>
          <p:spPr>
            <a:xfrm>
              <a:off x="7870549" y="2935171"/>
              <a:ext cx="730800" cy="49218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</a:t>
              </a:r>
              <a:r>
                <a:rPr lang="en-US" sz="1400" dirty="0" smtClean="0"/>
                <a:t>patial</a:t>
              </a:r>
              <a:br>
                <a:rPr lang="en-US" sz="1400" dirty="0" smtClean="0"/>
              </a:br>
              <a:r>
                <a:rPr lang="en-US" sz="1400" dirty="0" smtClean="0"/>
                <a:t>locality (SPMD)</a:t>
              </a:r>
              <a:endParaRPr lang="en-US" sz="1400" dirty="0"/>
            </a:p>
          </p:txBody>
        </p:sp>
        <p:cxnSp>
          <p:nvCxnSpPr>
            <p:cNvPr id="735" name="Gerade Verbindung 734"/>
            <p:cNvCxnSpPr>
              <a:stCxn id="727" idx="2"/>
              <a:endCxn id="717" idx="0"/>
            </p:cNvCxnSpPr>
            <p:nvPr/>
          </p:nvCxnSpPr>
          <p:spPr>
            <a:xfrm>
              <a:off x="6780758" y="3030790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Gerade Verbindung 735"/>
            <p:cNvCxnSpPr>
              <a:stCxn id="717" idx="2"/>
              <a:endCxn id="707" idx="0"/>
            </p:cNvCxnSpPr>
            <p:nvPr/>
          </p:nvCxnSpPr>
          <p:spPr>
            <a:xfrm>
              <a:off x="6780758" y="3191557"/>
              <a:ext cx="0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Gerade Verbindung 736"/>
            <p:cNvCxnSpPr>
              <a:stCxn id="707" idx="2"/>
              <a:endCxn id="697" idx="0"/>
            </p:cNvCxnSpPr>
            <p:nvPr/>
          </p:nvCxnSpPr>
          <p:spPr>
            <a:xfrm>
              <a:off x="6780758" y="3352325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Gerade Verbindung 737"/>
            <p:cNvCxnSpPr>
              <a:stCxn id="697" idx="2"/>
              <a:endCxn id="687" idx="0"/>
            </p:cNvCxnSpPr>
            <p:nvPr/>
          </p:nvCxnSpPr>
          <p:spPr>
            <a:xfrm>
              <a:off x="6780758" y="3513092"/>
              <a:ext cx="7087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Gerade Verbindung 738"/>
            <p:cNvCxnSpPr>
              <a:stCxn id="687" idx="2"/>
              <a:endCxn id="677" idx="0"/>
            </p:cNvCxnSpPr>
            <p:nvPr/>
          </p:nvCxnSpPr>
          <p:spPr>
            <a:xfrm flipH="1">
              <a:off x="6786661" y="3673859"/>
              <a:ext cx="1184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Gerade Verbindung 739"/>
            <p:cNvCxnSpPr>
              <a:stCxn id="677" idx="2"/>
              <a:endCxn id="667" idx="0"/>
            </p:cNvCxnSpPr>
            <p:nvPr/>
          </p:nvCxnSpPr>
          <p:spPr>
            <a:xfrm flipH="1">
              <a:off x="6771309" y="3834627"/>
              <a:ext cx="15352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Gerade Verbindung 740"/>
            <p:cNvCxnSpPr>
              <a:stCxn id="667" idx="2"/>
              <a:endCxn id="657" idx="0"/>
            </p:cNvCxnSpPr>
            <p:nvPr/>
          </p:nvCxnSpPr>
          <p:spPr>
            <a:xfrm>
              <a:off x="6771309" y="3995394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Gerade Verbindung 741"/>
            <p:cNvCxnSpPr>
              <a:stCxn id="733" idx="2"/>
              <a:endCxn id="723" idx="0"/>
            </p:cNvCxnSpPr>
            <p:nvPr/>
          </p:nvCxnSpPr>
          <p:spPr>
            <a:xfrm>
              <a:off x="7638375" y="3030805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Gerade Verbindung 742"/>
            <p:cNvCxnSpPr>
              <a:stCxn id="723" idx="2"/>
              <a:endCxn id="713" idx="0"/>
            </p:cNvCxnSpPr>
            <p:nvPr/>
          </p:nvCxnSpPr>
          <p:spPr>
            <a:xfrm>
              <a:off x="7638375" y="3191572"/>
              <a:ext cx="0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Gerade Verbindung 743"/>
            <p:cNvCxnSpPr>
              <a:stCxn id="713" idx="2"/>
              <a:endCxn id="703" idx="0"/>
            </p:cNvCxnSpPr>
            <p:nvPr/>
          </p:nvCxnSpPr>
          <p:spPr>
            <a:xfrm flipH="1">
              <a:off x="7608134" y="3352340"/>
              <a:ext cx="30241" cy="78926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Gerade Verbindung 744"/>
            <p:cNvCxnSpPr>
              <a:stCxn id="703" idx="2"/>
              <a:endCxn id="693" idx="0"/>
            </p:cNvCxnSpPr>
            <p:nvPr/>
          </p:nvCxnSpPr>
          <p:spPr>
            <a:xfrm>
              <a:off x="7608134" y="3513084"/>
              <a:ext cx="30241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Gerade Verbindung 745"/>
            <p:cNvCxnSpPr>
              <a:stCxn id="693" idx="2"/>
              <a:endCxn id="683" idx="0"/>
            </p:cNvCxnSpPr>
            <p:nvPr/>
          </p:nvCxnSpPr>
          <p:spPr>
            <a:xfrm>
              <a:off x="7638375" y="3673851"/>
              <a:ext cx="0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Gerade Verbindung 746"/>
            <p:cNvCxnSpPr>
              <a:stCxn id="683" idx="2"/>
              <a:endCxn id="673" idx="0"/>
            </p:cNvCxnSpPr>
            <p:nvPr/>
          </p:nvCxnSpPr>
          <p:spPr>
            <a:xfrm>
              <a:off x="7638375" y="3834619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Gerade Verbindung 747"/>
            <p:cNvCxnSpPr>
              <a:stCxn id="673" idx="2"/>
              <a:endCxn id="663" idx="0"/>
            </p:cNvCxnSpPr>
            <p:nvPr/>
          </p:nvCxnSpPr>
          <p:spPr>
            <a:xfrm>
              <a:off x="7638375" y="3995386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Gerade Verbindung 748"/>
            <p:cNvCxnSpPr>
              <a:stCxn id="732" idx="2"/>
              <a:endCxn id="722" idx="0"/>
            </p:cNvCxnSpPr>
            <p:nvPr/>
          </p:nvCxnSpPr>
          <p:spPr>
            <a:xfrm>
              <a:off x="7457167" y="3030805"/>
              <a:ext cx="30241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Gerade Verbindung 749"/>
            <p:cNvCxnSpPr>
              <a:stCxn id="722" idx="2"/>
              <a:endCxn id="712" idx="0"/>
            </p:cNvCxnSpPr>
            <p:nvPr/>
          </p:nvCxnSpPr>
          <p:spPr>
            <a:xfrm flipH="1">
              <a:off x="7457167" y="3191572"/>
              <a:ext cx="30241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Gerade Verbindung 750"/>
            <p:cNvCxnSpPr>
              <a:stCxn id="712" idx="2"/>
              <a:endCxn id="702" idx="0"/>
            </p:cNvCxnSpPr>
            <p:nvPr/>
          </p:nvCxnSpPr>
          <p:spPr>
            <a:xfrm>
              <a:off x="7457167" y="3352340"/>
              <a:ext cx="30241" cy="78926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Gerade Verbindung 751"/>
            <p:cNvCxnSpPr>
              <a:stCxn id="702" idx="2"/>
              <a:endCxn id="692" idx="0"/>
            </p:cNvCxnSpPr>
            <p:nvPr/>
          </p:nvCxnSpPr>
          <p:spPr>
            <a:xfrm flipH="1">
              <a:off x="7457167" y="3513084"/>
              <a:ext cx="30241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Gerade Verbindung 752"/>
            <p:cNvCxnSpPr>
              <a:stCxn id="692" idx="2"/>
              <a:endCxn id="682" idx="0"/>
            </p:cNvCxnSpPr>
            <p:nvPr/>
          </p:nvCxnSpPr>
          <p:spPr>
            <a:xfrm>
              <a:off x="7457167" y="3673851"/>
              <a:ext cx="30241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Gerade Verbindung 753"/>
            <p:cNvCxnSpPr>
              <a:stCxn id="682" idx="2"/>
              <a:endCxn id="672" idx="0"/>
            </p:cNvCxnSpPr>
            <p:nvPr/>
          </p:nvCxnSpPr>
          <p:spPr>
            <a:xfrm flipH="1">
              <a:off x="7457167" y="3834619"/>
              <a:ext cx="30241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Gerade Verbindung 754"/>
            <p:cNvCxnSpPr>
              <a:stCxn id="672" idx="2"/>
              <a:endCxn id="662" idx="0"/>
            </p:cNvCxnSpPr>
            <p:nvPr/>
          </p:nvCxnSpPr>
          <p:spPr>
            <a:xfrm flipH="1">
              <a:off x="7411808" y="3995386"/>
              <a:ext cx="45359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Gerade Verbindung 755"/>
            <p:cNvCxnSpPr>
              <a:stCxn id="731" idx="2"/>
              <a:endCxn id="721" idx="0"/>
            </p:cNvCxnSpPr>
            <p:nvPr/>
          </p:nvCxnSpPr>
          <p:spPr>
            <a:xfrm>
              <a:off x="7303780" y="3030805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Gerade Verbindung 756"/>
            <p:cNvCxnSpPr>
              <a:stCxn id="721" idx="2"/>
              <a:endCxn id="711" idx="0"/>
            </p:cNvCxnSpPr>
            <p:nvPr/>
          </p:nvCxnSpPr>
          <p:spPr>
            <a:xfrm>
              <a:off x="7303780" y="3191572"/>
              <a:ext cx="0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Gerade Verbindung 757"/>
            <p:cNvCxnSpPr>
              <a:stCxn id="711" idx="2"/>
              <a:endCxn id="701" idx="0"/>
            </p:cNvCxnSpPr>
            <p:nvPr/>
          </p:nvCxnSpPr>
          <p:spPr>
            <a:xfrm flipH="1">
              <a:off x="7258421" y="3352340"/>
              <a:ext cx="45359" cy="78926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Gerade Verbindung 758"/>
            <p:cNvCxnSpPr>
              <a:stCxn id="701" idx="2"/>
              <a:endCxn id="691" idx="0"/>
            </p:cNvCxnSpPr>
            <p:nvPr/>
          </p:nvCxnSpPr>
          <p:spPr>
            <a:xfrm>
              <a:off x="7258421" y="3513084"/>
              <a:ext cx="45359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Gerade Verbindung 759"/>
            <p:cNvCxnSpPr>
              <a:stCxn id="691" idx="2"/>
              <a:endCxn id="681" idx="0"/>
            </p:cNvCxnSpPr>
            <p:nvPr/>
          </p:nvCxnSpPr>
          <p:spPr>
            <a:xfrm flipH="1">
              <a:off x="7258421" y="3673851"/>
              <a:ext cx="45359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Gerade Verbindung 760"/>
            <p:cNvCxnSpPr>
              <a:stCxn id="681" idx="2"/>
              <a:endCxn id="671" idx="0"/>
            </p:cNvCxnSpPr>
            <p:nvPr/>
          </p:nvCxnSpPr>
          <p:spPr>
            <a:xfrm>
              <a:off x="7258421" y="3834619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Gerade Verbindung 761"/>
            <p:cNvCxnSpPr>
              <a:stCxn id="671" idx="2"/>
              <a:endCxn id="661" idx="0"/>
            </p:cNvCxnSpPr>
            <p:nvPr/>
          </p:nvCxnSpPr>
          <p:spPr>
            <a:xfrm flipH="1">
              <a:off x="7228180" y="3995386"/>
              <a:ext cx="30241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Gerade Verbindung 762"/>
            <p:cNvCxnSpPr>
              <a:stCxn id="730" idx="2"/>
              <a:endCxn id="720" idx="0"/>
            </p:cNvCxnSpPr>
            <p:nvPr/>
          </p:nvCxnSpPr>
          <p:spPr>
            <a:xfrm>
              <a:off x="7185523" y="3030805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Gerade Verbindung 763"/>
            <p:cNvCxnSpPr>
              <a:stCxn id="720" idx="2"/>
              <a:endCxn id="710" idx="0"/>
            </p:cNvCxnSpPr>
            <p:nvPr/>
          </p:nvCxnSpPr>
          <p:spPr>
            <a:xfrm>
              <a:off x="7185523" y="3191572"/>
              <a:ext cx="0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Gerade Verbindung 764"/>
            <p:cNvCxnSpPr>
              <a:stCxn id="710" idx="2"/>
              <a:endCxn id="700" idx="0"/>
            </p:cNvCxnSpPr>
            <p:nvPr/>
          </p:nvCxnSpPr>
          <p:spPr>
            <a:xfrm flipH="1">
              <a:off x="7121107" y="3352340"/>
              <a:ext cx="64416" cy="78926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Gerade Verbindung 765"/>
            <p:cNvCxnSpPr>
              <a:stCxn id="700" idx="2"/>
              <a:endCxn id="690" idx="0"/>
            </p:cNvCxnSpPr>
            <p:nvPr/>
          </p:nvCxnSpPr>
          <p:spPr>
            <a:xfrm>
              <a:off x="7121107" y="3513084"/>
              <a:ext cx="64416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Gerade Verbindung 766"/>
            <p:cNvCxnSpPr>
              <a:stCxn id="690" idx="2"/>
              <a:endCxn id="680" idx="0"/>
            </p:cNvCxnSpPr>
            <p:nvPr/>
          </p:nvCxnSpPr>
          <p:spPr>
            <a:xfrm flipH="1">
              <a:off x="7114476" y="3673851"/>
              <a:ext cx="71047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Gerade Verbindung 767"/>
            <p:cNvCxnSpPr>
              <a:stCxn id="680" idx="2"/>
              <a:endCxn id="670" idx="0"/>
            </p:cNvCxnSpPr>
            <p:nvPr/>
          </p:nvCxnSpPr>
          <p:spPr>
            <a:xfrm flipH="1">
              <a:off x="7107402" y="3834619"/>
              <a:ext cx="7074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Gerade Verbindung 768"/>
            <p:cNvCxnSpPr>
              <a:stCxn id="670" idx="2"/>
              <a:endCxn id="660" idx="0"/>
            </p:cNvCxnSpPr>
            <p:nvPr/>
          </p:nvCxnSpPr>
          <p:spPr>
            <a:xfrm>
              <a:off x="7107402" y="3995386"/>
              <a:ext cx="2349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Gerade Verbindung 769"/>
            <p:cNvCxnSpPr>
              <a:stCxn id="728" idx="2"/>
              <a:endCxn id="718" idx="0"/>
            </p:cNvCxnSpPr>
            <p:nvPr/>
          </p:nvCxnSpPr>
          <p:spPr>
            <a:xfrm>
              <a:off x="6882640" y="3031761"/>
              <a:ext cx="28982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Gerade Verbindung 770"/>
            <p:cNvCxnSpPr>
              <a:stCxn id="718" idx="2"/>
              <a:endCxn id="708" idx="0"/>
            </p:cNvCxnSpPr>
            <p:nvPr/>
          </p:nvCxnSpPr>
          <p:spPr>
            <a:xfrm flipH="1">
              <a:off x="6880278" y="3192528"/>
              <a:ext cx="31344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Gerade Verbindung 771"/>
            <p:cNvCxnSpPr>
              <a:stCxn id="708" idx="2"/>
              <a:endCxn id="698" idx="0"/>
            </p:cNvCxnSpPr>
            <p:nvPr/>
          </p:nvCxnSpPr>
          <p:spPr>
            <a:xfrm>
              <a:off x="6880278" y="3353296"/>
              <a:ext cx="31344" cy="7797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Gerade Verbindung 772"/>
            <p:cNvCxnSpPr>
              <a:stCxn id="698" idx="2"/>
              <a:endCxn id="688" idx="0"/>
            </p:cNvCxnSpPr>
            <p:nvPr/>
          </p:nvCxnSpPr>
          <p:spPr>
            <a:xfrm>
              <a:off x="6911622" y="3513084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Gerade Verbindung 773"/>
            <p:cNvCxnSpPr>
              <a:stCxn id="688" idx="2"/>
              <a:endCxn id="678" idx="0"/>
            </p:cNvCxnSpPr>
            <p:nvPr/>
          </p:nvCxnSpPr>
          <p:spPr>
            <a:xfrm flipH="1">
              <a:off x="6863742" y="3673851"/>
              <a:ext cx="47880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Gerade Verbindung 774"/>
            <p:cNvCxnSpPr>
              <a:stCxn id="678" idx="2"/>
              <a:endCxn id="668" idx="0"/>
            </p:cNvCxnSpPr>
            <p:nvPr/>
          </p:nvCxnSpPr>
          <p:spPr>
            <a:xfrm>
              <a:off x="6863742" y="3834619"/>
              <a:ext cx="30241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Gerade Verbindung 775"/>
            <p:cNvCxnSpPr>
              <a:stCxn id="669" idx="2"/>
              <a:endCxn id="659" idx="0"/>
            </p:cNvCxnSpPr>
            <p:nvPr/>
          </p:nvCxnSpPr>
          <p:spPr>
            <a:xfrm flipH="1">
              <a:off x="6971581" y="3995386"/>
              <a:ext cx="14889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Gerade Verbindung 776"/>
            <p:cNvCxnSpPr>
              <a:stCxn id="668" idx="2"/>
              <a:endCxn id="658" idx="0"/>
            </p:cNvCxnSpPr>
            <p:nvPr/>
          </p:nvCxnSpPr>
          <p:spPr>
            <a:xfrm flipH="1">
              <a:off x="6863742" y="3995386"/>
              <a:ext cx="30241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Gerade Verbindung 777"/>
            <p:cNvCxnSpPr>
              <a:stCxn id="679" idx="2"/>
              <a:endCxn id="669" idx="0"/>
            </p:cNvCxnSpPr>
            <p:nvPr/>
          </p:nvCxnSpPr>
          <p:spPr>
            <a:xfrm>
              <a:off x="6986470" y="3834619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Gerade Verbindung 778"/>
            <p:cNvCxnSpPr>
              <a:stCxn id="689" idx="2"/>
              <a:endCxn id="679" idx="0"/>
            </p:cNvCxnSpPr>
            <p:nvPr/>
          </p:nvCxnSpPr>
          <p:spPr>
            <a:xfrm flipH="1">
              <a:off x="6986470" y="3673851"/>
              <a:ext cx="47880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Gerade Verbindung 779"/>
            <p:cNvCxnSpPr>
              <a:stCxn id="699" idx="2"/>
              <a:endCxn id="689" idx="0"/>
            </p:cNvCxnSpPr>
            <p:nvPr/>
          </p:nvCxnSpPr>
          <p:spPr>
            <a:xfrm>
              <a:off x="7015285" y="3513084"/>
              <a:ext cx="19065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Gerade Verbindung 780"/>
            <p:cNvCxnSpPr>
              <a:stCxn id="709" idx="2"/>
              <a:endCxn id="699" idx="0"/>
            </p:cNvCxnSpPr>
            <p:nvPr/>
          </p:nvCxnSpPr>
          <p:spPr>
            <a:xfrm>
              <a:off x="7004653" y="3352340"/>
              <a:ext cx="10632" cy="78926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Gerade Verbindung 781"/>
            <p:cNvCxnSpPr>
              <a:stCxn id="719" idx="2"/>
              <a:endCxn id="709" idx="0"/>
            </p:cNvCxnSpPr>
            <p:nvPr/>
          </p:nvCxnSpPr>
          <p:spPr>
            <a:xfrm flipH="1">
              <a:off x="7004653" y="3191572"/>
              <a:ext cx="29697" cy="78950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Gerade Verbindung 782"/>
            <p:cNvCxnSpPr>
              <a:stCxn id="729" idx="2"/>
              <a:endCxn id="719" idx="0"/>
            </p:cNvCxnSpPr>
            <p:nvPr/>
          </p:nvCxnSpPr>
          <p:spPr>
            <a:xfrm>
              <a:off x="7034350" y="3030805"/>
              <a:ext cx="0" cy="78949"/>
            </a:xfrm>
            <a:prstGeom prst="line">
              <a:avLst/>
            </a:prstGeom>
            <a:ln w="12700" cmpd="sng">
              <a:solidFill>
                <a:srgbClr val="0F4F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4" name="Textfeld 783"/>
            <p:cNvSpPr txBox="1"/>
            <p:nvPr/>
          </p:nvSpPr>
          <p:spPr>
            <a:xfrm>
              <a:off x="8260166" y="4060099"/>
              <a:ext cx="353480" cy="23428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b">
              <a:spAutoFit/>
            </a:bodyPr>
            <a:lstStyle/>
            <a:p>
              <a:pPr algn="ctr"/>
              <a:r>
                <a:rPr lang="en-US" sz="1050" dirty="0" smtClean="0"/>
                <a:t>time</a:t>
              </a:r>
              <a:endParaRPr lang="en-US" sz="105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998897" y="25695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o Background 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ln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3_LLNL_template_v2.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755</Words>
  <Application>Microsoft Office PowerPoint</Application>
  <PresentationFormat>On-screen Show (4:3)</PresentationFormat>
  <Paragraphs>325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1_No Background Color</vt:lpstr>
      <vt:lpstr>Standarddesign</vt:lpstr>
      <vt:lpstr>2013_LLNL_template_v2.04</vt:lpstr>
      <vt:lpstr>Scalable Library Loading with SPINDLE </vt:lpstr>
      <vt:lpstr>Dynamic Linking Causes Major Disruption at Scale</vt:lpstr>
      <vt:lpstr>Challenges Arise from File Access Storms</vt:lpstr>
      <vt:lpstr>File Access is Uncoordinated! </vt:lpstr>
      <vt:lpstr>How SPINDLE Works</vt:lpstr>
      <vt:lpstr>Overview</vt:lpstr>
      <vt:lpstr>SPINDLE Components  </vt:lpstr>
      <vt:lpstr>Network Topology</vt:lpstr>
      <vt:lpstr>SPINDLE Communication Models</vt:lpstr>
      <vt:lpstr>SPINDLE Client Intercepts   Dynamic Linker Transparently</vt:lpstr>
      <vt:lpstr>RTLD_AUDIT Interface provides hooks into Dynamic Linker</vt:lpstr>
      <vt:lpstr>SPINDLE’s Performance</vt:lpstr>
      <vt:lpstr>Constant Overhead of  SPINDLE’s Data Distribution</vt:lpstr>
      <vt:lpstr>SPINDLE’s Memory Footprint</vt:lpstr>
      <vt:lpstr>Launching SPINDLE</vt:lpstr>
      <vt:lpstr>Conclusion</vt:lpstr>
      <vt:lpstr>Availability  &amp; Outlook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2013-06-09T16:05:50Z</dcterms:created>
  <dcterms:modified xsi:type="dcterms:W3CDTF">2013-07-12T22:11:46Z</dcterms:modified>
</cp:coreProperties>
</file>