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6"/>
  </p:notesMasterIdLst>
  <p:handoutMasterIdLst>
    <p:handoutMasterId r:id="rId37"/>
  </p:handoutMasterIdLst>
  <p:sldIdLst>
    <p:sldId id="256" r:id="rId3"/>
    <p:sldId id="273" r:id="rId4"/>
    <p:sldId id="257" r:id="rId5"/>
    <p:sldId id="274" r:id="rId6"/>
    <p:sldId id="271" r:id="rId7"/>
    <p:sldId id="262" r:id="rId8"/>
    <p:sldId id="272" r:id="rId9"/>
    <p:sldId id="275" r:id="rId10"/>
    <p:sldId id="308" r:id="rId11"/>
    <p:sldId id="307" r:id="rId12"/>
    <p:sldId id="269" r:id="rId13"/>
    <p:sldId id="268" r:id="rId14"/>
    <p:sldId id="304" r:id="rId15"/>
    <p:sldId id="305" r:id="rId16"/>
    <p:sldId id="306" r:id="rId17"/>
    <p:sldId id="270" r:id="rId18"/>
    <p:sldId id="282" r:id="rId19"/>
    <p:sldId id="290" r:id="rId20"/>
    <p:sldId id="292" r:id="rId21"/>
    <p:sldId id="291" r:id="rId22"/>
    <p:sldId id="287" r:id="rId23"/>
    <p:sldId id="293" r:id="rId24"/>
    <p:sldId id="294" r:id="rId25"/>
    <p:sldId id="295" r:id="rId26"/>
    <p:sldId id="298" r:id="rId27"/>
    <p:sldId id="296" r:id="rId28"/>
    <p:sldId id="297" r:id="rId29"/>
    <p:sldId id="299" r:id="rId30"/>
    <p:sldId id="300" r:id="rId31"/>
    <p:sldId id="301" r:id="rId32"/>
    <p:sldId id="302" r:id="rId33"/>
    <p:sldId id="303" r:id="rId34"/>
    <p:sldId id="309" r:id="rId35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Philippen" initials="PP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68" y="-10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F7FF038-4D01-46F7-9284-EF93DAAC0ECB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858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0" y="812517"/>
            <a:ext cx="356" cy="356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F85E2D01-5C02-4694-8021-653BB876BB6A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3836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SzPct val="45000"/>
      <a:buFont typeface="StarSymbol"/>
      <a:buChar char="●"/>
      <a:tabLst/>
      <a:defRPr lang="de-DE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CDB10C-3CC5-4E86-95E8-6152D87BBA53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C1894AB4-F9AC-419B-947A-E5695D718788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63969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84F350-603E-4C04-9B45-2309E36DF718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0D603FDF-13D6-45D3-AF0B-5304FFDDC15B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51909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524753" y="647696"/>
            <a:ext cx="2266953" cy="611028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47696"/>
            <a:ext cx="6651629" cy="611028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EDA6B5-F771-4EFD-9F56-747AED1FF24A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13267C12-E07D-4295-9C02-CA9AF88A65B9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20163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4392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573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/>
          <a:lstStyle>
            <a:lvl1pPr>
              <a:defRPr sz="4000" b="1" cap="all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2390324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731840" y="3794129"/>
            <a:ext cx="4452935" cy="48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337179" y="3794129"/>
            <a:ext cx="4454527" cy="48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6901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413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2251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29278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/>
          <a:lstStyle>
            <a:lvl1pPr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637261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 txBox="1"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Font typeface="Wingdings" pitchFamily="2"/>
              <a:buChar char="Ø"/>
              <a:defRPr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 smtClean="0"/>
              <a:t> Textmasterformate </a:t>
            </a:r>
            <a:r>
              <a:rPr lang="de-DE" dirty="0"/>
              <a:t>durch Klicken </a:t>
            </a:r>
            <a:r>
              <a:rPr lang="de-DE" dirty="0" smtClean="0"/>
              <a:t>bearbeiten </a:t>
            </a:r>
            <a:endParaRPr lang="de-DE" dirty="0"/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/>
              <a:t>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19.4.2012</a:t>
            </a: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78534E64-5C80-4C65-8208-BA974191E9A4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50477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/>
          <a:lstStyle>
            <a:lvl1pPr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1406916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123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524753" y="3130548"/>
            <a:ext cx="2266953" cy="114934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3130548"/>
            <a:ext cx="6651629" cy="114934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3706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/>
          <a:lstStyle>
            <a:lvl1pPr>
              <a:defRPr sz="4000" cap="all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E4630A-BAE4-4DE1-8900-6070231B6ED5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8236ACDD-A48E-4CCA-A659-13CAD81B885A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40209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720720" y="1979611"/>
            <a:ext cx="4459291" cy="47783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332415" y="1979611"/>
            <a:ext cx="4459291" cy="47783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DF365D-F124-4967-BAC9-D7DBE18DB728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04022F9B-91AC-4011-AB08-5C6D4D604F0D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00827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D2B2DD-B443-4E0F-BCF3-98FEAE099F4C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8" name="Foliennummernplatzhalter 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AACB1713-2F82-49C4-B42D-39EE93858949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21764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6CD638-0A90-401B-9795-386E86003EC0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FA31DAAD-9755-4B5A-80E9-754975CAC107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66741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67C400-EBE9-45F4-B5B3-5E367B1CC927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3" name="Foliennummernplatzhalter 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FBEEBB19-DD08-4F18-9747-82D7648F82C7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26576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 sz="32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B695EE-46BC-45CE-8011-E17F65807C24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7BEA79BC-56F0-49E7-9502-C7CB46074465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13748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>
              <a:buNone/>
              <a:defRPr lang="en-US" sz="3200"/>
            </a:lvl1pPr>
          </a:lstStyle>
          <a:p>
            <a:pPr lvl="0"/>
            <a:endParaRPr lang="en-US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FC8BE1-A53F-4CF4-9CC7-32FCA248B5C8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Folie </a:t>
            </a:r>
            <a:fld id="{7A439ECA-B92F-4D8A-8249-49D418E2D232}" type="slidenum">
              <a:rPr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02282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719998" y="647998"/>
            <a:ext cx="9071643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lvl="0"/>
            <a:r>
              <a:rPr lang="de-DE"/>
              <a:t>Klicken Sie, um das Format des Titeltextes zu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19998" y="1979996"/>
            <a:ext cx="9071643" cy="477827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de-DE"/>
              <a:t>Klicken Sie, um die Formate des Gliederungstextes zu bearbeiten</a:t>
            </a:r>
          </a:p>
          <a:p>
            <a:pPr lvl="1"/>
            <a:r>
              <a:rPr lang="de-DE"/>
              <a:t>Zweite Gliederungsebene</a:t>
            </a:r>
          </a:p>
          <a:p>
            <a:pPr lvl="2"/>
            <a:r>
              <a:rPr lang="de-DE"/>
              <a:t>Dritte Gliederungsebene</a:t>
            </a:r>
          </a:p>
          <a:p>
            <a:pPr lvl="3"/>
            <a:r>
              <a:rPr lang="de-DE"/>
              <a:t>Vierte Gliederungsebene</a:t>
            </a:r>
          </a:p>
          <a:p>
            <a:pPr lvl="4"/>
            <a:r>
              <a:rPr lang="de-DE"/>
              <a:t>Fünfte Gliederungsebene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39998" y="688680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000" b="0" i="0" u="none" strike="noStrike" kern="1200" cap="none" spc="0" baseline="0">
                <a:solidFill>
                  <a:srgbClr val="005B82"/>
                </a:solidFill>
                <a:uFillTx/>
                <a:latin typeface="Arial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fld id="{46112276-262F-4A6A-A98C-4749BC7A7EAB}" type="datetime1">
              <a:rPr lang="de-DE"/>
              <a:pPr lvl="0"/>
              <a:t>12.07.2013</a:t>
            </a:fld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000" b="0" i="0" u="none" strike="noStrike" kern="1200" cap="none" spc="0" baseline="0">
                <a:solidFill>
                  <a:srgbClr val="005B82"/>
                </a:solidFill>
                <a:uFillTx/>
                <a:latin typeface="Arial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r>
              <a:rPr lang="de-DE"/>
              <a:t>Folie </a:t>
            </a:r>
            <a:fld id="{3B5CA51D-0FDD-4B2E-B6CE-C483A9B6911A}" type="slidenum">
              <a:rPr/>
              <a:pPr lvl="0"/>
              <a:t>‹Nr.›</a:t>
            </a:fld>
            <a:endParaRPr lang="de-DE"/>
          </a:p>
        </p:txBody>
      </p:sp>
      <p:sp>
        <p:nvSpPr>
          <p:cNvPr id="6" name="Freihandform 5"/>
          <p:cNvSpPr/>
          <p:nvPr/>
        </p:nvSpPr>
        <p:spPr>
          <a:xfrm>
            <a:off x="0" y="0"/>
            <a:ext cx="179999" cy="270000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B9BBC0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Freihandform 6"/>
          <p:cNvSpPr/>
          <p:nvPr/>
        </p:nvSpPr>
        <p:spPr>
          <a:xfrm>
            <a:off x="139317" y="0"/>
            <a:ext cx="138961" cy="252000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005B82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Freihandform 7"/>
          <p:cNvSpPr/>
          <p:nvPr/>
        </p:nvSpPr>
        <p:spPr>
          <a:xfrm>
            <a:off x="0" y="2520004"/>
            <a:ext cx="187561" cy="270000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Freihandform 8"/>
          <p:cNvSpPr/>
          <p:nvPr/>
        </p:nvSpPr>
        <p:spPr>
          <a:xfrm>
            <a:off x="140396" y="2520004"/>
            <a:ext cx="140396" cy="270000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B9BBC0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Freihandform 9"/>
          <p:cNvSpPr/>
          <p:nvPr/>
        </p:nvSpPr>
        <p:spPr>
          <a:xfrm>
            <a:off x="0" y="5039999"/>
            <a:ext cx="179999" cy="252000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515355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Freihandform 10"/>
          <p:cNvSpPr/>
          <p:nvPr/>
        </p:nvSpPr>
        <p:spPr>
          <a:xfrm>
            <a:off x="140396" y="5039999"/>
            <a:ext cx="140396" cy="252000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DCDCDC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lum/>
            <a:alphaModFix/>
          </a:blip>
          <a:srcRect/>
          <a:stretch>
            <a:fillRect/>
          </a:stretch>
        </p:blipFill>
        <p:spPr>
          <a:xfrm>
            <a:off x="8348398" y="251999"/>
            <a:ext cx="1438195" cy="46584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de-DE" sz="2600" b="1" i="0" u="none" strike="noStrike" kern="1200" cap="none" spc="0" baseline="0">
          <a:solidFill>
            <a:srgbClr val="005B82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Clr>
          <a:srgbClr val="005B82"/>
        </a:buClr>
        <a:buSzPct val="75000"/>
        <a:buFont typeface="StarSymbol"/>
        <a:buChar char=""/>
        <a:tabLst/>
        <a:defRPr lang="de-DE" sz="2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863998" marR="0" lvl="1" indent="-287999" algn="l" defTabSz="914400" rtl="0" fontAlgn="auto" hangingPunct="0">
        <a:lnSpc>
          <a:spcPct val="100000"/>
        </a:lnSpc>
        <a:spcBef>
          <a:spcPts val="0"/>
        </a:spcBef>
        <a:spcAft>
          <a:spcPts val="1135"/>
        </a:spcAft>
        <a:buClr>
          <a:srgbClr val="005B82"/>
        </a:buClr>
        <a:buSzPct val="75000"/>
        <a:buFont typeface="Arial" pitchFamily="34"/>
        <a:buChar char="■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2pPr>
      <a:lvl3pPr marL="1295997" marR="0" lvl="2" indent="-215999" algn="l" defTabSz="914400" rtl="0" fontAlgn="auto" hangingPunct="0">
        <a:lnSpc>
          <a:spcPct val="100000"/>
        </a:lnSpc>
        <a:spcBef>
          <a:spcPts val="0"/>
        </a:spcBef>
        <a:spcAft>
          <a:spcPts val="850"/>
        </a:spcAft>
        <a:buClr>
          <a:srgbClr val="005B82"/>
        </a:buClr>
        <a:buSzPct val="75000"/>
        <a:buFont typeface="Arial" pitchFamily="34"/>
        <a:buChar char="■"/>
        <a:tabLst/>
        <a:defRPr lang="de-DE" sz="2400" b="0" i="1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3pPr>
      <a:lvl4pPr marL="1727996" marR="0" lvl="3" indent="-215999" algn="l" defTabSz="914400" rtl="0" fontAlgn="auto" hangingPunct="0">
        <a:lnSpc>
          <a:spcPct val="100000"/>
        </a:lnSpc>
        <a:spcBef>
          <a:spcPts val="0"/>
        </a:spcBef>
        <a:spcAft>
          <a:spcPts val="565"/>
        </a:spcAft>
        <a:buSzPct val="25000"/>
        <a:buFont typeface="Arial" pitchFamily="34"/>
        <a:buChar char=" "/>
        <a:tabLst/>
        <a:defRPr lang="de-DE" sz="2000" b="0" i="1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4pPr>
      <a:lvl5pPr marL="2159995" marR="0" lvl="4" indent="-215999" algn="l" defTabSz="914400" rtl="0" fontAlgn="auto" hangingPunct="0">
        <a:lnSpc>
          <a:spcPct val="100000"/>
        </a:lnSpc>
        <a:spcBef>
          <a:spcPts val="0"/>
        </a:spcBef>
        <a:spcAft>
          <a:spcPts val="285"/>
        </a:spcAft>
        <a:buSzPct val="25000"/>
        <a:buFont typeface="Arial" pitchFamily="34"/>
        <a:buChar char=" 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520004"/>
            <a:ext cx="10079998" cy="5039999"/>
          </a:xfrm>
          <a:prstGeom prst="rect">
            <a:avLst/>
          </a:prstGeom>
          <a:solidFill>
            <a:srgbClr val="005B82"/>
          </a:solidFill>
          <a:ln>
            <a:noFill/>
            <a:prstDash val="solid"/>
          </a:ln>
        </p:spPr>
        <p:txBody>
          <a:bodyPr vert="horz" wrap="square" lIns="0" tIns="0" rIns="0" bIns="0" anchor="ctr" anchorCtr="1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32242" y="3794759"/>
            <a:ext cx="9059756" cy="485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de-DE"/>
              <a:t>Klicken Sie, um die Formate des Gliederungstextes zu bearbeiten</a:t>
            </a:r>
          </a:p>
          <a:p>
            <a:pPr lvl="1"/>
            <a:r>
              <a:rPr lang="de-DE"/>
              <a:t>Zweite Gliederungsebene</a:t>
            </a:r>
          </a:p>
          <a:p>
            <a:pPr lvl="2"/>
            <a:r>
              <a:rPr lang="de-DE"/>
              <a:t>Dritte Gliederungsebene</a:t>
            </a:r>
          </a:p>
          <a:p>
            <a:pPr lvl="3"/>
            <a:r>
              <a:rPr lang="de-DE"/>
              <a:t>Vierte Gliederungsebene</a:t>
            </a:r>
          </a:p>
          <a:p>
            <a:pPr lvl="4"/>
            <a:r>
              <a:rPr lang="de-DE"/>
              <a:t>Fünfte Gliederungsebene</a:t>
            </a:r>
          </a:p>
          <a:p>
            <a:pPr lvl="5"/>
            <a:r>
              <a:rPr lang="de-DE"/>
              <a:t>Sechste Gliederungsebene</a:t>
            </a:r>
          </a:p>
          <a:p>
            <a:pPr lvl="6"/>
            <a:r>
              <a:rPr lang="de-DE"/>
              <a:t>Siebente Gliederungsebene</a:t>
            </a:r>
          </a:p>
          <a:p>
            <a:pPr lvl="7"/>
            <a:r>
              <a:rPr lang="de-DE"/>
              <a:t>Achte Gliederungsebene</a:t>
            </a:r>
          </a:p>
          <a:p>
            <a:pPr lvl="8"/>
            <a:r>
              <a:rPr lang="de-DE"/>
              <a:t>Neunte Gliederungsebene</a:t>
            </a:r>
          </a:p>
        </p:txBody>
      </p:sp>
      <p:sp>
        <p:nvSpPr>
          <p:cNvPr id="4" name="Freihandform 3"/>
          <p:cNvSpPr/>
          <p:nvPr/>
        </p:nvSpPr>
        <p:spPr>
          <a:xfrm>
            <a:off x="1078" y="2520004"/>
            <a:ext cx="178920" cy="288000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005B82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Freihandform 4"/>
          <p:cNvSpPr/>
          <p:nvPr/>
        </p:nvSpPr>
        <p:spPr>
          <a:xfrm>
            <a:off x="139683" y="2520004"/>
            <a:ext cx="138961" cy="288000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B9BBC0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Titelplatzhalter 5"/>
          <p:cNvSpPr txBox="1">
            <a:spLocks noGrp="1"/>
          </p:cNvSpPr>
          <p:nvPr>
            <p:ph type="title"/>
          </p:nvPr>
        </p:nvSpPr>
        <p:spPr>
          <a:xfrm>
            <a:off x="720364" y="3129835"/>
            <a:ext cx="9071643" cy="74051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lvl="0"/>
            <a:r>
              <a:rPr lang="de-DE"/>
              <a:t>Klicken Sie, um das Format des Titeltextes zu bearbeiten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55998" y="5291998"/>
            <a:ext cx="3924001" cy="29015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4390D01-6D69-460F-8B6F-FE995C016FB8}" type="datetime1">
              <a:rPr lang="de-DE" sz="1400" b="0" i="0" u="none" strike="noStrike" kern="1200" cap="none" spc="0" baseline="0">
                <a:solidFill>
                  <a:srgbClr val="FFFFFF"/>
                </a:solidFill>
                <a:uFillTx/>
                <a:latin typeface="Arial" pitchFamily="18"/>
                <a:ea typeface="Arial Unicode MS" pitchFamily="2"/>
                <a:cs typeface="Tahoma" pitchFamily="2"/>
              </a:rPr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12.07.2013</a:t>
            </a:fld>
            <a:r>
              <a:rPr lang="de-DE" sz="1400" b="0" i="0" u="none" strike="noStrike" kern="1200" cap="none" spc="0" baseline="0">
                <a:solidFill>
                  <a:srgbClr val="FFFFFF"/>
                </a:solidFill>
                <a:uFillTx/>
                <a:latin typeface="Arial" pitchFamily="18"/>
                <a:ea typeface="Arial Unicode MS" pitchFamily="2"/>
                <a:cs typeface="Tahoma" pitchFamily="2"/>
              </a:rPr>
              <a:t> |</a:t>
            </a:r>
          </a:p>
        </p:txBody>
      </p:sp>
      <p:sp>
        <p:nvSpPr>
          <p:cNvPr id="8" name="Textfeld 7"/>
          <p:cNvSpPr txBox="1"/>
          <p:nvPr/>
        </p:nvSpPr>
        <p:spPr>
          <a:xfrm rot="5400013">
            <a:off x="-1309323" y="3659040"/>
            <a:ext cx="2520360" cy="2430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900" b="0" i="0" u="none" strike="noStrike" kern="1200" cap="none" spc="0" baseline="0">
                <a:solidFill>
                  <a:srgbClr val="005B82"/>
                </a:solidFill>
                <a:uFillTx/>
                <a:latin typeface="Arial Mt Bd" pitchFamily="18"/>
                <a:ea typeface="Arial Unicode MS" pitchFamily="2"/>
                <a:cs typeface="Tahoma" pitchFamily="2"/>
              </a:rPr>
              <a:t>Mitglied der Helmholtz-Gemeinschaft</a:t>
            </a:r>
          </a:p>
        </p:txBody>
      </p:sp>
      <p:sp>
        <p:nvSpPr>
          <p:cNvPr id="9" name="Freihandform 8"/>
          <p:cNvSpPr/>
          <p:nvPr/>
        </p:nvSpPr>
        <p:spPr>
          <a:xfrm>
            <a:off x="722" y="5039999"/>
            <a:ext cx="138961" cy="252000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515355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Freihandform 9"/>
          <p:cNvSpPr/>
          <p:nvPr/>
        </p:nvSpPr>
        <p:spPr>
          <a:xfrm>
            <a:off x="139317" y="5039999"/>
            <a:ext cx="138961" cy="252000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DCDCDC"/>
          </a:solidFill>
          <a:ln>
            <a:noFill/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13" cstate="print">
            <a:lum/>
            <a:alphaModFix/>
          </a:blip>
          <a:srcRect/>
          <a:stretch>
            <a:fillRect/>
          </a:stretch>
        </p:blipFill>
        <p:spPr>
          <a:xfrm>
            <a:off x="7056004" y="334798"/>
            <a:ext cx="2517123" cy="81647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de-DE" sz="48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25000"/>
        <a:buFont typeface="Arial" pitchFamily="34"/>
        <a:buChar char=" "/>
        <a:tabLst/>
        <a:defRPr lang="de-DE" sz="32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863998" marR="0" lvl="1" indent="-287999" defTabSz="914400" rtl="0" fontAlgn="auto" hangingPunct="0">
        <a:lnSpc>
          <a:spcPct val="100000"/>
        </a:lnSpc>
        <a:spcBef>
          <a:spcPts val="0"/>
        </a:spcBef>
        <a:spcAft>
          <a:spcPts val="1135"/>
        </a:spcAft>
        <a:buSzPct val="75000"/>
        <a:buFont typeface="StarSymbol"/>
        <a:buChar char="–"/>
        <a:tabLst/>
        <a:defRPr lang="de-DE" sz="28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2pPr>
      <a:lvl3pPr marL="1295997" marR="0" lvl="2" indent="-215999" defTabSz="914400" rtl="0" fontAlgn="auto" hangingPunct="0">
        <a:lnSpc>
          <a:spcPct val="100000"/>
        </a:lnSpc>
        <a:spcBef>
          <a:spcPts val="0"/>
        </a:spcBef>
        <a:spcAft>
          <a:spcPts val="850"/>
        </a:spcAft>
        <a:buSzPct val="45000"/>
        <a:buFont typeface="StarSymbol"/>
        <a:buChar char="●"/>
        <a:tabLst/>
        <a:defRPr lang="de-DE" sz="24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3pPr>
      <a:lvl4pPr marL="1727996" marR="0" lvl="3" indent="-215999" defTabSz="914400" rtl="0" fontAlgn="auto" hangingPunct="0">
        <a:lnSpc>
          <a:spcPct val="100000"/>
        </a:lnSpc>
        <a:spcBef>
          <a:spcPts val="0"/>
        </a:spcBef>
        <a:spcAft>
          <a:spcPts val="565"/>
        </a:spcAft>
        <a:buSzPct val="75000"/>
        <a:buFont typeface="StarSymbol"/>
        <a:buChar char="–"/>
        <a:tabLst/>
        <a:defRPr lang="de-DE" sz="20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4pPr>
      <a:lvl5pPr marL="2159995" marR="0" lvl="4" indent="-215999" defTabSz="914400" rtl="0" fontAlgn="auto" hangingPunct="0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5pPr>
      <a:lvl6pPr marL="2592003" marR="0" lvl="5" indent="-215999" defTabSz="914400" rtl="0" fontAlgn="auto" hangingPunct="0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6pPr>
      <a:lvl7pPr marL="3024003" marR="0" lvl="6" indent="-215999" defTabSz="914400" rtl="0" fontAlgn="auto" hangingPunct="0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7pPr>
      <a:lvl8pPr marL="3456002" marR="0" lvl="7" indent="-215999" defTabSz="914400" rtl="0" fontAlgn="auto" hangingPunct="0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8pPr>
      <a:lvl9pPr marL="3888001" marR="0" lvl="8" indent="-215999" defTabSz="914400" rtl="0" fontAlgn="auto" hangingPunct="0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FFFFFF"/>
          </a:solidFill>
          <a:uFillTx/>
          <a:latin typeface="Arial" pitchFamily="18"/>
          <a:ea typeface="Arial Unicode MS" pitchFamily="2"/>
          <a:cs typeface="Tahoma" pitchFamily="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720364" y="2884724"/>
            <a:ext cx="9071643" cy="1231106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US" sz="4000" dirty="0" smtClean="0"/>
              <a:t>Trace-Based Analysis of Task Dependency Effects on Performance</a:t>
            </a:r>
            <a:endParaRPr lang="en-US" sz="4000" dirty="0"/>
          </a:p>
        </p:txBody>
      </p:sp>
      <p:sp>
        <p:nvSpPr>
          <p:cNvPr id="3" name="Textfeld 3"/>
          <p:cNvSpPr txBox="1"/>
          <p:nvPr/>
        </p:nvSpPr>
        <p:spPr>
          <a:xfrm>
            <a:off x="2304004" y="5291998"/>
            <a:ext cx="3060003" cy="112320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FFFFFF"/>
                </a:solidFill>
                <a:uFillTx/>
                <a:latin typeface="Arial" pitchFamily="18"/>
                <a:ea typeface="Arial Unicode MS" pitchFamily="2"/>
                <a:cs typeface="Tahoma" pitchFamily="2"/>
              </a:rPr>
              <a:t>Daniel </a:t>
            </a:r>
            <a:r>
              <a:rPr lang="en-US" sz="14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Arial" pitchFamily="18"/>
                <a:ea typeface="Arial Unicode MS" pitchFamily="2"/>
                <a:cs typeface="Tahoma" pitchFamily="2"/>
              </a:rPr>
              <a:t>Lorenz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kern="0" dirty="0" err="1" smtClean="0">
                <a:solidFill>
                  <a:srgbClr val="FFFFFF"/>
                </a:solidFill>
                <a:latin typeface="Arial" pitchFamily="18"/>
                <a:ea typeface="Arial Unicode MS" pitchFamily="2"/>
                <a:cs typeface="Tahoma" pitchFamily="2"/>
              </a:rPr>
              <a:t>Jülich</a:t>
            </a:r>
            <a:r>
              <a:rPr lang="en-US" sz="1400" kern="0" dirty="0" smtClean="0">
                <a:solidFill>
                  <a:srgbClr val="FFFFFF"/>
                </a:solidFill>
                <a:latin typeface="Arial" pitchFamily="18"/>
                <a:ea typeface="Arial Unicode MS" pitchFamily="2"/>
                <a:cs typeface="Tahoma" pitchFamily="2"/>
              </a:rPr>
              <a:t> Supercomputing Centre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 dirty="0" smtClean="0">
              <a:solidFill>
                <a:srgbClr val="FFFFFF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Arial" pitchFamily="18"/>
                <a:ea typeface="Arial Unicode MS" pitchFamily="2"/>
                <a:cs typeface="Tahoma" pitchFamily="2"/>
              </a:rPr>
              <a:t>CScADS</a:t>
            </a:r>
            <a:r>
              <a:rPr lang="en-US" sz="1400" b="0" i="0" u="none" strike="noStrike" kern="1200" cap="none" spc="0" dirty="0" smtClean="0">
                <a:solidFill>
                  <a:srgbClr val="FFFFFF"/>
                </a:solidFill>
                <a:uFillTx/>
                <a:latin typeface="Arial" pitchFamily="18"/>
                <a:ea typeface="Arial Unicode MS" pitchFamily="2"/>
                <a:cs typeface="Tahoma" pitchFamily="2"/>
              </a:rPr>
              <a:t>  Tools Workshop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kern="0" dirty="0" smtClean="0">
                <a:solidFill>
                  <a:srgbClr val="FFFFFF"/>
                </a:solidFill>
                <a:latin typeface="Arial" pitchFamily="18"/>
                <a:ea typeface="Arial Unicode MS" pitchFamily="2"/>
                <a:cs typeface="Tahoma" pitchFamily="2"/>
              </a:rPr>
              <a:t>Madison, Wisconsin</a:t>
            </a:r>
            <a:endParaRPr lang="en-US" sz="1400" b="0" i="0" u="none" strike="noStrike" kern="1200" cap="none" spc="0" baseline="0" dirty="0">
              <a:solidFill>
                <a:srgbClr val="FFFFFF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Critical path imbalance</a:t>
            </a:r>
            <a:endParaRPr lang="en-US" dirty="0"/>
          </a:p>
        </p:txBody>
      </p:sp>
      <p:sp>
        <p:nvSpPr>
          <p:cNvPr id="67" name="Rechteck 66"/>
          <p:cNvSpPr/>
          <p:nvPr/>
        </p:nvSpPr>
        <p:spPr>
          <a:xfrm>
            <a:off x="719832" y="565204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2448024" y="565204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4176216" y="565204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echteck 75"/>
          <p:cNvSpPr/>
          <p:nvPr/>
        </p:nvSpPr>
        <p:spPr>
          <a:xfrm>
            <a:off x="5904408" y="565204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echteck 76"/>
          <p:cNvSpPr/>
          <p:nvPr/>
        </p:nvSpPr>
        <p:spPr>
          <a:xfrm>
            <a:off x="719832" y="1763613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719832" y="241168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719832" y="305975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19832" y="370782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2664048" y="176361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hteck 84"/>
          <p:cNvSpPr/>
          <p:nvPr/>
        </p:nvSpPr>
        <p:spPr>
          <a:xfrm>
            <a:off x="2664048" y="305975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Rechteck 85"/>
          <p:cNvSpPr/>
          <p:nvPr/>
        </p:nvSpPr>
        <p:spPr>
          <a:xfrm>
            <a:off x="2664048" y="370782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Rechteck 86"/>
          <p:cNvSpPr/>
          <p:nvPr/>
        </p:nvSpPr>
        <p:spPr>
          <a:xfrm>
            <a:off x="4608264" y="370782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hteck 87"/>
          <p:cNvSpPr/>
          <p:nvPr/>
        </p:nvSpPr>
        <p:spPr>
          <a:xfrm>
            <a:off x="4608264" y="241168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hteck 88"/>
          <p:cNvSpPr/>
          <p:nvPr/>
        </p:nvSpPr>
        <p:spPr>
          <a:xfrm>
            <a:off x="4608264" y="176361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echteck 89"/>
          <p:cNvSpPr/>
          <p:nvPr/>
        </p:nvSpPr>
        <p:spPr>
          <a:xfrm>
            <a:off x="6552480" y="305975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Rechteck 90"/>
          <p:cNvSpPr/>
          <p:nvPr/>
        </p:nvSpPr>
        <p:spPr>
          <a:xfrm>
            <a:off x="6552480" y="241168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Rechteck 91"/>
          <p:cNvSpPr/>
          <p:nvPr/>
        </p:nvSpPr>
        <p:spPr>
          <a:xfrm>
            <a:off x="6552480" y="176361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3" name="Gerade Verbindung mit Pfeil 92"/>
          <p:cNvCxnSpPr/>
          <p:nvPr/>
        </p:nvCxnSpPr>
        <p:spPr>
          <a:xfrm>
            <a:off x="719832" y="2051645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/>
          <p:cNvCxnSpPr/>
          <p:nvPr/>
        </p:nvCxnSpPr>
        <p:spPr>
          <a:xfrm>
            <a:off x="719832" y="2699717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/>
          <p:nvPr/>
        </p:nvCxnSpPr>
        <p:spPr>
          <a:xfrm>
            <a:off x="719832" y="3347789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mit Pfeil 95"/>
          <p:cNvCxnSpPr/>
          <p:nvPr/>
        </p:nvCxnSpPr>
        <p:spPr>
          <a:xfrm>
            <a:off x="719832" y="3995861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feld 96"/>
          <p:cNvSpPr txBox="1"/>
          <p:nvPr/>
        </p:nvSpPr>
        <p:spPr>
          <a:xfrm>
            <a:off x="8496696" y="1691605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98" name="Textfeld 97"/>
          <p:cNvSpPr txBox="1"/>
          <p:nvPr/>
        </p:nvSpPr>
        <p:spPr>
          <a:xfrm>
            <a:off x="8496696" y="233967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99" name="Textfeld 98"/>
          <p:cNvSpPr txBox="1"/>
          <p:nvPr/>
        </p:nvSpPr>
        <p:spPr>
          <a:xfrm>
            <a:off x="8496696" y="298774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  <a:endParaRPr lang="en-US" dirty="0"/>
          </a:p>
        </p:txBody>
      </p:sp>
      <p:sp>
        <p:nvSpPr>
          <p:cNvPr id="100" name="Textfeld 99"/>
          <p:cNvSpPr txBox="1"/>
          <p:nvPr/>
        </p:nvSpPr>
        <p:spPr>
          <a:xfrm>
            <a:off x="8496696" y="3635821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4</a:t>
            </a:r>
            <a:endParaRPr lang="en-US" dirty="0"/>
          </a:p>
        </p:txBody>
      </p:sp>
      <p:cxnSp>
        <p:nvCxnSpPr>
          <p:cNvPr id="101" name="Gerade Verbindung mit Pfeil 100"/>
          <p:cNvCxnSpPr/>
          <p:nvPr/>
        </p:nvCxnSpPr>
        <p:spPr>
          <a:xfrm>
            <a:off x="2448024" y="3851845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/>
          <p:nvPr/>
        </p:nvCxnSpPr>
        <p:spPr>
          <a:xfrm>
            <a:off x="2448024" y="320377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/>
          <p:nvPr/>
        </p:nvCxnSpPr>
        <p:spPr>
          <a:xfrm>
            <a:off x="2448024" y="255570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>
            <a:off x="2448024" y="190762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/>
          <p:cNvCxnSpPr/>
          <p:nvPr/>
        </p:nvCxnSpPr>
        <p:spPr>
          <a:xfrm>
            <a:off x="4392240" y="190762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/>
          <p:nvPr/>
        </p:nvCxnSpPr>
        <p:spPr>
          <a:xfrm>
            <a:off x="4392240" y="255570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>
            <a:off x="4392240" y="320377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107"/>
          <p:cNvCxnSpPr/>
          <p:nvPr/>
        </p:nvCxnSpPr>
        <p:spPr>
          <a:xfrm>
            <a:off x="4392240" y="3851845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108"/>
          <p:cNvCxnSpPr/>
          <p:nvPr/>
        </p:nvCxnSpPr>
        <p:spPr>
          <a:xfrm>
            <a:off x="6336456" y="190762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109"/>
          <p:cNvCxnSpPr/>
          <p:nvPr/>
        </p:nvCxnSpPr>
        <p:spPr>
          <a:xfrm>
            <a:off x="6336456" y="255570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>
            <a:off x="6336456" y="320377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mit Pfeil 111"/>
          <p:cNvCxnSpPr/>
          <p:nvPr/>
        </p:nvCxnSpPr>
        <p:spPr>
          <a:xfrm>
            <a:off x="6336456" y="3851845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2448024" y="1907629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>
            <a:off x="4392240" y="1907629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>
            <a:off x="6336456" y="1907629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hteck 115"/>
          <p:cNvSpPr/>
          <p:nvPr/>
        </p:nvSpPr>
        <p:spPr>
          <a:xfrm>
            <a:off x="2664048" y="241168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7" name="Rechteck 116"/>
          <p:cNvSpPr/>
          <p:nvPr/>
        </p:nvSpPr>
        <p:spPr>
          <a:xfrm>
            <a:off x="4608264" y="3059757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8" name="Rechteck 117"/>
          <p:cNvSpPr/>
          <p:nvPr/>
        </p:nvSpPr>
        <p:spPr>
          <a:xfrm>
            <a:off x="6552480" y="3707829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" name="Rechteck 121"/>
          <p:cNvSpPr/>
          <p:nvPr/>
        </p:nvSpPr>
        <p:spPr>
          <a:xfrm>
            <a:off x="1223888" y="1835621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hteck 122"/>
          <p:cNvSpPr/>
          <p:nvPr/>
        </p:nvSpPr>
        <p:spPr>
          <a:xfrm>
            <a:off x="3168104" y="2483693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hteck 123"/>
          <p:cNvSpPr/>
          <p:nvPr/>
        </p:nvSpPr>
        <p:spPr>
          <a:xfrm>
            <a:off x="5112320" y="3131765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hteck 124"/>
          <p:cNvSpPr/>
          <p:nvPr/>
        </p:nvSpPr>
        <p:spPr>
          <a:xfrm>
            <a:off x="7056536" y="3779837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hteck 125"/>
          <p:cNvSpPr/>
          <p:nvPr/>
        </p:nvSpPr>
        <p:spPr>
          <a:xfrm>
            <a:off x="719832" y="6372125"/>
            <a:ext cx="1152128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hteck 126"/>
          <p:cNvSpPr/>
          <p:nvPr/>
        </p:nvSpPr>
        <p:spPr>
          <a:xfrm>
            <a:off x="1871960" y="6372125"/>
            <a:ext cx="1152128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hteck 127"/>
          <p:cNvSpPr/>
          <p:nvPr/>
        </p:nvSpPr>
        <p:spPr>
          <a:xfrm>
            <a:off x="3024088" y="6372125"/>
            <a:ext cx="1152128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hteck 128"/>
          <p:cNvSpPr/>
          <p:nvPr/>
        </p:nvSpPr>
        <p:spPr>
          <a:xfrm>
            <a:off x="4176216" y="6372125"/>
            <a:ext cx="1152128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hteck 129"/>
          <p:cNvSpPr/>
          <p:nvPr/>
        </p:nvSpPr>
        <p:spPr>
          <a:xfrm>
            <a:off x="719832" y="601208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1" name="Rechteck 130"/>
          <p:cNvSpPr/>
          <p:nvPr/>
        </p:nvSpPr>
        <p:spPr>
          <a:xfrm>
            <a:off x="2448024" y="601208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2" name="Rechteck 131"/>
          <p:cNvSpPr/>
          <p:nvPr/>
        </p:nvSpPr>
        <p:spPr>
          <a:xfrm>
            <a:off x="2952080" y="601208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hteck 132"/>
          <p:cNvSpPr/>
          <p:nvPr/>
        </p:nvSpPr>
        <p:spPr>
          <a:xfrm>
            <a:off x="3456136" y="601208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4" name="Textfeld 133"/>
          <p:cNvSpPr txBox="1"/>
          <p:nvPr/>
        </p:nvSpPr>
        <p:spPr>
          <a:xfrm>
            <a:off x="7776616" y="5652045"/>
            <a:ext cx="14401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Critical path</a:t>
            </a:r>
            <a:endParaRPr lang="en-US" sz="2000" dirty="0"/>
          </a:p>
        </p:txBody>
      </p:sp>
      <p:sp>
        <p:nvSpPr>
          <p:cNvPr id="135" name="Textfeld 134"/>
          <p:cNvSpPr txBox="1"/>
          <p:nvPr/>
        </p:nvSpPr>
        <p:spPr>
          <a:xfrm>
            <a:off x="4032200" y="6012085"/>
            <a:ext cx="2304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Ideal execution time</a:t>
            </a:r>
            <a:endParaRPr lang="en-US" sz="2000" dirty="0"/>
          </a:p>
        </p:txBody>
      </p:sp>
      <p:sp>
        <p:nvSpPr>
          <p:cNvPr id="136" name="Textfeld 135"/>
          <p:cNvSpPr txBox="1"/>
          <p:nvPr/>
        </p:nvSpPr>
        <p:spPr>
          <a:xfrm>
            <a:off x="5400352" y="6372125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Imbalance impact </a:t>
            </a:r>
            <a:endParaRPr lang="en-US" sz="2000" dirty="0"/>
          </a:p>
        </p:txBody>
      </p:sp>
      <p:sp>
        <p:nvSpPr>
          <p:cNvPr id="63" name="Textfeld 62"/>
          <p:cNvSpPr txBox="1"/>
          <p:nvPr/>
        </p:nvSpPr>
        <p:spPr>
          <a:xfrm>
            <a:off x="719832" y="5147989"/>
            <a:ext cx="2633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Critical path profile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Is the calculation possible with real world applications?</a:t>
            </a:r>
          </a:p>
          <a:p>
            <a:pPr lvl="1"/>
            <a:r>
              <a:rPr lang="en-US" dirty="0" smtClean="0"/>
              <a:t>Maybe billions of tasks</a:t>
            </a:r>
          </a:p>
          <a:p>
            <a:pPr lvl="1"/>
            <a:r>
              <a:rPr lang="en-US" dirty="0" smtClean="0"/>
              <a:t>Reasonable runtime</a:t>
            </a:r>
          </a:p>
          <a:p>
            <a:pPr lvl="1"/>
            <a:r>
              <a:rPr lang="en-US" dirty="0" smtClean="0"/>
              <a:t>Memory requirements</a:t>
            </a:r>
          </a:p>
          <a:p>
            <a:endParaRPr lang="en-US" dirty="0" smtClean="0"/>
          </a:p>
          <a:p>
            <a:r>
              <a:rPr lang="en-US" dirty="0" smtClean="0"/>
              <a:t> In theory, the runtime of the analysis is O( |Nodes| + |Edges| )</a:t>
            </a:r>
          </a:p>
          <a:p>
            <a:endParaRPr lang="en-US" dirty="0" smtClean="0"/>
          </a:p>
          <a:p>
            <a:r>
              <a:rPr lang="en-US" dirty="0" smtClean="0"/>
              <a:t> It boils down to the complexity of the dependency graph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Tasks to not migrate to other processes</a:t>
            </a:r>
          </a:p>
          <a:p>
            <a:pPr lvl="1"/>
            <a:r>
              <a:rPr lang="en-US" dirty="0" smtClean="0"/>
              <a:t>Migration between threads of the same process are fine</a:t>
            </a:r>
          </a:p>
          <a:p>
            <a:pPr lvl="1"/>
            <a:r>
              <a:rPr lang="en-US" dirty="0" smtClean="0"/>
              <a:t>We can analyze each process independently</a:t>
            </a:r>
          </a:p>
          <a:p>
            <a:endParaRPr lang="en-US" dirty="0" smtClean="0"/>
          </a:p>
          <a:p>
            <a:r>
              <a:rPr lang="en-US" dirty="0" smtClean="0"/>
              <a:t>The trace of each process fit in a process’ memory</a:t>
            </a:r>
          </a:p>
          <a:p>
            <a:pPr lvl="1"/>
            <a:r>
              <a:rPr lang="en-US" dirty="0" smtClean="0"/>
              <a:t>Otherwise, flushes occurred making the measurement meaningless</a:t>
            </a:r>
          </a:p>
          <a:p>
            <a:pPr lvl="1"/>
            <a:r>
              <a:rPr lang="en-US" dirty="0" smtClean="0"/>
              <a:t>Too small tasks incur large task management overhead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It works if the graph is smaller than the trace</a:t>
            </a:r>
          </a:p>
        </p:txBody>
      </p:sp>
      <p:sp>
        <p:nvSpPr>
          <p:cNvPr id="4" name="Pfeil nach rechts 3"/>
          <p:cNvSpPr/>
          <p:nvPr/>
        </p:nvSpPr>
        <p:spPr>
          <a:xfrm>
            <a:off x="791840" y="5940077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task dependency graph (Basic idea)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 task is represented by a node</a:t>
            </a:r>
          </a:p>
          <a:p>
            <a:r>
              <a:rPr lang="en-US" dirty="0" smtClean="0"/>
              <a:t> A dependency between two tasks A and B is represented by a edge</a:t>
            </a:r>
          </a:p>
          <a:p>
            <a:pPr lvl="1"/>
            <a:r>
              <a:rPr lang="en-US" dirty="0" smtClean="0"/>
              <a:t>B can only execute after 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Store execution time of a task in its node.</a:t>
            </a:r>
          </a:p>
          <a:p>
            <a:r>
              <a:rPr lang="en-US" dirty="0" smtClean="0"/>
              <a:t> Store suspension time in the edge</a:t>
            </a:r>
          </a:p>
          <a:p>
            <a:pPr lvl="1"/>
            <a:r>
              <a:rPr lang="en-US" dirty="0" smtClean="0"/>
              <a:t>Difference between the time when the dependency of B are complete and when B starts execution</a:t>
            </a:r>
          </a:p>
        </p:txBody>
      </p:sp>
      <p:sp>
        <p:nvSpPr>
          <p:cNvPr id="4" name="Ellipse 3"/>
          <p:cNvSpPr/>
          <p:nvPr/>
        </p:nvSpPr>
        <p:spPr>
          <a:xfrm>
            <a:off x="1151880" y="3779837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</a:p>
        </p:txBody>
      </p:sp>
      <p:sp>
        <p:nvSpPr>
          <p:cNvPr id="5" name="Ellipse 4"/>
          <p:cNvSpPr/>
          <p:nvPr/>
        </p:nvSpPr>
        <p:spPr>
          <a:xfrm>
            <a:off x="3024088" y="3779837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7" name="Gerade Verbindung mit Pfeil 6"/>
          <p:cNvCxnSpPr>
            <a:stCxn id="4" idx="6"/>
          </p:cNvCxnSpPr>
          <p:nvPr/>
        </p:nvCxnSpPr>
        <p:spPr>
          <a:xfrm>
            <a:off x="1943968" y="4139877"/>
            <a:ext cx="1080120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4968304" y="3419797"/>
            <a:ext cx="1224136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7200552" y="4139877"/>
            <a:ext cx="1296144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4968304" y="3779837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4968304" y="4427909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8784728" y="3491805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8784728" y="413987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6192440" y="3779837"/>
            <a:ext cx="1008112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eschweifte Klammer rechts 15"/>
          <p:cNvSpPr/>
          <p:nvPr/>
        </p:nvSpPr>
        <p:spPr>
          <a:xfrm rot="5400000">
            <a:off x="6624488" y="4067869"/>
            <a:ext cx="216024" cy="936104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feld 18"/>
          <p:cNvSpPr txBox="1"/>
          <p:nvPr/>
        </p:nvSpPr>
        <p:spPr>
          <a:xfrm>
            <a:off x="6192440" y="4571925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suspension time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suspension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 task may be suspended to wait on the completion on other tasks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If a task A is suspended, represent it by two nodes A1, A2</a:t>
            </a:r>
          </a:p>
          <a:p>
            <a:pPr lvl="1"/>
            <a:r>
              <a:rPr lang="en-US" dirty="0" smtClean="0"/>
              <a:t>Connect them by a dependency edge containing the suspension time</a:t>
            </a:r>
            <a:endParaRPr lang="en-US" dirty="0"/>
          </a:p>
        </p:txBody>
      </p:sp>
      <p:sp>
        <p:nvSpPr>
          <p:cNvPr id="6" name="Rechteck 5"/>
          <p:cNvSpPr/>
          <p:nvPr/>
        </p:nvSpPr>
        <p:spPr>
          <a:xfrm>
            <a:off x="2015976" y="2555701"/>
            <a:ext cx="79208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376016" y="3203773"/>
            <a:ext cx="792088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12120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2015976" y="2843733"/>
            <a:ext cx="38884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015976" y="3491805"/>
            <a:ext cx="38884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904408" y="2555701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5904408" y="3203773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cxnSp>
        <p:nvCxnSpPr>
          <p:cNvPr id="20" name="Gerade Verbindung mit Pfeil 19"/>
          <p:cNvCxnSpPr>
            <a:endCxn id="11" idx="1"/>
          </p:cNvCxnSpPr>
          <p:nvPr/>
        </p:nvCxnSpPr>
        <p:spPr>
          <a:xfrm flipV="1">
            <a:off x="3168104" y="2699717"/>
            <a:ext cx="144016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1511920" y="5219997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A1</a:t>
            </a:r>
          </a:p>
        </p:txBody>
      </p:sp>
      <p:sp>
        <p:nvSpPr>
          <p:cNvPr id="23" name="Ellipse 22"/>
          <p:cNvSpPr/>
          <p:nvPr/>
        </p:nvSpPr>
        <p:spPr>
          <a:xfrm>
            <a:off x="4536256" y="5219997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A2</a:t>
            </a:r>
            <a:endParaRPr lang="en-US" sz="2400" dirty="0"/>
          </a:p>
        </p:txBody>
      </p:sp>
      <p:cxnSp>
        <p:nvCxnSpPr>
          <p:cNvPr id="24" name="Gerade Verbindung mit Pfeil 23"/>
          <p:cNvCxnSpPr>
            <a:stCxn id="22" idx="6"/>
            <a:endCxn id="23" idx="2"/>
          </p:cNvCxnSpPr>
          <p:nvPr/>
        </p:nvCxnSpPr>
        <p:spPr>
          <a:xfrm>
            <a:off x="2304008" y="5580037"/>
            <a:ext cx="2232248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>
            <a:off x="2015976" y="644413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</a:p>
        </p:txBody>
      </p:sp>
      <p:cxnSp>
        <p:nvCxnSpPr>
          <p:cNvPr id="26" name="Gerade Verbindung mit Pfeil 25"/>
          <p:cNvCxnSpPr>
            <a:stCxn id="25" idx="6"/>
            <a:endCxn id="23" idx="2"/>
          </p:cNvCxnSpPr>
          <p:nvPr/>
        </p:nvCxnSpPr>
        <p:spPr>
          <a:xfrm flipV="1">
            <a:off x="2808064" y="5580037"/>
            <a:ext cx="1728192" cy="1224136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creation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998" y="1979996"/>
            <a:ext cx="9071643" cy="3600041"/>
          </a:xfrm>
        </p:spPr>
        <p:txBody>
          <a:bodyPr/>
          <a:lstStyle/>
          <a:p>
            <a:r>
              <a:rPr lang="en-US" dirty="0" smtClean="0"/>
              <a:t> A task can not start execution before it was created</a:t>
            </a:r>
          </a:p>
          <a:p>
            <a:pPr lvl="1"/>
            <a:r>
              <a:rPr lang="en-US" dirty="0" smtClean="0"/>
              <a:t>Add dependency between creator and created task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Store offset in the edge, too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hteck 5"/>
          <p:cNvSpPr/>
          <p:nvPr/>
        </p:nvSpPr>
        <p:spPr>
          <a:xfrm>
            <a:off x="1223888" y="2987749"/>
            <a:ext cx="3312368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456136" y="3707829"/>
            <a:ext cx="208823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1223888" y="3347789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1223888" y="3995861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832400" y="305975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5832400" y="370782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2520032" y="3347789"/>
            <a:ext cx="936104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1511920" y="550802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</a:p>
        </p:txBody>
      </p:sp>
      <p:sp>
        <p:nvSpPr>
          <p:cNvPr id="23" name="Ellipse 22"/>
          <p:cNvSpPr/>
          <p:nvPr/>
        </p:nvSpPr>
        <p:spPr>
          <a:xfrm>
            <a:off x="4536256" y="550802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24" name="Gerade Verbindung mit Pfeil 23"/>
          <p:cNvCxnSpPr>
            <a:stCxn id="22" idx="6"/>
            <a:endCxn id="23" idx="2"/>
          </p:cNvCxnSpPr>
          <p:nvPr/>
        </p:nvCxnSpPr>
        <p:spPr>
          <a:xfrm>
            <a:off x="2304008" y="5868069"/>
            <a:ext cx="2232248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eschweifte Klammer rechts 20"/>
          <p:cNvSpPr/>
          <p:nvPr/>
        </p:nvSpPr>
        <p:spPr>
          <a:xfrm rot="5400000">
            <a:off x="2880072" y="3635821"/>
            <a:ext cx="216024" cy="936104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Geschweifte Klammer rechts 27"/>
          <p:cNvSpPr/>
          <p:nvPr/>
        </p:nvSpPr>
        <p:spPr>
          <a:xfrm rot="5400000">
            <a:off x="1763948" y="3455801"/>
            <a:ext cx="216024" cy="1296144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feld 30"/>
          <p:cNvSpPr txBox="1"/>
          <p:nvPr/>
        </p:nvSpPr>
        <p:spPr>
          <a:xfrm>
            <a:off x="1439912" y="4139877"/>
            <a:ext cx="723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32" name="Textfeld 31"/>
          <p:cNvSpPr txBox="1"/>
          <p:nvPr/>
        </p:nvSpPr>
        <p:spPr>
          <a:xfrm>
            <a:off x="2376016" y="4139877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suspension time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2592040" y="5580037"/>
            <a:ext cx="1553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offset=2s</a:t>
            </a:r>
          </a:p>
          <a:p>
            <a:r>
              <a:rPr lang="en-US" dirty="0" smtClean="0"/>
              <a:t>suspension=1s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size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|Edges| &lt; 2 |Nodes| in </a:t>
            </a:r>
            <a:r>
              <a:rPr lang="en-US" dirty="0" err="1" smtClean="0"/>
              <a:t>OpenMP</a:t>
            </a:r>
            <a:r>
              <a:rPr lang="en-US" dirty="0" smtClean="0"/>
              <a:t> 3.0</a:t>
            </a:r>
          </a:p>
          <a:p>
            <a:pPr lvl="1"/>
            <a:r>
              <a:rPr lang="en-US" dirty="0" smtClean="0"/>
              <a:t>Maximum 1 incoming creation edge or 1 incoming sequential edge per node</a:t>
            </a:r>
          </a:p>
          <a:p>
            <a:pPr lvl="1"/>
            <a:r>
              <a:rPr lang="en-US" dirty="0" smtClean="0"/>
              <a:t>Max. 1 outgoing wait dependency edge per node in </a:t>
            </a:r>
            <a:r>
              <a:rPr lang="en-US" dirty="0" err="1" smtClean="0"/>
              <a:t>OpenMP</a:t>
            </a:r>
            <a:r>
              <a:rPr lang="en-US" dirty="0" smtClean="0"/>
              <a:t> 3</a:t>
            </a:r>
          </a:p>
          <a:p>
            <a:r>
              <a:rPr lang="en-US" dirty="0" smtClean="0"/>
              <a:t> At least 3 events per node in OTF2 (Open Trace Format 2)</a:t>
            </a:r>
          </a:p>
          <a:p>
            <a:pPr lvl="1"/>
            <a:r>
              <a:rPr lang="en-US" dirty="0" smtClean="0"/>
              <a:t>Enter</a:t>
            </a:r>
          </a:p>
          <a:p>
            <a:pPr lvl="1"/>
            <a:r>
              <a:rPr lang="en-US" dirty="0" smtClean="0"/>
              <a:t>Exit</a:t>
            </a:r>
          </a:p>
          <a:p>
            <a:pPr lvl="1"/>
            <a:r>
              <a:rPr lang="en-US" dirty="0" smtClean="0"/>
              <a:t>Switch</a:t>
            </a:r>
          </a:p>
          <a:p>
            <a:r>
              <a:rPr lang="en-US" dirty="0" smtClean="0"/>
              <a:t> Many other events in the trace that are ignored</a:t>
            </a:r>
          </a:p>
          <a:p>
            <a:endParaRPr lang="en-US" sz="1200" dirty="0" smtClean="0"/>
          </a:p>
          <a:p>
            <a:pPr>
              <a:buNone/>
            </a:pPr>
            <a:r>
              <a:rPr lang="en-US" dirty="0" smtClean="0"/>
              <a:t>       |Nodes| + |Edges| &lt; |Events|</a:t>
            </a:r>
          </a:p>
          <a:p>
            <a:endParaRPr lang="en-US" dirty="0"/>
          </a:p>
        </p:txBody>
      </p:sp>
      <p:sp>
        <p:nvSpPr>
          <p:cNvPr id="4" name="Pfeil nach rechts 3"/>
          <p:cNvSpPr/>
          <p:nvPr/>
        </p:nvSpPr>
        <p:spPr>
          <a:xfrm>
            <a:off x="791840" y="6516141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ideas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Output on task instance level is too detailed.</a:t>
            </a:r>
          </a:p>
          <a:p>
            <a:pPr lvl="1"/>
            <a:r>
              <a:rPr lang="en-US" dirty="0" smtClean="0"/>
              <a:t>Output information at an abstract level</a:t>
            </a:r>
          </a:p>
          <a:p>
            <a:pPr lvl="1"/>
            <a:r>
              <a:rPr lang="en-US" dirty="0" smtClean="0"/>
              <a:t>Map to source code</a:t>
            </a:r>
          </a:p>
          <a:p>
            <a:r>
              <a:rPr lang="en-US" dirty="0" smtClean="0"/>
              <a:t> Goal: Add information to a profile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time profile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5760392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760392" y="6228109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V="1">
            <a:off x="863848" y="2051645"/>
            <a:ext cx="0" cy="30963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8784728" y="594007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8784728" y="658814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cxnSp>
        <p:nvCxnSpPr>
          <p:cNvPr id="23" name="Gerade Verbindung mit Pfeil 22"/>
          <p:cNvCxnSpPr>
            <a:stCxn id="25" idx="3"/>
            <a:endCxn id="26" idx="1"/>
          </p:cNvCxnSpPr>
          <p:nvPr/>
        </p:nvCxnSpPr>
        <p:spPr>
          <a:xfrm flipV="1">
            <a:off x="7632600" y="6084093"/>
            <a:ext cx="72008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6408464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7056536" y="6588149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7704608" y="5940077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5760392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408464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2015976" y="4643933"/>
            <a:ext cx="2160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hteck 68"/>
          <p:cNvSpPr/>
          <p:nvPr/>
        </p:nvSpPr>
        <p:spPr>
          <a:xfrm>
            <a:off x="3096096" y="4643933"/>
            <a:ext cx="2160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Gerade Verbindung mit Pfeil 73"/>
          <p:cNvCxnSpPr/>
          <p:nvPr/>
        </p:nvCxnSpPr>
        <p:spPr>
          <a:xfrm>
            <a:off x="5760392" y="6876181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feld 75"/>
          <p:cNvSpPr txBox="1"/>
          <p:nvPr/>
        </p:nvSpPr>
        <p:spPr>
          <a:xfrm>
            <a:off x="1223888" y="5292005"/>
            <a:ext cx="2260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	T1	T2</a:t>
            </a:r>
            <a:endParaRPr lang="en-US" dirty="0"/>
          </a:p>
        </p:txBody>
      </p:sp>
      <p:sp>
        <p:nvSpPr>
          <p:cNvPr id="77" name="Textfeld 76"/>
          <p:cNvSpPr txBox="1"/>
          <p:nvPr/>
        </p:nvSpPr>
        <p:spPr>
          <a:xfrm rot="16200000">
            <a:off x="381339" y="231813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96" name="Rechteck 9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feld 96"/>
          <p:cNvSpPr txBox="1"/>
          <p:nvPr/>
        </p:nvSpPr>
        <p:spPr>
          <a:xfrm>
            <a:off x="1007864" y="5796061"/>
            <a:ext cx="158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</p:txBody>
      </p:sp>
      <p:sp>
        <p:nvSpPr>
          <p:cNvPr id="100" name="Inhaltsplatzhalter 2"/>
          <p:cNvSpPr>
            <a:spLocks noGrp="1"/>
          </p:cNvSpPr>
          <p:nvPr>
            <p:ph idx="1"/>
          </p:nvPr>
        </p:nvSpPr>
        <p:spPr>
          <a:xfrm>
            <a:off x="4248224" y="1979996"/>
            <a:ext cx="5543417" cy="3672049"/>
          </a:xfrm>
        </p:spPr>
        <p:txBody>
          <a:bodyPr/>
          <a:lstStyle/>
          <a:p>
            <a:pPr lvl="1"/>
            <a:r>
              <a:rPr lang="en-US" dirty="0" smtClean="0"/>
              <a:t>Aggregates statistics for all visits of a code region / task region</a:t>
            </a:r>
          </a:p>
          <a:p>
            <a:pPr lvl="1"/>
            <a:r>
              <a:rPr lang="en-US" dirty="0" smtClean="0"/>
              <a:t>Does not show that T1 </a:t>
            </a:r>
            <a:r>
              <a:rPr lang="en-US" smtClean="0"/>
              <a:t>and T2 </a:t>
            </a:r>
            <a:r>
              <a:rPr lang="en-US" dirty="0" smtClean="0"/>
              <a:t>are the important tasks to improve</a:t>
            </a:r>
          </a:p>
        </p:txBody>
      </p:sp>
      <p:sp>
        <p:nvSpPr>
          <p:cNvPr id="101" name="Rechteck 100"/>
          <p:cNvSpPr/>
          <p:nvPr/>
        </p:nvSpPr>
        <p:spPr>
          <a:xfrm>
            <a:off x="1007864" y="2843733"/>
            <a:ext cx="21602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with critical path execution time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5760392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760392" y="6228109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V="1">
            <a:off x="863848" y="2051645"/>
            <a:ext cx="0" cy="30963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8784728" y="594007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8784728" y="658814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cxnSp>
        <p:nvCxnSpPr>
          <p:cNvPr id="23" name="Gerade Verbindung mit Pfeil 22"/>
          <p:cNvCxnSpPr>
            <a:stCxn id="25" idx="3"/>
            <a:endCxn id="26" idx="1"/>
          </p:cNvCxnSpPr>
          <p:nvPr/>
        </p:nvCxnSpPr>
        <p:spPr>
          <a:xfrm flipV="1">
            <a:off x="7632600" y="6084093"/>
            <a:ext cx="72008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6408464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7056536" y="6588149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7704608" y="5940077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5760392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408464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2015976" y="4643933"/>
            <a:ext cx="2160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hteck 68"/>
          <p:cNvSpPr/>
          <p:nvPr/>
        </p:nvSpPr>
        <p:spPr>
          <a:xfrm>
            <a:off x="3096096" y="4643933"/>
            <a:ext cx="2160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Gerade Verbindung mit Pfeil 73"/>
          <p:cNvCxnSpPr/>
          <p:nvPr/>
        </p:nvCxnSpPr>
        <p:spPr>
          <a:xfrm>
            <a:off x="5760392" y="6876181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feld 75"/>
          <p:cNvSpPr txBox="1"/>
          <p:nvPr/>
        </p:nvSpPr>
        <p:spPr>
          <a:xfrm>
            <a:off x="1223888" y="5292005"/>
            <a:ext cx="2260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	T1	T2</a:t>
            </a:r>
            <a:endParaRPr lang="en-US" dirty="0"/>
          </a:p>
        </p:txBody>
      </p:sp>
      <p:sp>
        <p:nvSpPr>
          <p:cNvPr id="77" name="Textfeld 76"/>
          <p:cNvSpPr txBox="1"/>
          <p:nvPr/>
        </p:nvSpPr>
        <p:spPr>
          <a:xfrm rot="16200000">
            <a:off x="381339" y="231813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80" name="Rechteck 79"/>
          <p:cNvSpPr/>
          <p:nvPr/>
        </p:nvSpPr>
        <p:spPr>
          <a:xfrm>
            <a:off x="2304008" y="4643933"/>
            <a:ext cx="2160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hteck 81"/>
          <p:cNvSpPr/>
          <p:nvPr/>
        </p:nvSpPr>
        <p:spPr>
          <a:xfrm>
            <a:off x="3384128" y="4643933"/>
            <a:ext cx="2160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hteck 94"/>
          <p:cNvSpPr/>
          <p:nvPr/>
        </p:nvSpPr>
        <p:spPr>
          <a:xfrm>
            <a:off x="719832" y="6228109"/>
            <a:ext cx="21602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hteck 9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feld 96"/>
          <p:cNvSpPr txBox="1"/>
          <p:nvPr/>
        </p:nvSpPr>
        <p:spPr>
          <a:xfrm>
            <a:off x="1007864" y="5796061"/>
            <a:ext cx="276152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execution time</a:t>
            </a:r>
          </a:p>
        </p:txBody>
      </p:sp>
      <p:sp>
        <p:nvSpPr>
          <p:cNvPr id="100" name="Inhaltsplatzhalter 2"/>
          <p:cNvSpPr>
            <a:spLocks noGrp="1"/>
          </p:cNvSpPr>
          <p:nvPr>
            <p:ph idx="1"/>
          </p:nvPr>
        </p:nvSpPr>
        <p:spPr>
          <a:xfrm>
            <a:off x="4248224" y="1979996"/>
            <a:ext cx="5543417" cy="3672049"/>
          </a:xfrm>
        </p:spPr>
        <p:txBody>
          <a:bodyPr/>
          <a:lstStyle/>
          <a:p>
            <a:pPr lvl="1"/>
            <a:r>
              <a:rPr lang="en-US" dirty="0" smtClean="0"/>
              <a:t>Add the time spent on the critical path</a:t>
            </a:r>
          </a:p>
          <a:p>
            <a:pPr lvl="1"/>
            <a:r>
              <a:rPr lang="en-US" dirty="0" smtClean="0"/>
              <a:t>Shows that T1 and T2 are the limiting tasks</a:t>
            </a:r>
          </a:p>
          <a:p>
            <a:pPr lvl="1"/>
            <a:r>
              <a:rPr lang="en-US" dirty="0" smtClean="0"/>
              <a:t>But where does the wall clock time come from if the critical path is so short?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0" name="Rechteck 29"/>
          <p:cNvSpPr/>
          <p:nvPr/>
        </p:nvSpPr>
        <p:spPr>
          <a:xfrm>
            <a:off x="1007864" y="2843733"/>
            <a:ext cx="21602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Tasks provide automatic scheduling and load-balancing</a:t>
            </a:r>
          </a:p>
          <a:p>
            <a:r>
              <a:rPr lang="en-US" dirty="0" smtClean="0"/>
              <a:t> Profiling can be used to identify tasks of inappropriate size</a:t>
            </a:r>
          </a:p>
          <a:p>
            <a:pPr lvl="1"/>
            <a:r>
              <a:rPr lang="en-US" dirty="0" smtClean="0"/>
              <a:t>Too small tasks create large management overhead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Task dependencies can have effects that</a:t>
            </a:r>
          </a:p>
          <a:p>
            <a:pPr lvl="1"/>
            <a:r>
              <a:rPr lang="en-US" dirty="0" smtClean="0"/>
              <a:t>Create performance loss</a:t>
            </a:r>
          </a:p>
          <a:p>
            <a:pPr lvl="1"/>
            <a:r>
              <a:rPr lang="en-US" dirty="0" smtClean="0"/>
              <a:t>Execution time profile might provide too little information to understand the reasons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with critical path suspension time 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5760392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760392" y="6228109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V="1">
            <a:off x="863848" y="2051645"/>
            <a:ext cx="0" cy="30963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8784728" y="594007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8784728" y="658814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cxnSp>
        <p:nvCxnSpPr>
          <p:cNvPr id="23" name="Gerade Verbindung mit Pfeil 22"/>
          <p:cNvCxnSpPr>
            <a:stCxn id="25" idx="3"/>
            <a:endCxn id="26" idx="1"/>
          </p:cNvCxnSpPr>
          <p:nvPr/>
        </p:nvCxnSpPr>
        <p:spPr>
          <a:xfrm flipV="1">
            <a:off x="7632600" y="6084093"/>
            <a:ext cx="72008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6408464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7056536" y="6588149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7704608" y="5940077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5760392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408464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1007864" y="2843733"/>
            <a:ext cx="21602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hteck 67"/>
          <p:cNvSpPr/>
          <p:nvPr/>
        </p:nvSpPr>
        <p:spPr>
          <a:xfrm>
            <a:off x="2015976" y="4643933"/>
            <a:ext cx="2160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hteck 68"/>
          <p:cNvSpPr/>
          <p:nvPr/>
        </p:nvSpPr>
        <p:spPr>
          <a:xfrm>
            <a:off x="3096096" y="4643933"/>
            <a:ext cx="2160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Gerade Verbindung mit Pfeil 73"/>
          <p:cNvCxnSpPr/>
          <p:nvPr/>
        </p:nvCxnSpPr>
        <p:spPr>
          <a:xfrm>
            <a:off x="5760392" y="6876181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feld 75"/>
          <p:cNvSpPr txBox="1"/>
          <p:nvPr/>
        </p:nvSpPr>
        <p:spPr>
          <a:xfrm>
            <a:off x="1223888" y="5292005"/>
            <a:ext cx="2260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	T1	T2</a:t>
            </a:r>
            <a:endParaRPr lang="en-US" dirty="0"/>
          </a:p>
        </p:txBody>
      </p:sp>
      <p:sp>
        <p:nvSpPr>
          <p:cNvPr id="77" name="Textfeld 76"/>
          <p:cNvSpPr txBox="1"/>
          <p:nvPr/>
        </p:nvSpPr>
        <p:spPr>
          <a:xfrm rot="16200000">
            <a:off x="381339" y="231813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80" name="Rechteck 79"/>
          <p:cNvSpPr/>
          <p:nvPr/>
        </p:nvSpPr>
        <p:spPr>
          <a:xfrm>
            <a:off x="2304008" y="4643933"/>
            <a:ext cx="2160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hteck 81"/>
          <p:cNvSpPr/>
          <p:nvPr/>
        </p:nvSpPr>
        <p:spPr>
          <a:xfrm>
            <a:off x="3384128" y="4643933"/>
            <a:ext cx="2160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hteck 86"/>
          <p:cNvSpPr/>
          <p:nvPr/>
        </p:nvSpPr>
        <p:spPr>
          <a:xfrm>
            <a:off x="1295896" y="4067869"/>
            <a:ext cx="21602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hteck 90"/>
          <p:cNvSpPr/>
          <p:nvPr/>
        </p:nvSpPr>
        <p:spPr>
          <a:xfrm>
            <a:off x="2592040" y="4067869"/>
            <a:ext cx="216024" cy="10801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hteck 92"/>
          <p:cNvSpPr/>
          <p:nvPr/>
        </p:nvSpPr>
        <p:spPr>
          <a:xfrm>
            <a:off x="719832" y="6588149"/>
            <a:ext cx="216024" cy="288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hteck 93"/>
          <p:cNvSpPr/>
          <p:nvPr/>
        </p:nvSpPr>
        <p:spPr>
          <a:xfrm>
            <a:off x="719832" y="6948189"/>
            <a:ext cx="216024" cy="288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hteck 94"/>
          <p:cNvSpPr/>
          <p:nvPr/>
        </p:nvSpPr>
        <p:spPr>
          <a:xfrm>
            <a:off x="719832" y="6228109"/>
            <a:ext cx="21602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hteck 9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feld 96"/>
          <p:cNvSpPr txBox="1"/>
          <p:nvPr/>
        </p:nvSpPr>
        <p:spPr>
          <a:xfrm>
            <a:off x="1007864" y="5796061"/>
            <a:ext cx="289451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execution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suspension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delaying time</a:t>
            </a:r>
          </a:p>
        </p:txBody>
      </p:sp>
      <p:sp>
        <p:nvSpPr>
          <p:cNvPr id="100" name="Inhaltsplatzhalter 2"/>
          <p:cNvSpPr>
            <a:spLocks noGrp="1"/>
          </p:cNvSpPr>
          <p:nvPr>
            <p:ph idx="1"/>
          </p:nvPr>
        </p:nvSpPr>
        <p:spPr>
          <a:xfrm>
            <a:off x="4248224" y="1979996"/>
            <a:ext cx="5543417" cy="3672049"/>
          </a:xfrm>
        </p:spPr>
        <p:txBody>
          <a:bodyPr/>
          <a:lstStyle/>
          <a:p>
            <a:pPr lvl="1"/>
            <a:r>
              <a:rPr lang="en-US" dirty="0" smtClean="0"/>
              <a:t>Add the critical path suspension time to T1</a:t>
            </a:r>
          </a:p>
          <a:p>
            <a:pPr lvl="1"/>
            <a:r>
              <a:rPr lang="en-US" dirty="0" smtClean="0"/>
              <a:t>Blame T for the time it delays the execution of the critical path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5832400" y="6084093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Execution time profile </a:t>
            </a:r>
            <a:endParaRPr lang="en-US" dirty="0"/>
          </a:p>
        </p:txBody>
      </p:sp>
      <p:sp>
        <p:nvSpPr>
          <p:cNvPr id="77" name="Rechteck 76"/>
          <p:cNvSpPr/>
          <p:nvPr/>
        </p:nvSpPr>
        <p:spPr>
          <a:xfrm>
            <a:off x="5040312" y="5436021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5040312" y="608409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5040312" y="67321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5832400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hteck 84"/>
          <p:cNvSpPr/>
          <p:nvPr/>
        </p:nvSpPr>
        <p:spPr>
          <a:xfrm>
            <a:off x="5832400" y="67321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hteck 87"/>
          <p:cNvSpPr/>
          <p:nvPr/>
        </p:nvSpPr>
        <p:spPr>
          <a:xfrm>
            <a:off x="7776616" y="608409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hteck 88"/>
          <p:cNvSpPr/>
          <p:nvPr/>
        </p:nvSpPr>
        <p:spPr>
          <a:xfrm>
            <a:off x="7776616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3" name="Gerade Verbindung mit Pfeil 92"/>
          <p:cNvCxnSpPr/>
          <p:nvPr/>
        </p:nvCxnSpPr>
        <p:spPr>
          <a:xfrm>
            <a:off x="5040312" y="5724053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/>
          <p:cNvCxnSpPr/>
          <p:nvPr/>
        </p:nvCxnSpPr>
        <p:spPr>
          <a:xfrm>
            <a:off x="5040312" y="6372125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/>
          <p:nvPr/>
        </p:nvCxnSpPr>
        <p:spPr>
          <a:xfrm>
            <a:off x="5040312" y="7020197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/>
          <p:nvPr/>
        </p:nvCxnSpPr>
        <p:spPr>
          <a:xfrm>
            <a:off x="5616376" y="68761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/>
          <p:nvPr/>
        </p:nvCxnSpPr>
        <p:spPr>
          <a:xfrm>
            <a:off x="5616376" y="622810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>
            <a:off x="5616376" y="558003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/>
          <p:cNvCxnSpPr/>
          <p:nvPr/>
        </p:nvCxnSpPr>
        <p:spPr>
          <a:xfrm>
            <a:off x="7560592" y="558003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/>
          <p:nvPr/>
        </p:nvCxnSpPr>
        <p:spPr>
          <a:xfrm>
            <a:off x="7560592" y="622810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>
            <a:off x="7560592" y="68761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5616376" y="5580037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>
            <a:off x="7560592" y="5580037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hteck 116"/>
          <p:cNvSpPr/>
          <p:nvPr/>
        </p:nvSpPr>
        <p:spPr>
          <a:xfrm>
            <a:off x="7776616" y="673216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3" name="Rechteck 122"/>
          <p:cNvSpPr/>
          <p:nvPr/>
        </p:nvSpPr>
        <p:spPr>
          <a:xfrm>
            <a:off x="6336456" y="6156101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hteck 123"/>
          <p:cNvSpPr/>
          <p:nvPr/>
        </p:nvSpPr>
        <p:spPr>
          <a:xfrm>
            <a:off x="8280672" y="6804173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Gerade Verbindung mit Pfeil 79"/>
          <p:cNvCxnSpPr/>
          <p:nvPr/>
        </p:nvCxnSpPr>
        <p:spPr>
          <a:xfrm flipV="1">
            <a:off x="863848" y="1763613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hteck 118"/>
          <p:cNvSpPr/>
          <p:nvPr/>
        </p:nvSpPr>
        <p:spPr>
          <a:xfrm>
            <a:off x="935856" y="1907629"/>
            <a:ext cx="216024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hteck 119"/>
          <p:cNvSpPr/>
          <p:nvPr/>
        </p:nvSpPr>
        <p:spPr>
          <a:xfrm>
            <a:off x="1583928" y="4643933"/>
            <a:ext cx="2160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hteck 120"/>
          <p:cNvSpPr/>
          <p:nvPr/>
        </p:nvSpPr>
        <p:spPr>
          <a:xfrm>
            <a:off x="2448024" y="1979637"/>
            <a:ext cx="21602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feld 136"/>
          <p:cNvSpPr txBox="1"/>
          <p:nvPr/>
        </p:nvSpPr>
        <p:spPr>
          <a:xfrm>
            <a:off x="935856" y="5219997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        T1           T2</a:t>
            </a:r>
            <a:endParaRPr lang="en-US" dirty="0"/>
          </a:p>
        </p:txBody>
      </p:sp>
      <p:sp>
        <p:nvSpPr>
          <p:cNvPr id="138" name="Textfeld 137"/>
          <p:cNvSpPr txBox="1"/>
          <p:nvPr/>
        </p:nvSpPr>
        <p:spPr>
          <a:xfrm rot="16200000">
            <a:off x="381339" y="231813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46" name="Rechteck 14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feld 146"/>
          <p:cNvSpPr txBox="1"/>
          <p:nvPr/>
        </p:nvSpPr>
        <p:spPr>
          <a:xfrm>
            <a:off x="1007864" y="5796061"/>
            <a:ext cx="15812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  <a:p>
            <a:r>
              <a:rPr lang="en-US" dirty="0" smtClean="0"/>
              <a:t>Idle time</a:t>
            </a:r>
          </a:p>
        </p:txBody>
      </p:sp>
      <p:sp>
        <p:nvSpPr>
          <p:cNvPr id="164" name="Inhaltsplatzhalter 2"/>
          <p:cNvSpPr>
            <a:spLocks noGrp="1"/>
          </p:cNvSpPr>
          <p:nvPr>
            <p:ph idx="1"/>
          </p:nvPr>
        </p:nvSpPr>
        <p:spPr>
          <a:xfrm>
            <a:off x="4248224" y="1979996"/>
            <a:ext cx="5543417" cy="3672049"/>
          </a:xfrm>
        </p:spPr>
        <p:txBody>
          <a:bodyPr/>
          <a:lstStyle/>
          <a:p>
            <a:pPr lvl="1"/>
            <a:r>
              <a:rPr lang="en-US" dirty="0" smtClean="0"/>
              <a:t>The execution time does not provide the right hint</a:t>
            </a:r>
          </a:p>
          <a:p>
            <a:pPr lvl="1"/>
            <a:r>
              <a:rPr lang="en-US" dirty="0" smtClean="0"/>
              <a:t>What causes the idle time?</a:t>
            </a:r>
          </a:p>
        </p:txBody>
      </p:sp>
      <p:sp>
        <p:nvSpPr>
          <p:cNvPr id="165" name="Rechteck 164"/>
          <p:cNvSpPr/>
          <p:nvPr/>
        </p:nvSpPr>
        <p:spPr>
          <a:xfrm flipV="1">
            <a:off x="3528144" y="1475581"/>
            <a:ext cx="216024" cy="36724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hteck 165"/>
          <p:cNvSpPr/>
          <p:nvPr/>
        </p:nvSpPr>
        <p:spPr>
          <a:xfrm>
            <a:off x="719832" y="6228109"/>
            <a:ext cx="21602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5832400" y="6084093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Profile with critical path execution time</a:t>
            </a:r>
            <a:endParaRPr lang="en-US" dirty="0"/>
          </a:p>
        </p:txBody>
      </p:sp>
      <p:sp>
        <p:nvSpPr>
          <p:cNvPr id="77" name="Rechteck 76"/>
          <p:cNvSpPr/>
          <p:nvPr/>
        </p:nvSpPr>
        <p:spPr>
          <a:xfrm>
            <a:off x="5040312" y="5436021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5040312" y="608409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5040312" y="67321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5832400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hteck 84"/>
          <p:cNvSpPr/>
          <p:nvPr/>
        </p:nvSpPr>
        <p:spPr>
          <a:xfrm>
            <a:off x="5832400" y="67321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hteck 87"/>
          <p:cNvSpPr/>
          <p:nvPr/>
        </p:nvSpPr>
        <p:spPr>
          <a:xfrm>
            <a:off x="7776616" y="608409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hteck 88"/>
          <p:cNvSpPr/>
          <p:nvPr/>
        </p:nvSpPr>
        <p:spPr>
          <a:xfrm>
            <a:off x="7776616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3" name="Gerade Verbindung mit Pfeil 92"/>
          <p:cNvCxnSpPr/>
          <p:nvPr/>
        </p:nvCxnSpPr>
        <p:spPr>
          <a:xfrm>
            <a:off x="5040312" y="5724053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/>
          <p:cNvCxnSpPr/>
          <p:nvPr/>
        </p:nvCxnSpPr>
        <p:spPr>
          <a:xfrm>
            <a:off x="5040312" y="6372125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/>
          <p:nvPr/>
        </p:nvCxnSpPr>
        <p:spPr>
          <a:xfrm>
            <a:off x="5040312" y="7020197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/>
          <p:nvPr/>
        </p:nvCxnSpPr>
        <p:spPr>
          <a:xfrm>
            <a:off x="5616376" y="68761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/>
          <p:nvPr/>
        </p:nvCxnSpPr>
        <p:spPr>
          <a:xfrm>
            <a:off x="5616376" y="622810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>
            <a:off x="5616376" y="558003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/>
          <p:cNvCxnSpPr/>
          <p:nvPr/>
        </p:nvCxnSpPr>
        <p:spPr>
          <a:xfrm>
            <a:off x="7560592" y="558003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/>
          <p:nvPr/>
        </p:nvCxnSpPr>
        <p:spPr>
          <a:xfrm>
            <a:off x="7560592" y="622810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>
            <a:off x="7560592" y="68761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5616376" y="5580037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>
            <a:off x="7560592" y="5580037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hteck 116"/>
          <p:cNvSpPr/>
          <p:nvPr/>
        </p:nvSpPr>
        <p:spPr>
          <a:xfrm>
            <a:off x="7776616" y="673216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3" name="Rechteck 122"/>
          <p:cNvSpPr/>
          <p:nvPr/>
        </p:nvSpPr>
        <p:spPr>
          <a:xfrm>
            <a:off x="6336456" y="6156101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hteck 123"/>
          <p:cNvSpPr/>
          <p:nvPr/>
        </p:nvSpPr>
        <p:spPr>
          <a:xfrm>
            <a:off x="8280672" y="6804173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Gerade Verbindung mit Pfeil 79"/>
          <p:cNvCxnSpPr/>
          <p:nvPr/>
        </p:nvCxnSpPr>
        <p:spPr>
          <a:xfrm flipV="1">
            <a:off x="863848" y="1763613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hteck 118"/>
          <p:cNvSpPr/>
          <p:nvPr/>
        </p:nvSpPr>
        <p:spPr>
          <a:xfrm>
            <a:off x="935856" y="1907629"/>
            <a:ext cx="216024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hteck 119"/>
          <p:cNvSpPr/>
          <p:nvPr/>
        </p:nvSpPr>
        <p:spPr>
          <a:xfrm>
            <a:off x="1583928" y="4643933"/>
            <a:ext cx="2160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hteck 120"/>
          <p:cNvSpPr/>
          <p:nvPr/>
        </p:nvSpPr>
        <p:spPr>
          <a:xfrm>
            <a:off x="2448024" y="1979637"/>
            <a:ext cx="21602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feld 136"/>
          <p:cNvSpPr txBox="1"/>
          <p:nvPr/>
        </p:nvSpPr>
        <p:spPr>
          <a:xfrm>
            <a:off x="935856" y="5219997"/>
            <a:ext cx="2130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          T1               T2</a:t>
            </a:r>
            <a:endParaRPr lang="en-US" dirty="0"/>
          </a:p>
        </p:txBody>
      </p:sp>
      <p:sp>
        <p:nvSpPr>
          <p:cNvPr id="138" name="Textfeld 137"/>
          <p:cNvSpPr txBox="1"/>
          <p:nvPr/>
        </p:nvSpPr>
        <p:spPr>
          <a:xfrm rot="16200000">
            <a:off x="381339" y="231813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9" name="Rechteck 138"/>
          <p:cNvSpPr/>
          <p:nvPr/>
        </p:nvSpPr>
        <p:spPr>
          <a:xfrm>
            <a:off x="1871960" y="4643933"/>
            <a:ext cx="2160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hteck 139"/>
          <p:cNvSpPr/>
          <p:nvPr/>
        </p:nvSpPr>
        <p:spPr>
          <a:xfrm>
            <a:off x="2736056" y="1979637"/>
            <a:ext cx="216024" cy="3168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hteck 144"/>
          <p:cNvSpPr/>
          <p:nvPr/>
        </p:nvSpPr>
        <p:spPr>
          <a:xfrm>
            <a:off x="719832" y="6588149"/>
            <a:ext cx="21602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hteck 14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feld 146"/>
          <p:cNvSpPr txBox="1"/>
          <p:nvPr/>
        </p:nvSpPr>
        <p:spPr>
          <a:xfrm>
            <a:off x="1007864" y="5796061"/>
            <a:ext cx="27615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  <a:p>
            <a:r>
              <a:rPr lang="en-US" dirty="0" smtClean="0"/>
              <a:t>Idle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execution time</a:t>
            </a:r>
          </a:p>
          <a:p>
            <a:endParaRPr lang="en-US" sz="600" dirty="0" smtClean="0"/>
          </a:p>
        </p:txBody>
      </p:sp>
      <p:sp>
        <p:nvSpPr>
          <p:cNvPr id="38" name="Inhaltsplatzhalter 2"/>
          <p:cNvSpPr>
            <a:spLocks noGrp="1"/>
          </p:cNvSpPr>
          <p:nvPr>
            <p:ph idx="1"/>
          </p:nvPr>
        </p:nvSpPr>
        <p:spPr>
          <a:xfrm>
            <a:off x="4248224" y="1979996"/>
            <a:ext cx="5543417" cy="3672049"/>
          </a:xfrm>
        </p:spPr>
        <p:txBody>
          <a:bodyPr/>
          <a:lstStyle/>
          <a:p>
            <a:pPr lvl="1"/>
            <a:r>
              <a:rPr lang="en-US" dirty="0" smtClean="0"/>
              <a:t>Adding the critical path metric shows which tasks determine the execution time much better.</a:t>
            </a:r>
          </a:p>
        </p:txBody>
      </p:sp>
      <p:sp>
        <p:nvSpPr>
          <p:cNvPr id="40" name="Rechteck 39"/>
          <p:cNvSpPr/>
          <p:nvPr/>
        </p:nvSpPr>
        <p:spPr>
          <a:xfrm>
            <a:off x="719832" y="6228109"/>
            <a:ext cx="21602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hteck 40"/>
          <p:cNvSpPr/>
          <p:nvPr/>
        </p:nvSpPr>
        <p:spPr>
          <a:xfrm flipV="1">
            <a:off x="3528144" y="1475581"/>
            <a:ext cx="216024" cy="36724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5832400" y="6084093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Profile with imbalance impact</a:t>
            </a:r>
            <a:endParaRPr lang="en-US" dirty="0"/>
          </a:p>
        </p:txBody>
      </p:sp>
      <p:sp>
        <p:nvSpPr>
          <p:cNvPr id="77" name="Rechteck 76"/>
          <p:cNvSpPr/>
          <p:nvPr/>
        </p:nvSpPr>
        <p:spPr>
          <a:xfrm>
            <a:off x="5040312" y="5436021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5040312" y="608409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5040312" y="67321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5832400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hteck 84"/>
          <p:cNvSpPr/>
          <p:nvPr/>
        </p:nvSpPr>
        <p:spPr>
          <a:xfrm>
            <a:off x="5832400" y="67321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hteck 87"/>
          <p:cNvSpPr/>
          <p:nvPr/>
        </p:nvSpPr>
        <p:spPr>
          <a:xfrm>
            <a:off x="7776616" y="608409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hteck 88"/>
          <p:cNvSpPr/>
          <p:nvPr/>
        </p:nvSpPr>
        <p:spPr>
          <a:xfrm>
            <a:off x="7776616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3" name="Gerade Verbindung mit Pfeil 92"/>
          <p:cNvCxnSpPr/>
          <p:nvPr/>
        </p:nvCxnSpPr>
        <p:spPr>
          <a:xfrm>
            <a:off x="5040312" y="5724053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/>
          <p:cNvCxnSpPr/>
          <p:nvPr/>
        </p:nvCxnSpPr>
        <p:spPr>
          <a:xfrm>
            <a:off x="5040312" y="6372125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/>
          <p:nvPr/>
        </p:nvCxnSpPr>
        <p:spPr>
          <a:xfrm>
            <a:off x="5040312" y="7020197"/>
            <a:ext cx="46085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/>
          <p:nvPr/>
        </p:nvCxnSpPr>
        <p:spPr>
          <a:xfrm>
            <a:off x="5616376" y="68761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/>
          <p:nvPr/>
        </p:nvCxnSpPr>
        <p:spPr>
          <a:xfrm>
            <a:off x="5616376" y="622810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>
            <a:off x="5616376" y="558003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/>
          <p:cNvCxnSpPr/>
          <p:nvPr/>
        </p:nvCxnSpPr>
        <p:spPr>
          <a:xfrm>
            <a:off x="7560592" y="558003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/>
          <p:nvPr/>
        </p:nvCxnSpPr>
        <p:spPr>
          <a:xfrm>
            <a:off x="7560592" y="622810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>
            <a:off x="7560592" y="68761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5616376" y="5580037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>
            <a:off x="7560592" y="5580037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hteck 116"/>
          <p:cNvSpPr/>
          <p:nvPr/>
        </p:nvSpPr>
        <p:spPr>
          <a:xfrm>
            <a:off x="7776616" y="673216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3" name="Rechteck 122"/>
          <p:cNvSpPr/>
          <p:nvPr/>
        </p:nvSpPr>
        <p:spPr>
          <a:xfrm>
            <a:off x="6336456" y="6156101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hteck 123"/>
          <p:cNvSpPr/>
          <p:nvPr/>
        </p:nvSpPr>
        <p:spPr>
          <a:xfrm>
            <a:off x="8280672" y="6804173"/>
            <a:ext cx="1152128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Gerade Verbindung mit Pfeil 79"/>
          <p:cNvCxnSpPr/>
          <p:nvPr/>
        </p:nvCxnSpPr>
        <p:spPr>
          <a:xfrm flipV="1">
            <a:off x="863848" y="1763613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hteck 118"/>
          <p:cNvSpPr/>
          <p:nvPr/>
        </p:nvSpPr>
        <p:spPr>
          <a:xfrm>
            <a:off x="935856" y="1907629"/>
            <a:ext cx="216024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hteck 119"/>
          <p:cNvSpPr/>
          <p:nvPr/>
        </p:nvSpPr>
        <p:spPr>
          <a:xfrm>
            <a:off x="1583928" y="4643933"/>
            <a:ext cx="2160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hteck 120"/>
          <p:cNvSpPr/>
          <p:nvPr/>
        </p:nvSpPr>
        <p:spPr>
          <a:xfrm>
            <a:off x="2448024" y="1979637"/>
            <a:ext cx="21602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feld 136"/>
          <p:cNvSpPr txBox="1"/>
          <p:nvPr/>
        </p:nvSpPr>
        <p:spPr>
          <a:xfrm>
            <a:off x="935856" y="5219997"/>
            <a:ext cx="2130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          T1               T2</a:t>
            </a:r>
            <a:endParaRPr lang="en-US" dirty="0"/>
          </a:p>
        </p:txBody>
      </p:sp>
      <p:sp>
        <p:nvSpPr>
          <p:cNvPr id="138" name="Textfeld 137"/>
          <p:cNvSpPr txBox="1"/>
          <p:nvPr/>
        </p:nvSpPr>
        <p:spPr>
          <a:xfrm rot="16200000">
            <a:off x="381339" y="231813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9" name="Rechteck 138"/>
          <p:cNvSpPr/>
          <p:nvPr/>
        </p:nvSpPr>
        <p:spPr>
          <a:xfrm>
            <a:off x="1871960" y="4643933"/>
            <a:ext cx="2160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hteck 139"/>
          <p:cNvSpPr/>
          <p:nvPr/>
        </p:nvSpPr>
        <p:spPr>
          <a:xfrm>
            <a:off x="2736056" y="1979637"/>
            <a:ext cx="216024" cy="3168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hteck 141"/>
          <p:cNvSpPr/>
          <p:nvPr/>
        </p:nvSpPr>
        <p:spPr>
          <a:xfrm flipV="1">
            <a:off x="3024088" y="3059757"/>
            <a:ext cx="216024" cy="2088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hteck 142"/>
          <p:cNvSpPr/>
          <p:nvPr/>
        </p:nvSpPr>
        <p:spPr>
          <a:xfrm>
            <a:off x="719832" y="6948189"/>
            <a:ext cx="216024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719832" y="6588149"/>
            <a:ext cx="21602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hteck 14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feld 146"/>
          <p:cNvSpPr txBox="1"/>
          <p:nvPr/>
        </p:nvSpPr>
        <p:spPr>
          <a:xfrm>
            <a:off x="1007864" y="5796061"/>
            <a:ext cx="2761525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  <a:p>
            <a:r>
              <a:rPr lang="en-US" dirty="0" smtClean="0"/>
              <a:t>Idle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execution time</a:t>
            </a:r>
          </a:p>
          <a:p>
            <a:endParaRPr lang="en-US" sz="600" dirty="0" smtClean="0"/>
          </a:p>
          <a:p>
            <a:r>
              <a:rPr lang="en-US" dirty="0" smtClean="0"/>
              <a:t>Imbalance impact</a:t>
            </a:r>
          </a:p>
        </p:txBody>
      </p:sp>
      <p:sp>
        <p:nvSpPr>
          <p:cNvPr id="38" name="Inhaltsplatzhalter 2"/>
          <p:cNvSpPr>
            <a:spLocks noGrp="1"/>
          </p:cNvSpPr>
          <p:nvPr>
            <p:ph idx="1"/>
          </p:nvPr>
        </p:nvSpPr>
        <p:spPr>
          <a:xfrm>
            <a:off x="4248224" y="1979996"/>
            <a:ext cx="5543417" cy="2951969"/>
          </a:xfrm>
        </p:spPr>
        <p:txBody>
          <a:bodyPr/>
          <a:lstStyle/>
          <a:p>
            <a:pPr lvl="1"/>
            <a:r>
              <a:rPr lang="en-US" dirty="0" smtClean="0"/>
              <a:t>The imbalance impact pin points where to optimize</a:t>
            </a:r>
          </a:p>
          <a:p>
            <a:pPr lvl="1"/>
            <a:r>
              <a:rPr lang="en-US" dirty="0" smtClean="0"/>
              <a:t>Show optimization potential</a:t>
            </a:r>
          </a:p>
        </p:txBody>
      </p:sp>
      <p:sp>
        <p:nvSpPr>
          <p:cNvPr id="40" name="Rechteck 39"/>
          <p:cNvSpPr/>
          <p:nvPr/>
        </p:nvSpPr>
        <p:spPr>
          <a:xfrm>
            <a:off x="719832" y="6228109"/>
            <a:ext cx="21602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hteck 40"/>
          <p:cNvSpPr/>
          <p:nvPr/>
        </p:nvSpPr>
        <p:spPr>
          <a:xfrm flipV="1">
            <a:off x="3528144" y="1475581"/>
            <a:ext cx="216024" cy="36724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tell task instances apart?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998" y="1979996"/>
            <a:ext cx="9071643" cy="4968193"/>
          </a:xfrm>
        </p:spPr>
        <p:txBody>
          <a:bodyPr/>
          <a:lstStyle/>
          <a:p>
            <a:r>
              <a:rPr lang="en-US" dirty="0" smtClean="0"/>
              <a:t> The profile aggregates all tasks of the same source code region.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 smtClean="0"/>
          </a:p>
          <a:p>
            <a:r>
              <a:rPr lang="en-US" dirty="0" smtClean="0"/>
              <a:t> Sometimes all tasks stem from the same region, but behave different </a:t>
            </a:r>
          </a:p>
          <a:p>
            <a:pPr lvl="1"/>
            <a:r>
              <a:rPr lang="en-US" dirty="0" smtClean="0"/>
              <a:t>Caused by different internal execution path</a:t>
            </a:r>
          </a:p>
          <a:p>
            <a:pPr lvl="1"/>
            <a:r>
              <a:rPr lang="en-US" dirty="0" smtClean="0"/>
              <a:t>Can be distinguished in a profile by providing</a:t>
            </a:r>
          </a:p>
          <a:p>
            <a:pPr lvl="2"/>
            <a:r>
              <a:rPr lang="en-US" dirty="0" smtClean="0"/>
              <a:t>Task-internal call-path data</a:t>
            </a:r>
          </a:p>
          <a:p>
            <a:pPr lvl="2"/>
            <a:r>
              <a:rPr lang="en-US" dirty="0" smtClean="0"/>
              <a:t>Parameter data</a:t>
            </a:r>
          </a:p>
        </p:txBody>
      </p:sp>
      <p:sp>
        <p:nvSpPr>
          <p:cNvPr id="6" name="Rechteck 5"/>
          <p:cNvSpPr/>
          <p:nvPr/>
        </p:nvSpPr>
        <p:spPr>
          <a:xfrm>
            <a:off x="5472360" y="3275781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472360" y="262770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472360" y="392385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416576" y="327578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7416576" y="262770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5472360" y="2915741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5472360" y="3563813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5472360" y="4211885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7200552" y="2771725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7200552" y="341979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7200552" y="406786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7200552" y="2771725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>
            <a:off x="7416576" y="3923853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151880" y="370782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1151880" y="3347789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25" idx="3"/>
            <a:endCxn id="26" idx="1"/>
          </p:cNvCxnSpPr>
          <p:nvPr/>
        </p:nvCxnSpPr>
        <p:spPr>
          <a:xfrm flipV="1">
            <a:off x="3024088" y="3203773"/>
            <a:ext cx="72008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1799952" y="370782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448024" y="3707829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3096096" y="3059757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1151880" y="305975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1799952" y="305975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Gerade Verbindung mit Pfeil 28"/>
          <p:cNvCxnSpPr/>
          <p:nvPr/>
        </p:nvCxnSpPr>
        <p:spPr>
          <a:xfrm>
            <a:off x="1151880" y="3995861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5832400" y="6084093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Tell critical path imbalance impact apart</a:t>
            </a:r>
            <a:endParaRPr lang="en-US" dirty="0"/>
          </a:p>
        </p:txBody>
      </p:sp>
      <p:sp>
        <p:nvSpPr>
          <p:cNvPr id="84" name="Rechteck 83"/>
          <p:cNvSpPr/>
          <p:nvPr/>
        </p:nvSpPr>
        <p:spPr>
          <a:xfrm>
            <a:off x="5832400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hteck 84"/>
          <p:cNvSpPr/>
          <p:nvPr/>
        </p:nvSpPr>
        <p:spPr>
          <a:xfrm>
            <a:off x="5832400" y="67321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hteck 87"/>
          <p:cNvSpPr/>
          <p:nvPr/>
        </p:nvSpPr>
        <p:spPr>
          <a:xfrm>
            <a:off x="7776616" y="608409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hteck 88"/>
          <p:cNvSpPr/>
          <p:nvPr/>
        </p:nvSpPr>
        <p:spPr>
          <a:xfrm>
            <a:off x="7776616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3" name="Gerade Verbindung mit Pfeil 92"/>
          <p:cNvCxnSpPr/>
          <p:nvPr/>
        </p:nvCxnSpPr>
        <p:spPr>
          <a:xfrm>
            <a:off x="5832400" y="5724053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/>
          <p:cNvCxnSpPr/>
          <p:nvPr/>
        </p:nvCxnSpPr>
        <p:spPr>
          <a:xfrm>
            <a:off x="5832400" y="6372125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/>
          <p:nvPr/>
        </p:nvCxnSpPr>
        <p:spPr>
          <a:xfrm>
            <a:off x="5832400" y="7020197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/>
          <p:cNvCxnSpPr/>
          <p:nvPr/>
        </p:nvCxnSpPr>
        <p:spPr>
          <a:xfrm>
            <a:off x="7560592" y="558003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/>
          <p:nvPr/>
        </p:nvCxnSpPr>
        <p:spPr>
          <a:xfrm>
            <a:off x="7560592" y="622810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>
            <a:off x="7560592" y="68761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>
            <a:off x="7560592" y="5580037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hteck 116"/>
          <p:cNvSpPr/>
          <p:nvPr/>
        </p:nvSpPr>
        <p:spPr>
          <a:xfrm>
            <a:off x="7776616" y="673216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0" name="Gerade Verbindung mit Pfeil 79"/>
          <p:cNvCxnSpPr/>
          <p:nvPr/>
        </p:nvCxnSpPr>
        <p:spPr>
          <a:xfrm flipV="1">
            <a:off x="863848" y="1763613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hteck 118"/>
          <p:cNvSpPr/>
          <p:nvPr/>
        </p:nvSpPr>
        <p:spPr>
          <a:xfrm>
            <a:off x="935856" y="1907629"/>
            <a:ext cx="216024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feld 136"/>
          <p:cNvSpPr txBox="1"/>
          <p:nvPr/>
        </p:nvSpPr>
        <p:spPr>
          <a:xfrm>
            <a:off x="1151880" y="5219997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</a:t>
            </a:r>
            <a:endParaRPr lang="en-US" dirty="0"/>
          </a:p>
        </p:txBody>
      </p:sp>
      <p:sp>
        <p:nvSpPr>
          <p:cNvPr id="138" name="Textfeld 137"/>
          <p:cNvSpPr txBox="1"/>
          <p:nvPr/>
        </p:nvSpPr>
        <p:spPr>
          <a:xfrm rot="16200000">
            <a:off x="381340" y="195809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43" name="Rechteck 142"/>
          <p:cNvSpPr/>
          <p:nvPr/>
        </p:nvSpPr>
        <p:spPr>
          <a:xfrm>
            <a:off x="719832" y="6948189"/>
            <a:ext cx="216024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719832" y="6588149"/>
            <a:ext cx="21602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hteck 14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feld 146"/>
          <p:cNvSpPr txBox="1"/>
          <p:nvPr/>
        </p:nvSpPr>
        <p:spPr>
          <a:xfrm>
            <a:off x="1007864" y="5796061"/>
            <a:ext cx="2761525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  <a:p>
            <a:r>
              <a:rPr lang="en-US" dirty="0" smtClean="0"/>
              <a:t>Idle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execution time</a:t>
            </a:r>
          </a:p>
          <a:p>
            <a:endParaRPr lang="en-US" sz="600" dirty="0" smtClean="0"/>
          </a:p>
          <a:p>
            <a:r>
              <a:rPr lang="en-US" dirty="0" smtClean="0"/>
              <a:t>Imbalance impact</a:t>
            </a:r>
          </a:p>
        </p:txBody>
      </p:sp>
      <p:sp>
        <p:nvSpPr>
          <p:cNvPr id="38" name="Inhaltsplatzhalter 2"/>
          <p:cNvSpPr>
            <a:spLocks noGrp="1"/>
          </p:cNvSpPr>
          <p:nvPr>
            <p:ph idx="1"/>
          </p:nvPr>
        </p:nvSpPr>
        <p:spPr>
          <a:xfrm>
            <a:off x="4248224" y="1691605"/>
            <a:ext cx="5543417" cy="1440160"/>
          </a:xfrm>
        </p:spPr>
        <p:txBody>
          <a:bodyPr/>
          <a:lstStyle/>
          <a:p>
            <a:pPr lvl="1"/>
            <a:r>
              <a:rPr lang="en-US" dirty="0" smtClean="0"/>
              <a:t>Example task with conditional </a:t>
            </a:r>
            <a:r>
              <a:rPr lang="en-US" dirty="0" err="1" smtClean="0"/>
              <a:t>exection</a:t>
            </a:r>
            <a:r>
              <a:rPr lang="en-US" dirty="0" smtClean="0"/>
              <a:t> of </a:t>
            </a:r>
            <a:r>
              <a:rPr lang="en-US" dirty="0" err="1" smtClean="0"/>
              <a:t>foo</a:t>
            </a:r>
            <a:r>
              <a:rPr lang="en-US" dirty="0" smtClean="0"/>
              <a:t> or bar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total sum tells us that there is some imbalance caused by T, but how?</a:t>
            </a:r>
          </a:p>
        </p:txBody>
      </p:sp>
      <p:sp>
        <p:nvSpPr>
          <p:cNvPr id="40" name="Rechteck 39"/>
          <p:cNvSpPr/>
          <p:nvPr/>
        </p:nvSpPr>
        <p:spPr>
          <a:xfrm>
            <a:off x="719832" y="6228109"/>
            <a:ext cx="21602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hteck 40"/>
          <p:cNvSpPr/>
          <p:nvPr/>
        </p:nvSpPr>
        <p:spPr>
          <a:xfrm flipV="1">
            <a:off x="1943968" y="2627709"/>
            <a:ext cx="216024" cy="25202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hteck 45"/>
          <p:cNvSpPr/>
          <p:nvPr/>
        </p:nvSpPr>
        <p:spPr>
          <a:xfrm>
            <a:off x="1223888" y="3347789"/>
            <a:ext cx="216024" cy="18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hteck 46"/>
          <p:cNvSpPr/>
          <p:nvPr/>
        </p:nvSpPr>
        <p:spPr>
          <a:xfrm flipV="1">
            <a:off x="1511920" y="3707829"/>
            <a:ext cx="216024" cy="14401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feld 32"/>
          <p:cNvSpPr txBox="1"/>
          <p:nvPr/>
        </p:nvSpPr>
        <p:spPr>
          <a:xfrm>
            <a:off x="5112320" y="2411685"/>
            <a:ext cx="403187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pragma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omp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task // T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if (condition)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else bar();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6336456" y="6084093"/>
            <a:ext cx="1152128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8280672" y="6732165"/>
            <a:ext cx="1152128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5832400" y="6084093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Tell critical path imbalance impact apart</a:t>
            </a:r>
            <a:endParaRPr lang="en-US" dirty="0"/>
          </a:p>
        </p:txBody>
      </p:sp>
      <p:sp>
        <p:nvSpPr>
          <p:cNvPr id="84" name="Rechteck 83"/>
          <p:cNvSpPr/>
          <p:nvPr/>
        </p:nvSpPr>
        <p:spPr>
          <a:xfrm>
            <a:off x="5832400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hteck 84"/>
          <p:cNvSpPr/>
          <p:nvPr/>
        </p:nvSpPr>
        <p:spPr>
          <a:xfrm>
            <a:off x="5832400" y="67321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hteck 87"/>
          <p:cNvSpPr/>
          <p:nvPr/>
        </p:nvSpPr>
        <p:spPr>
          <a:xfrm>
            <a:off x="7776616" y="608409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hteck 88"/>
          <p:cNvSpPr/>
          <p:nvPr/>
        </p:nvSpPr>
        <p:spPr>
          <a:xfrm>
            <a:off x="7776616" y="543602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3" name="Gerade Verbindung mit Pfeil 92"/>
          <p:cNvCxnSpPr/>
          <p:nvPr/>
        </p:nvCxnSpPr>
        <p:spPr>
          <a:xfrm>
            <a:off x="5832400" y="5724053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/>
          <p:cNvCxnSpPr/>
          <p:nvPr/>
        </p:nvCxnSpPr>
        <p:spPr>
          <a:xfrm>
            <a:off x="5832400" y="6372125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/>
          <p:nvPr/>
        </p:nvCxnSpPr>
        <p:spPr>
          <a:xfrm>
            <a:off x="5832400" y="7020197"/>
            <a:ext cx="38164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/>
          <p:cNvCxnSpPr/>
          <p:nvPr/>
        </p:nvCxnSpPr>
        <p:spPr>
          <a:xfrm>
            <a:off x="7560592" y="558003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/>
          <p:nvPr/>
        </p:nvCxnSpPr>
        <p:spPr>
          <a:xfrm>
            <a:off x="7560592" y="622810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>
            <a:off x="7560592" y="68761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>
            <a:off x="7560592" y="5580037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hteck 116"/>
          <p:cNvSpPr/>
          <p:nvPr/>
        </p:nvSpPr>
        <p:spPr>
          <a:xfrm>
            <a:off x="7776616" y="673216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0" name="Gerade Verbindung mit Pfeil 79"/>
          <p:cNvCxnSpPr/>
          <p:nvPr/>
        </p:nvCxnSpPr>
        <p:spPr>
          <a:xfrm flipV="1">
            <a:off x="863848" y="1763613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hteck 118"/>
          <p:cNvSpPr/>
          <p:nvPr/>
        </p:nvSpPr>
        <p:spPr>
          <a:xfrm>
            <a:off x="935856" y="1907629"/>
            <a:ext cx="216024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hteck 119"/>
          <p:cNvSpPr/>
          <p:nvPr/>
        </p:nvSpPr>
        <p:spPr>
          <a:xfrm>
            <a:off x="2087984" y="3347789"/>
            <a:ext cx="216024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hteck 120"/>
          <p:cNvSpPr/>
          <p:nvPr/>
        </p:nvSpPr>
        <p:spPr>
          <a:xfrm>
            <a:off x="2664048" y="3347789"/>
            <a:ext cx="216024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feld 136"/>
          <p:cNvSpPr txBox="1"/>
          <p:nvPr/>
        </p:nvSpPr>
        <p:spPr>
          <a:xfrm>
            <a:off x="1151880" y="5219997"/>
            <a:ext cx="2303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          </a:t>
            </a:r>
            <a:r>
              <a:rPr lang="en-US" dirty="0" err="1" smtClean="0"/>
              <a:t>T</a:t>
            </a:r>
            <a:r>
              <a:rPr lang="en-US" dirty="0" smtClean="0"/>
              <a:t>/</a:t>
            </a:r>
            <a:r>
              <a:rPr lang="en-US" dirty="0" err="1" smtClean="0"/>
              <a:t>foo</a:t>
            </a:r>
            <a:r>
              <a:rPr lang="en-US" dirty="0" smtClean="0"/>
              <a:t>        T/bar</a:t>
            </a:r>
            <a:endParaRPr lang="en-US" dirty="0"/>
          </a:p>
        </p:txBody>
      </p:sp>
      <p:sp>
        <p:nvSpPr>
          <p:cNvPr id="138" name="Textfeld 137"/>
          <p:cNvSpPr txBox="1"/>
          <p:nvPr/>
        </p:nvSpPr>
        <p:spPr>
          <a:xfrm rot="16200000">
            <a:off x="354889" y="1984540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time</a:t>
            </a:r>
            <a:endParaRPr lang="en-US" dirty="0"/>
          </a:p>
        </p:txBody>
      </p:sp>
      <p:sp>
        <p:nvSpPr>
          <p:cNvPr id="140" name="Rechteck 139"/>
          <p:cNvSpPr/>
          <p:nvPr/>
        </p:nvSpPr>
        <p:spPr>
          <a:xfrm>
            <a:off x="2952080" y="3347789"/>
            <a:ext cx="216024" cy="18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hteck 141"/>
          <p:cNvSpPr/>
          <p:nvPr/>
        </p:nvSpPr>
        <p:spPr>
          <a:xfrm flipV="1">
            <a:off x="3240112" y="3707829"/>
            <a:ext cx="216024" cy="14401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hteck 142"/>
          <p:cNvSpPr/>
          <p:nvPr/>
        </p:nvSpPr>
        <p:spPr>
          <a:xfrm>
            <a:off x="719832" y="6948189"/>
            <a:ext cx="216024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719832" y="6588149"/>
            <a:ext cx="21602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hteck 14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feld 146"/>
          <p:cNvSpPr txBox="1"/>
          <p:nvPr/>
        </p:nvSpPr>
        <p:spPr>
          <a:xfrm>
            <a:off x="1007864" y="5796061"/>
            <a:ext cx="2761525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  <a:p>
            <a:r>
              <a:rPr lang="en-US" dirty="0" smtClean="0"/>
              <a:t>Idle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execution time</a:t>
            </a:r>
          </a:p>
          <a:p>
            <a:endParaRPr lang="en-US" sz="600" dirty="0" smtClean="0"/>
          </a:p>
          <a:p>
            <a:r>
              <a:rPr lang="en-US" dirty="0" smtClean="0"/>
              <a:t>Imbalance impact</a:t>
            </a:r>
          </a:p>
        </p:txBody>
      </p:sp>
      <p:sp>
        <p:nvSpPr>
          <p:cNvPr id="38" name="Inhaltsplatzhalter 2"/>
          <p:cNvSpPr>
            <a:spLocks noGrp="1"/>
          </p:cNvSpPr>
          <p:nvPr>
            <p:ph idx="1"/>
          </p:nvPr>
        </p:nvSpPr>
        <p:spPr>
          <a:xfrm>
            <a:off x="4248224" y="1691605"/>
            <a:ext cx="5543417" cy="2951969"/>
          </a:xfrm>
        </p:spPr>
        <p:txBody>
          <a:bodyPr/>
          <a:lstStyle/>
          <a:p>
            <a:pPr lvl="1"/>
            <a:r>
              <a:rPr lang="en-US" dirty="0" smtClean="0"/>
              <a:t>T/</a:t>
            </a:r>
            <a:r>
              <a:rPr lang="en-US" dirty="0" err="1" smtClean="0"/>
              <a:t>foo</a:t>
            </a:r>
            <a:r>
              <a:rPr lang="en-US" dirty="0" smtClean="0"/>
              <a:t> does not contribute to the critical path</a:t>
            </a:r>
          </a:p>
          <a:p>
            <a:pPr lvl="1"/>
            <a:r>
              <a:rPr lang="en-US" dirty="0" smtClean="0"/>
              <a:t>The execution path through T/bar creates the long tasks and the imbalance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0" name="Rechteck 39"/>
          <p:cNvSpPr/>
          <p:nvPr/>
        </p:nvSpPr>
        <p:spPr>
          <a:xfrm>
            <a:off x="719832" y="6228109"/>
            <a:ext cx="21602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hteck 40"/>
          <p:cNvSpPr/>
          <p:nvPr/>
        </p:nvSpPr>
        <p:spPr>
          <a:xfrm flipV="1">
            <a:off x="3744168" y="2555701"/>
            <a:ext cx="216024" cy="25922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hteck 45"/>
          <p:cNvSpPr/>
          <p:nvPr/>
        </p:nvSpPr>
        <p:spPr>
          <a:xfrm>
            <a:off x="1223888" y="3347789"/>
            <a:ext cx="216024" cy="18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hteck 46"/>
          <p:cNvSpPr/>
          <p:nvPr/>
        </p:nvSpPr>
        <p:spPr>
          <a:xfrm flipV="1">
            <a:off x="1511920" y="3707829"/>
            <a:ext cx="216024" cy="14401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hteck 52"/>
          <p:cNvSpPr/>
          <p:nvPr/>
        </p:nvSpPr>
        <p:spPr>
          <a:xfrm>
            <a:off x="6336456" y="6084093"/>
            <a:ext cx="1152128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8280672" y="6732165"/>
            <a:ext cx="1152128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Tell critical path suspension apart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5760392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760392" y="6228109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V="1">
            <a:off x="863848" y="1907629"/>
            <a:ext cx="0" cy="32403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8784728" y="594007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8784728" y="658814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cxnSp>
        <p:nvCxnSpPr>
          <p:cNvPr id="23" name="Gerade Verbindung mit Pfeil 22"/>
          <p:cNvCxnSpPr>
            <a:stCxn id="25" idx="3"/>
            <a:endCxn id="26" idx="1"/>
          </p:cNvCxnSpPr>
          <p:nvPr/>
        </p:nvCxnSpPr>
        <p:spPr>
          <a:xfrm flipV="1">
            <a:off x="7632600" y="6084093"/>
            <a:ext cx="72008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6408464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7056536" y="6588149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7704608" y="5940077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5760392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408464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1007864" y="2195661"/>
            <a:ext cx="216024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Gerade Verbindung mit Pfeil 73"/>
          <p:cNvCxnSpPr/>
          <p:nvPr/>
        </p:nvCxnSpPr>
        <p:spPr>
          <a:xfrm>
            <a:off x="5760392" y="6876181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feld 75"/>
          <p:cNvSpPr txBox="1"/>
          <p:nvPr/>
        </p:nvSpPr>
        <p:spPr>
          <a:xfrm>
            <a:off x="1223888" y="529200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93" name="Rechteck 92"/>
          <p:cNvSpPr/>
          <p:nvPr/>
        </p:nvSpPr>
        <p:spPr>
          <a:xfrm>
            <a:off x="719832" y="6588149"/>
            <a:ext cx="216024" cy="288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hteck 93"/>
          <p:cNvSpPr/>
          <p:nvPr/>
        </p:nvSpPr>
        <p:spPr>
          <a:xfrm>
            <a:off x="719832" y="6948189"/>
            <a:ext cx="216024" cy="288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hteck 94"/>
          <p:cNvSpPr/>
          <p:nvPr/>
        </p:nvSpPr>
        <p:spPr>
          <a:xfrm>
            <a:off x="719832" y="6228109"/>
            <a:ext cx="21602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hteck 9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feld 96"/>
          <p:cNvSpPr txBox="1"/>
          <p:nvPr/>
        </p:nvSpPr>
        <p:spPr>
          <a:xfrm>
            <a:off x="1007864" y="5796061"/>
            <a:ext cx="289451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execution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suspension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delaying time</a:t>
            </a:r>
          </a:p>
        </p:txBody>
      </p:sp>
      <p:sp>
        <p:nvSpPr>
          <p:cNvPr id="100" name="Inhaltsplatzhalter 2"/>
          <p:cNvSpPr>
            <a:spLocks noGrp="1"/>
          </p:cNvSpPr>
          <p:nvPr>
            <p:ph idx="1"/>
          </p:nvPr>
        </p:nvSpPr>
        <p:spPr>
          <a:xfrm>
            <a:off x="4248224" y="1979996"/>
            <a:ext cx="5543417" cy="3672049"/>
          </a:xfrm>
        </p:spPr>
        <p:txBody>
          <a:bodyPr/>
          <a:lstStyle/>
          <a:p>
            <a:pPr lvl="1"/>
            <a:r>
              <a:rPr lang="en-US" dirty="0" smtClean="0"/>
              <a:t>The sum of all tasks T tells that </a:t>
            </a:r>
          </a:p>
          <a:p>
            <a:pPr lvl="2"/>
            <a:r>
              <a:rPr lang="en-US" dirty="0" smtClean="0"/>
              <a:t>Some instances are part of the critical path</a:t>
            </a:r>
          </a:p>
          <a:p>
            <a:pPr lvl="2"/>
            <a:r>
              <a:rPr lang="en-US" dirty="0" smtClean="0"/>
              <a:t>The critical path is delayed by instances of T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/>
              <a:t>delayed </a:t>
            </a:r>
            <a:r>
              <a:rPr lang="en-US" dirty="0" smtClean="0"/>
              <a:t>tasks are instances of T</a:t>
            </a:r>
          </a:p>
        </p:txBody>
      </p:sp>
      <p:sp>
        <p:nvSpPr>
          <p:cNvPr id="30" name="Textfeld 29"/>
          <p:cNvSpPr txBox="1"/>
          <p:nvPr/>
        </p:nvSpPr>
        <p:spPr>
          <a:xfrm rot="16200000">
            <a:off x="375446" y="2107999"/>
            <a:ext cx="62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4" name="Rechteck 33"/>
          <p:cNvSpPr/>
          <p:nvPr/>
        </p:nvSpPr>
        <p:spPr>
          <a:xfrm>
            <a:off x="1295896" y="4139877"/>
            <a:ext cx="216024" cy="100811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hteck 34"/>
          <p:cNvSpPr/>
          <p:nvPr/>
        </p:nvSpPr>
        <p:spPr>
          <a:xfrm>
            <a:off x="1583928" y="4139877"/>
            <a:ext cx="216024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hteck 35"/>
          <p:cNvSpPr/>
          <p:nvPr/>
        </p:nvSpPr>
        <p:spPr>
          <a:xfrm>
            <a:off x="1871960" y="4139877"/>
            <a:ext cx="216024" cy="10081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Tell critical path suspension apart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5760392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760392" y="6228109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V="1">
            <a:off x="863848" y="1907629"/>
            <a:ext cx="0" cy="32403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8784728" y="594007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8784728" y="658814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cxnSp>
        <p:nvCxnSpPr>
          <p:cNvPr id="23" name="Gerade Verbindung mit Pfeil 22"/>
          <p:cNvCxnSpPr>
            <a:stCxn id="25" idx="3"/>
            <a:endCxn id="26" idx="1"/>
          </p:cNvCxnSpPr>
          <p:nvPr/>
        </p:nvCxnSpPr>
        <p:spPr>
          <a:xfrm flipV="1">
            <a:off x="7632600" y="6084093"/>
            <a:ext cx="72008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6408464" y="658814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7056536" y="6588149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7704608" y="5940077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5760392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408464" y="594007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2448024" y="3203773"/>
            <a:ext cx="21602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hteck 67"/>
          <p:cNvSpPr/>
          <p:nvPr/>
        </p:nvSpPr>
        <p:spPr>
          <a:xfrm>
            <a:off x="1007864" y="2195661"/>
            <a:ext cx="216024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hteck 68"/>
          <p:cNvSpPr/>
          <p:nvPr/>
        </p:nvSpPr>
        <p:spPr>
          <a:xfrm>
            <a:off x="3312120" y="4139877"/>
            <a:ext cx="21602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Gerade Verbindung mit Pfeil 73"/>
          <p:cNvCxnSpPr/>
          <p:nvPr/>
        </p:nvCxnSpPr>
        <p:spPr>
          <a:xfrm>
            <a:off x="5760392" y="6876181"/>
            <a:ext cx="28803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feld 75"/>
          <p:cNvSpPr txBox="1"/>
          <p:nvPr/>
        </p:nvSpPr>
        <p:spPr>
          <a:xfrm>
            <a:off x="1223888" y="5292005"/>
            <a:ext cx="285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	     </a:t>
            </a:r>
            <a:r>
              <a:rPr lang="en-US" dirty="0" err="1" smtClean="0"/>
              <a:t>T</a:t>
            </a:r>
            <a:r>
              <a:rPr lang="en-US" dirty="0" smtClean="0"/>
              <a:t>/</a:t>
            </a:r>
            <a:r>
              <a:rPr lang="en-US" dirty="0" err="1" smtClean="0"/>
              <a:t>foo</a:t>
            </a:r>
            <a:r>
              <a:rPr lang="en-US" dirty="0" smtClean="0"/>
              <a:t>	      T/bar</a:t>
            </a:r>
            <a:endParaRPr lang="en-US" dirty="0"/>
          </a:p>
        </p:txBody>
      </p:sp>
      <p:sp>
        <p:nvSpPr>
          <p:cNvPr id="82" name="Rechteck 81"/>
          <p:cNvSpPr/>
          <p:nvPr/>
        </p:nvSpPr>
        <p:spPr>
          <a:xfrm>
            <a:off x="3600152" y="4139877"/>
            <a:ext cx="216024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hteck 86"/>
          <p:cNvSpPr/>
          <p:nvPr/>
        </p:nvSpPr>
        <p:spPr>
          <a:xfrm>
            <a:off x="2736056" y="4139877"/>
            <a:ext cx="216024" cy="100811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hteck 90"/>
          <p:cNvSpPr/>
          <p:nvPr/>
        </p:nvSpPr>
        <p:spPr>
          <a:xfrm>
            <a:off x="3888184" y="4139877"/>
            <a:ext cx="216024" cy="10081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hteck 92"/>
          <p:cNvSpPr/>
          <p:nvPr/>
        </p:nvSpPr>
        <p:spPr>
          <a:xfrm>
            <a:off x="719832" y="6588149"/>
            <a:ext cx="216024" cy="2880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hteck 93"/>
          <p:cNvSpPr/>
          <p:nvPr/>
        </p:nvSpPr>
        <p:spPr>
          <a:xfrm>
            <a:off x="719832" y="6948189"/>
            <a:ext cx="216024" cy="288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hteck 94"/>
          <p:cNvSpPr/>
          <p:nvPr/>
        </p:nvSpPr>
        <p:spPr>
          <a:xfrm>
            <a:off x="719832" y="6228109"/>
            <a:ext cx="21602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hteck 95"/>
          <p:cNvSpPr/>
          <p:nvPr/>
        </p:nvSpPr>
        <p:spPr>
          <a:xfrm>
            <a:off x="719832" y="5868069"/>
            <a:ext cx="216024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feld 96"/>
          <p:cNvSpPr txBox="1"/>
          <p:nvPr/>
        </p:nvSpPr>
        <p:spPr>
          <a:xfrm>
            <a:off x="1007864" y="5796061"/>
            <a:ext cx="289451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execution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suspension time</a:t>
            </a:r>
          </a:p>
          <a:p>
            <a:endParaRPr lang="en-US" sz="600" dirty="0" smtClean="0"/>
          </a:p>
          <a:p>
            <a:r>
              <a:rPr lang="en-US" dirty="0" smtClean="0"/>
              <a:t>Critical path delaying time</a:t>
            </a:r>
          </a:p>
        </p:txBody>
      </p:sp>
      <p:sp>
        <p:nvSpPr>
          <p:cNvPr id="100" name="Inhaltsplatzhalter 2"/>
          <p:cNvSpPr>
            <a:spLocks noGrp="1"/>
          </p:cNvSpPr>
          <p:nvPr>
            <p:ph idx="1"/>
          </p:nvPr>
        </p:nvSpPr>
        <p:spPr>
          <a:xfrm>
            <a:off x="4248224" y="1979996"/>
            <a:ext cx="5543417" cy="3672049"/>
          </a:xfrm>
        </p:spPr>
        <p:txBody>
          <a:bodyPr/>
          <a:lstStyle/>
          <a:p>
            <a:pPr lvl="1"/>
            <a:r>
              <a:rPr lang="en-US" dirty="0" smtClean="0"/>
              <a:t>The sum of all tasks T tells that </a:t>
            </a:r>
          </a:p>
          <a:p>
            <a:pPr lvl="2"/>
            <a:r>
              <a:rPr lang="en-US" dirty="0" smtClean="0"/>
              <a:t>Some instances are part of the critical path</a:t>
            </a:r>
          </a:p>
          <a:p>
            <a:pPr lvl="2"/>
            <a:r>
              <a:rPr lang="en-US" dirty="0" smtClean="0"/>
              <a:t>The critical path is delayed by instances of T</a:t>
            </a:r>
          </a:p>
          <a:p>
            <a:pPr lvl="2"/>
            <a:r>
              <a:rPr lang="en-US" dirty="0" smtClean="0"/>
              <a:t>The waiting delayed tasks are instances of T</a:t>
            </a:r>
          </a:p>
          <a:p>
            <a:pPr lvl="1"/>
            <a:r>
              <a:rPr lang="en-US" dirty="0" smtClean="0"/>
              <a:t>Separating the execution path reveals which tasks.</a:t>
            </a:r>
          </a:p>
        </p:txBody>
      </p:sp>
      <p:sp>
        <p:nvSpPr>
          <p:cNvPr id="30" name="Textfeld 29"/>
          <p:cNvSpPr txBox="1"/>
          <p:nvPr/>
        </p:nvSpPr>
        <p:spPr>
          <a:xfrm rot="16200000">
            <a:off x="375446" y="2107999"/>
            <a:ext cx="62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4" name="Rechteck 33"/>
          <p:cNvSpPr/>
          <p:nvPr/>
        </p:nvSpPr>
        <p:spPr>
          <a:xfrm>
            <a:off x="1295896" y="4139877"/>
            <a:ext cx="216024" cy="100811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hteck 34"/>
          <p:cNvSpPr/>
          <p:nvPr/>
        </p:nvSpPr>
        <p:spPr>
          <a:xfrm>
            <a:off x="1583928" y="4139877"/>
            <a:ext cx="216024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hteck 35"/>
          <p:cNvSpPr/>
          <p:nvPr/>
        </p:nvSpPr>
        <p:spPr>
          <a:xfrm>
            <a:off x="1871960" y="4139877"/>
            <a:ext cx="216024" cy="10081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Prototypical implementation by </a:t>
            </a:r>
            <a:r>
              <a:rPr lang="en-US" dirty="0" err="1" smtClean="0"/>
              <a:t>Youssef</a:t>
            </a:r>
            <a:r>
              <a:rPr lang="en-US" dirty="0" smtClean="0"/>
              <a:t> </a:t>
            </a:r>
            <a:r>
              <a:rPr lang="en-US" dirty="0" err="1" smtClean="0"/>
              <a:t>Hatem</a:t>
            </a:r>
            <a:endParaRPr lang="en-US" dirty="0" smtClean="0"/>
          </a:p>
          <a:p>
            <a:pPr lvl="1"/>
            <a:r>
              <a:rPr lang="en-US" dirty="0" smtClean="0"/>
              <a:t>Graph generation and analysis</a:t>
            </a:r>
          </a:p>
          <a:p>
            <a:pPr lvl="1"/>
            <a:r>
              <a:rPr lang="en-US" dirty="0" smtClean="0"/>
              <a:t>Outputs dependency graph as intermediate result in CUBE format</a:t>
            </a:r>
          </a:p>
          <a:p>
            <a:pPr lvl="1"/>
            <a:r>
              <a:rPr lang="en-US" dirty="0" smtClean="0"/>
              <a:t>Implementation produce more vertices and edges</a:t>
            </a:r>
          </a:p>
          <a:p>
            <a:pPr lvl="2"/>
            <a:r>
              <a:rPr lang="en-US" dirty="0" smtClean="0"/>
              <a:t>Task creation divides the creator task in two nodes</a:t>
            </a:r>
          </a:p>
          <a:p>
            <a:r>
              <a:rPr lang="en-US" dirty="0" smtClean="0"/>
              <a:t> Complexity tests with BOTS benchmark suite</a:t>
            </a:r>
          </a:p>
          <a:p>
            <a:pPr lvl="1"/>
            <a:r>
              <a:rPr lang="en-US" dirty="0" smtClean="0"/>
              <a:t> Preliminary results</a:t>
            </a:r>
          </a:p>
          <a:p>
            <a:r>
              <a:rPr lang="en-US" dirty="0" smtClean="0"/>
              <a:t> Missing</a:t>
            </a:r>
          </a:p>
          <a:p>
            <a:pPr lvl="1"/>
            <a:r>
              <a:rPr lang="en-US" dirty="0" smtClean="0"/>
              <a:t>Mapping to call-path profile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Task dependency case 1</a:t>
            </a:r>
            <a:endParaRPr lang="en-US" dirty="0"/>
          </a:p>
        </p:txBody>
      </p:sp>
      <p:sp>
        <p:nvSpPr>
          <p:cNvPr id="4" name="Rechteck 3"/>
          <p:cNvSpPr/>
          <p:nvPr/>
        </p:nvSpPr>
        <p:spPr>
          <a:xfrm>
            <a:off x="935856" y="2555701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880072" y="3203773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824288" y="385184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6768504" y="4499917"/>
            <a:ext cx="180020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935856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935856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935856" y="449991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880072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880072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880072" y="449991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824288" y="449991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4824288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24288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768504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68504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6768504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935856" y="2843733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935856" y="3491805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935856" y="4139877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935856" y="4787949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8712720" y="2483693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26" name="Textfeld 25"/>
          <p:cNvSpPr txBox="1"/>
          <p:nvPr/>
        </p:nvSpPr>
        <p:spPr>
          <a:xfrm>
            <a:off x="8712720" y="3131765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7" name="Textfeld 26"/>
          <p:cNvSpPr txBox="1"/>
          <p:nvPr/>
        </p:nvSpPr>
        <p:spPr>
          <a:xfrm>
            <a:off x="8712720" y="377983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  <a:endParaRPr lang="en-US" dirty="0"/>
          </a:p>
        </p:txBody>
      </p:sp>
      <p:sp>
        <p:nvSpPr>
          <p:cNvPr id="28" name="Textfeld 27"/>
          <p:cNvSpPr txBox="1"/>
          <p:nvPr/>
        </p:nvSpPr>
        <p:spPr>
          <a:xfrm>
            <a:off x="8712720" y="442790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4</a:t>
            </a:r>
            <a:endParaRPr lang="en-US" dirty="0"/>
          </a:p>
        </p:txBody>
      </p:sp>
      <p:cxnSp>
        <p:nvCxnSpPr>
          <p:cNvPr id="35" name="Gerade Verbindung mit Pfeil 34"/>
          <p:cNvCxnSpPr/>
          <p:nvPr/>
        </p:nvCxnSpPr>
        <p:spPr>
          <a:xfrm>
            <a:off x="2664048" y="464393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2664048" y="399586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>
            <a:off x="2664048" y="334778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2664048" y="269971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>
            <a:off x="4608264" y="269971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>
            <a:off x="4608264" y="334778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>
            <a:off x="4608264" y="399586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4608264" y="464393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6552480" y="269971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>
            <a:off x="6552480" y="3347789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6552480" y="399586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6552480" y="464393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2664048" y="2699717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4608264" y="2699717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6552480" y="2699717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Inhaltsplatzhalter 51"/>
          <p:cNvSpPr>
            <a:spLocks noGrp="1"/>
          </p:cNvSpPr>
          <p:nvPr>
            <p:ph idx="1"/>
          </p:nvPr>
        </p:nvSpPr>
        <p:spPr>
          <a:xfrm>
            <a:off x="719998" y="5003973"/>
            <a:ext cx="9071643" cy="1754302"/>
          </a:xfrm>
        </p:spPr>
        <p:txBody>
          <a:bodyPr/>
          <a:lstStyle/>
          <a:p>
            <a:r>
              <a:rPr lang="en-US" dirty="0" smtClean="0"/>
              <a:t> Critical path determines runtime</a:t>
            </a:r>
          </a:p>
          <a:p>
            <a:pPr lvl="1"/>
            <a:r>
              <a:rPr lang="en-US" dirty="0" smtClean="0"/>
              <a:t>Execution time of the critical path much larger than average execution time of all threads.</a:t>
            </a:r>
          </a:p>
          <a:p>
            <a:pPr lvl="1"/>
            <a:r>
              <a:rPr lang="en-US" dirty="0" smtClean="0"/>
              <a:t>Execution time profile is perfectly balanced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Preliminary: Event, vertices and edge count</a:t>
            </a:r>
            <a:endParaRPr lang="en-US" dirty="0"/>
          </a:p>
        </p:txBody>
      </p:sp>
      <p:pic>
        <p:nvPicPr>
          <p:cNvPr id="4" name="Inhaltsplatzhalter 3" descr="vertices_count_edge_count_events_coun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7864" y="1506389"/>
            <a:ext cx="8064896" cy="5801840"/>
          </a:xfrm>
        </p:spPr>
      </p:pic>
      <p:sp>
        <p:nvSpPr>
          <p:cNvPr id="5" name="Textfeld 4"/>
          <p:cNvSpPr txBox="1"/>
          <p:nvPr/>
        </p:nvSpPr>
        <p:spPr>
          <a:xfrm>
            <a:off x="287784" y="7282676"/>
            <a:ext cx="6070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Figure from </a:t>
            </a:r>
            <a:r>
              <a:rPr lang="en-US" sz="1200" dirty="0" err="1" smtClean="0"/>
              <a:t>Youssef</a:t>
            </a:r>
            <a:r>
              <a:rPr lang="en-US" sz="1200" dirty="0" smtClean="0"/>
              <a:t> </a:t>
            </a:r>
            <a:r>
              <a:rPr lang="en-US" sz="1200" dirty="0" err="1" smtClean="0"/>
              <a:t>Hatem</a:t>
            </a:r>
            <a:r>
              <a:rPr lang="en-US" sz="1200" dirty="0" smtClean="0"/>
              <a:t>: “Critical pat Analysis of Parallel Applications Using </a:t>
            </a:r>
            <a:r>
              <a:rPr lang="en-US" sz="1200" dirty="0" err="1" smtClean="0"/>
              <a:t>OpenMP</a:t>
            </a:r>
            <a:r>
              <a:rPr lang="en-US" sz="1200" dirty="0" smtClean="0"/>
              <a:t> Tasks”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Preliminary: Analysis time</a:t>
            </a:r>
            <a:endParaRPr lang="en-US" dirty="0"/>
          </a:p>
        </p:txBody>
      </p:sp>
      <p:pic>
        <p:nvPicPr>
          <p:cNvPr id="6" name="Inhaltsplatzhalter 5" descr="tim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7824" y="1763613"/>
            <a:ext cx="8832936" cy="5508030"/>
          </a:xfrm>
        </p:spPr>
      </p:pic>
      <p:sp>
        <p:nvSpPr>
          <p:cNvPr id="4" name="Textfeld 3"/>
          <p:cNvSpPr txBox="1"/>
          <p:nvPr/>
        </p:nvSpPr>
        <p:spPr>
          <a:xfrm>
            <a:off x="287784" y="7282676"/>
            <a:ext cx="6070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Figure from </a:t>
            </a:r>
            <a:r>
              <a:rPr lang="en-US" sz="1200" dirty="0" err="1" smtClean="0"/>
              <a:t>Youssef</a:t>
            </a:r>
            <a:r>
              <a:rPr lang="en-US" sz="1200" dirty="0" smtClean="0"/>
              <a:t> </a:t>
            </a:r>
            <a:r>
              <a:rPr lang="en-US" sz="1200" dirty="0" err="1" smtClean="0"/>
              <a:t>Hatem</a:t>
            </a:r>
            <a:r>
              <a:rPr lang="en-US" sz="1200" dirty="0" smtClean="0"/>
              <a:t>: “Critical pat Analysis of Parallel Applications Using </a:t>
            </a:r>
            <a:r>
              <a:rPr lang="en-US" sz="1200" dirty="0" err="1" smtClean="0"/>
              <a:t>OpenMP</a:t>
            </a:r>
            <a:r>
              <a:rPr lang="en-US" sz="1200" dirty="0" smtClean="0"/>
              <a:t> Tasks”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Preliminary: Number of events</a:t>
            </a:r>
            <a:endParaRPr lang="en-US" dirty="0"/>
          </a:p>
        </p:txBody>
      </p:sp>
      <p:pic>
        <p:nvPicPr>
          <p:cNvPr id="4" name="Inhaltsplatzhalter 3" descr="event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8212" y="2082800"/>
            <a:ext cx="6096000" cy="4572000"/>
          </a:xfrm>
        </p:spPr>
      </p:pic>
      <p:sp>
        <p:nvSpPr>
          <p:cNvPr id="5" name="Textfeld 4"/>
          <p:cNvSpPr txBox="1"/>
          <p:nvPr/>
        </p:nvSpPr>
        <p:spPr>
          <a:xfrm>
            <a:off x="287784" y="7282676"/>
            <a:ext cx="6069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Figure from </a:t>
            </a:r>
            <a:r>
              <a:rPr lang="en-US" sz="1200" dirty="0" err="1" smtClean="0"/>
              <a:t>Youssef</a:t>
            </a:r>
            <a:r>
              <a:rPr lang="en-US" sz="1200" dirty="0" smtClean="0"/>
              <a:t> </a:t>
            </a:r>
            <a:r>
              <a:rPr lang="en-US" sz="1200" dirty="0" err="1" smtClean="0"/>
              <a:t>Hatem</a:t>
            </a:r>
            <a:r>
              <a:rPr lang="en-US" sz="1200" dirty="0" smtClean="0"/>
              <a:t>: “Critical pat Analysis of Parallel Applications Using </a:t>
            </a:r>
            <a:r>
              <a:rPr lang="en-US" sz="1200" dirty="0" err="1" smtClean="0"/>
              <a:t>OpenMP</a:t>
            </a:r>
            <a:r>
              <a:rPr lang="en-US" sz="1200" dirty="0" smtClean="0"/>
              <a:t> Tasks”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Thanks for your attention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Task dependency case 1 (possible improvements)</a:t>
            </a:r>
            <a:endParaRPr lang="en-US" dirty="0"/>
          </a:p>
        </p:txBody>
      </p:sp>
      <p:sp>
        <p:nvSpPr>
          <p:cNvPr id="4" name="Rechteck 3"/>
          <p:cNvSpPr/>
          <p:nvPr/>
        </p:nvSpPr>
        <p:spPr>
          <a:xfrm>
            <a:off x="863848" y="2051645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087984" y="2699717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456136" y="3347789"/>
            <a:ext cx="172819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680272" y="3995861"/>
            <a:ext cx="180020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63848" y="269971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863848" y="334778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863848" y="399586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808064" y="20516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808064" y="334778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808064" y="399586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032200" y="399586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4032200" y="269971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032200" y="20516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5400352" y="334778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5400352" y="269971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400352" y="20516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863848" y="2339677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863848" y="2987749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863848" y="3635821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863848" y="4283893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8640712" y="197963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26" name="Textfeld 25"/>
          <p:cNvSpPr txBox="1"/>
          <p:nvPr/>
        </p:nvSpPr>
        <p:spPr>
          <a:xfrm>
            <a:off x="8640712" y="262770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7" name="Textfeld 26"/>
          <p:cNvSpPr txBox="1"/>
          <p:nvPr/>
        </p:nvSpPr>
        <p:spPr>
          <a:xfrm>
            <a:off x="8640712" y="3275781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  <a:endParaRPr lang="en-US" dirty="0"/>
          </a:p>
        </p:txBody>
      </p:sp>
      <p:sp>
        <p:nvSpPr>
          <p:cNvPr id="28" name="Textfeld 27"/>
          <p:cNvSpPr txBox="1"/>
          <p:nvPr/>
        </p:nvSpPr>
        <p:spPr>
          <a:xfrm>
            <a:off x="8640712" y="3923853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4</a:t>
            </a:r>
            <a:endParaRPr lang="en-US" dirty="0"/>
          </a:p>
        </p:txBody>
      </p:sp>
      <p:cxnSp>
        <p:nvCxnSpPr>
          <p:cNvPr id="35" name="Gerade Verbindung mit Pfeil 34"/>
          <p:cNvCxnSpPr/>
          <p:nvPr/>
        </p:nvCxnSpPr>
        <p:spPr>
          <a:xfrm>
            <a:off x="2592040" y="413987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2592040" y="3491805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>
            <a:off x="1943968" y="2339677"/>
            <a:ext cx="144016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2592040" y="219566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>
            <a:off x="3816176" y="219566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>
            <a:off x="3816176" y="284373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>
            <a:endCxn id="6" idx="1"/>
          </p:cNvCxnSpPr>
          <p:nvPr/>
        </p:nvCxnSpPr>
        <p:spPr>
          <a:xfrm>
            <a:off x="3312120" y="2987749"/>
            <a:ext cx="144016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3816176" y="413987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5184328" y="219566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>
            <a:off x="5184328" y="284373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5184328" y="3491805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4536256" y="3635821"/>
            <a:ext cx="144016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2592040" y="2195661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3816176" y="2195661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>
            <a:endCxn id="6" idx="3"/>
          </p:cNvCxnSpPr>
          <p:nvPr/>
        </p:nvCxnSpPr>
        <p:spPr>
          <a:xfrm>
            <a:off x="5184328" y="2195661"/>
            <a:ext cx="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863848" y="4931965"/>
            <a:ext cx="129614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2376016" y="5580037"/>
            <a:ext cx="129614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3888184" y="6228109"/>
            <a:ext cx="129614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5400352" y="6876181"/>
            <a:ext cx="136815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Task 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863848" y="558003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hteck 60"/>
          <p:cNvSpPr/>
          <p:nvPr/>
        </p:nvSpPr>
        <p:spPr>
          <a:xfrm>
            <a:off x="863848" y="622810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863848" y="687618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376016" y="49319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2376016" y="622810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hteck 64"/>
          <p:cNvSpPr/>
          <p:nvPr/>
        </p:nvSpPr>
        <p:spPr>
          <a:xfrm>
            <a:off x="2376016" y="687618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3888184" y="687618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3888184" y="558003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3888184" y="49319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5400352" y="6228109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5400352" y="558003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echteck 70"/>
          <p:cNvSpPr/>
          <p:nvPr/>
        </p:nvSpPr>
        <p:spPr>
          <a:xfrm>
            <a:off x="5400352" y="493196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2" name="Gerade Verbindung mit Pfeil 71"/>
          <p:cNvCxnSpPr/>
          <p:nvPr/>
        </p:nvCxnSpPr>
        <p:spPr>
          <a:xfrm>
            <a:off x="863848" y="5219997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>
            <a:off x="863848" y="5868069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>
            <a:off x="863848" y="6516141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>
            <a:off x="863848" y="7164213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feld 75"/>
          <p:cNvSpPr txBox="1"/>
          <p:nvPr/>
        </p:nvSpPr>
        <p:spPr>
          <a:xfrm>
            <a:off x="8640712" y="485995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77" name="Textfeld 76"/>
          <p:cNvSpPr txBox="1"/>
          <p:nvPr/>
        </p:nvSpPr>
        <p:spPr>
          <a:xfrm>
            <a:off x="8640712" y="550802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78" name="Textfeld 77"/>
          <p:cNvSpPr txBox="1"/>
          <p:nvPr/>
        </p:nvSpPr>
        <p:spPr>
          <a:xfrm>
            <a:off x="8640712" y="6156101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  <a:endParaRPr lang="en-US" dirty="0"/>
          </a:p>
        </p:txBody>
      </p:sp>
      <p:sp>
        <p:nvSpPr>
          <p:cNvPr id="79" name="Textfeld 78"/>
          <p:cNvSpPr txBox="1"/>
          <p:nvPr/>
        </p:nvSpPr>
        <p:spPr>
          <a:xfrm>
            <a:off x="8640712" y="6804173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4</a:t>
            </a:r>
            <a:endParaRPr lang="en-US" dirty="0"/>
          </a:p>
        </p:txBody>
      </p:sp>
      <p:cxnSp>
        <p:nvCxnSpPr>
          <p:cNvPr id="80" name="Gerade Verbindung mit Pfeil 79"/>
          <p:cNvCxnSpPr/>
          <p:nvPr/>
        </p:nvCxnSpPr>
        <p:spPr>
          <a:xfrm>
            <a:off x="2159992" y="702019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/>
          <p:cNvCxnSpPr/>
          <p:nvPr/>
        </p:nvCxnSpPr>
        <p:spPr>
          <a:xfrm>
            <a:off x="2159992" y="6372125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2159992" y="572405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mit Pfeil 82"/>
          <p:cNvCxnSpPr/>
          <p:nvPr/>
        </p:nvCxnSpPr>
        <p:spPr>
          <a:xfrm>
            <a:off x="2159992" y="50759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mit Pfeil 83"/>
          <p:cNvCxnSpPr/>
          <p:nvPr/>
        </p:nvCxnSpPr>
        <p:spPr>
          <a:xfrm>
            <a:off x="3672160" y="50759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/>
          <p:cNvCxnSpPr/>
          <p:nvPr/>
        </p:nvCxnSpPr>
        <p:spPr>
          <a:xfrm>
            <a:off x="3672160" y="572405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/>
          <p:nvPr/>
        </p:nvCxnSpPr>
        <p:spPr>
          <a:xfrm>
            <a:off x="3672160" y="6372125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/>
          <p:nvPr/>
        </p:nvCxnSpPr>
        <p:spPr>
          <a:xfrm>
            <a:off x="3672160" y="702019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>
            <a:off x="5184328" y="5075981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>
            <a:off x="5184328" y="5724053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mit Pfeil 89"/>
          <p:cNvCxnSpPr/>
          <p:nvPr/>
        </p:nvCxnSpPr>
        <p:spPr>
          <a:xfrm>
            <a:off x="5184328" y="6372125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90"/>
          <p:cNvCxnSpPr/>
          <p:nvPr/>
        </p:nvCxnSpPr>
        <p:spPr>
          <a:xfrm>
            <a:off x="5184328" y="7020197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>
            <a:off x="2159992" y="5075981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>
          <a:xfrm>
            <a:off x="3672160" y="5075981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>
            <a:off x="5184328" y="5075981"/>
            <a:ext cx="0" cy="19442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hteck 95"/>
          <p:cNvSpPr/>
          <p:nvPr/>
        </p:nvSpPr>
        <p:spPr>
          <a:xfrm>
            <a:off x="1367904" y="5580037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hteck 96"/>
          <p:cNvSpPr/>
          <p:nvPr/>
        </p:nvSpPr>
        <p:spPr>
          <a:xfrm>
            <a:off x="1367904" y="6228109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hteck 97"/>
          <p:cNvSpPr/>
          <p:nvPr/>
        </p:nvSpPr>
        <p:spPr>
          <a:xfrm>
            <a:off x="1367904" y="6876181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hteck 98"/>
          <p:cNvSpPr/>
          <p:nvPr/>
        </p:nvSpPr>
        <p:spPr>
          <a:xfrm>
            <a:off x="2880072" y="4931965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hteck 99"/>
          <p:cNvSpPr/>
          <p:nvPr/>
        </p:nvSpPr>
        <p:spPr>
          <a:xfrm>
            <a:off x="2880072" y="6228109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hteck 100"/>
          <p:cNvSpPr/>
          <p:nvPr/>
        </p:nvSpPr>
        <p:spPr>
          <a:xfrm>
            <a:off x="2880072" y="6876181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hteck 101"/>
          <p:cNvSpPr/>
          <p:nvPr/>
        </p:nvSpPr>
        <p:spPr>
          <a:xfrm>
            <a:off x="4392240" y="4931965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hteck 102"/>
          <p:cNvSpPr/>
          <p:nvPr/>
        </p:nvSpPr>
        <p:spPr>
          <a:xfrm>
            <a:off x="4392240" y="5580037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hteck 103"/>
          <p:cNvSpPr/>
          <p:nvPr/>
        </p:nvSpPr>
        <p:spPr>
          <a:xfrm>
            <a:off x="4392240" y="6876181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hteck 104"/>
          <p:cNvSpPr/>
          <p:nvPr/>
        </p:nvSpPr>
        <p:spPr>
          <a:xfrm>
            <a:off x="5904408" y="4931965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hteck 105"/>
          <p:cNvSpPr/>
          <p:nvPr/>
        </p:nvSpPr>
        <p:spPr>
          <a:xfrm>
            <a:off x="5904408" y="5580037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hteck 106"/>
          <p:cNvSpPr/>
          <p:nvPr/>
        </p:nvSpPr>
        <p:spPr>
          <a:xfrm>
            <a:off x="5904408" y="6228109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dependency case 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Suspension / Late start of critical path</a:t>
            </a:r>
          </a:p>
          <a:p>
            <a:pPr lvl="1"/>
            <a:r>
              <a:rPr lang="en-US" dirty="0" smtClean="0"/>
              <a:t>The critical path is suspended for a significant amount of time</a:t>
            </a:r>
          </a:p>
          <a:p>
            <a:pPr lvl="1"/>
            <a:r>
              <a:rPr lang="en-US" dirty="0" smtClean="0"/>
              <a:t>Execution time profile is perfectly balanced</a:t>
            </a:r>
            <a:endParaRPr lang="en-US" dirty="0"/>
          </a:p>
        </p:txBody>
      </p:sp>
      <p:sp>
        <p:nvSpPr>
          <p:cNvPr id="4" name="Rechteck 3"/>
          <p:cNvSpPr/>
          <p:nvPr/>
        </p:nvSpPr>
        <p:spPr>
          <a:xfrm>
            <a:off x="935856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935856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35856" y="449991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935856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583928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583928" y="449991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583928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232000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583928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232000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232000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935856" y="2843733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935856" y="3491805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935856" y="4139877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935856" y="4787949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8712720" y="2483693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20" name="Textfeld 19"/>
          <p:cNvSpPr txBox="1"/>
          <p:nvPr/>
        </p:nvSpPr>
        <p:spPr>
          <a:xfrm>
            <a:off x="8712720" y="3131765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1" name="Textfeld 20"/>
          <p:cNvSpPr txBox="1"/>
          <p:nvPr/>
        </p:nvSpPr>
        <p:spPr>
          <a:xfrm>
            <a:off x="8712720" y="377983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8712720" y="442790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4</a:t>
            </a:r>
            <a:endParaRPr lang="en-US" dirty="0"/>
          </a:p>
        </p:txBody>
      </p:sp>
      <p:cxnSp>
        <p:nvCxnSpPr>
          <p:cNvPr id="23" name="Gerade Verbindung mit Pfeil 22"/>
          <p:cNvCxnSpPr>
            <a:endCxn id="26" idx="1"/>
          </p:cNvCxnSpPr>
          <p:nvPr/>
        </p:nvCxnSpPr>
        <p:spPr>
          <a:xfrm flipV="1">
            <a:off x="3384128" y="3995861"/>
            <a:ext cx="216024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2232000" y="4499917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880072" y="4499917"/>
            <a:ext cx="50405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3600152" y="3851845"/>
            <a:ext cx="50405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320232" y="3203773"/>
            <a:ext cx="50405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5040312" y="2555701"/>
            <a:ext cx="50405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Gerade Verbindung mit Pfeil 28"/>
          <p:cNvCxnSpPr/>
          <p:nvPr/>
        </p:nvCxnSpPr>
        <p:spPr>
          <a:xfrm flipV="1">
            <a:off x="4104208" y="3347789"/>
            <a:ext cx="216024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V="1">
            <a:off x="4824288" y="2699717"/>
            <a:ext cx="216024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Task dependency case 2 (optimal schedule)</a:t>
            </a:r>
            <a:endParaRPr lang="en-US" dirty="0"/>
          </a:p>
        </p:txBody>
      </p:sp>
      <p:sp>
        <p:nvSpPr>
          <p:cNvPr id="7" name="Rechteck 6"/>
          <p:cNvSpPr/>
          <p:nvPr/>
        </p:nvSpPr>
        <p:spPr>
          <a:xfrm>
            <a:off x="935856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935856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880072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935856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583928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880072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583928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232000" y="3203773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583928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232000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2232000" y="2555701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935856" y="2843733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935856" y="3491805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935856" y="4139877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935856" y="4787949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8712720" y="2483693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8712720" y="3131765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5" name="Textfeld 24"/>
          <p:cNvSpPr txBox="1"/>
          <p:nvPr/>
        </p:nvSpPr>
        <p:spPr>
          <a:xfrm>
            <a:off x="8712720" y="377983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  <a:endParaRPr lang="en-US" dirty="0"/>
          </a:p>
        </p:txBody>
      </p:sp>
      <p:sp>
        <p:nvSpPr>
          <p:cNvPr id="26" name="Textfeld 25"/>
          <p:cNvSpPr txBox="1"/>
          <p:nvPr/>
        </p:nvSpPr>
        <p:spPr>
          <a:xfrm>
            <a:off x="8712720" y="442790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4</a:t>
            </a:r>
            <a:endParaRPr lang="en-US" dirty="0"/>
          </a:p>
        </p:txBody>
      </p:sp>
      <p:cxnSp>
        <p:nvCxnSpPr>
          <p:cNvPr id="30" name="Gerade Verbindung mit Pfeil 29"/>
          <p:cNvCxnSpPr/>
          <p:nvPr/>
        </p:nvCxnSpPr>
        <p:spPr>
          <a:xfrm>
            <a:off x="1439912" y="4643933"/>
            <a:ext cx="14401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2880072" y="3851845"/>
            <a:ext cx="504056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935856" y="4499917"/>
            <a:ext cx="50405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1583928" y="4499917"/>
            <a:ext cx="50405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2232000" y="4499917"/>
            <a:ext cx="50405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880072" y="4499917"/>
            <a:ext cx="50405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Gerade Verbindung mit Pfeil 33"/>
          <p:cNvCxnSpPr>
            <a:stCxn id="29" idx="3"/>
          </p:cNvCxnSpPr>
          <p:nvPr/>
        </p:nvCxnSpPr>
        <p:spPr>
          <a:xfrm>
            <a:off x="2087984" y="4643933"/>
            <a:ext cx="14401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2736056" y="4643933"/>
            <a:ext cx="14401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Identify task dependency induced performance loss</a:t>
            </a:r>
          </a:p>
          <a:p>
            <a:pPr lvl="1"/>
            <a:r>
              <a:rPr lang="en-US" dirty="0" smtClean="0"/>
              <a:t>Analysis of the task dependency graph</a:t>
            </a:r>
          </a:p>
          <a:p>
            <a:r>
              <a:rPr lang="en-US" dirty="0" smtClean="0"/>
              <a:t> Point to causes</a:t>
            </a:r>
          </a:p>
          <a:p>
            <a:r>
              <a:rPr lang="en-US" dirty="0" smtClean="0"/>
              <a:t> Automatic search over full program run</a:t>
            </a:r>
          </a:p>
          <a:p>
            <a:r>
              <a:rPr lang="en-US" dirty="0" smtClean="0"/>
              <a:t> Present the analysis result in a small high-level report</a:t>
            </a:r>
          </a:p>
          <a:p>
            <a:pPr lvl="1"/>
            <a:r>
              <a:rPr lang="en-US" dirty="0" smtClean="0"/>
              <a:t>Manual scan through large number of tasks (e.g., in a time-line view) is tedious</a:t>
            </a:r>
          </a:p>
          <a:p>
            <a:pPr lvl="1"/>
            <a:r>
              <a:rPr lang="en-US" dirty="0" smtClean="0"/>
              <a:t>The effects may be obscured by other task chains </a:t>
            </a:r>
          </a:p>
          <a:p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issue detection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Determine critical path</a:t>
            </a:r>
          </a:p>
          <a:p>
            <a:pPr lvl="1"/>
            <a:r>
              <a:rPr lang="en-US" dirty="0" smtClean="0"/>
              <a:t>Chain with the longest wall-clock time </a:t>
            </a:r>
          </a:p>
          <a:p>
            <a:r>
              <a:rPr lang="en-US" dirty="0" smtClean="0"/>
              <a:t> Calculate ideal execution time</a:t>
            </a:r>
          </a:p>
          <a:p>
            <a:pPr lvl="1"/>
            <a:r>
              <a:rPr lang="en-US" dirty="0" smtClean="0"/>
              <a:t>Sum of execution time of all tasks divided by the number of threads</a:t>
            </a:r>
          </a:p>
          <a:p>
            <a:r>
              <a:rPr lang="en-US" dirty="0" smtClean="0"/>
              <a:t> If critical path is not significantly longer than ideal execution time</a:t>
            </a:r>
          </a:p>
          <a:p>
            <a:pPr lvl="1"/>
            <a:r>
              <a:rPr lang="en-US" dirty="0" smtClean="0"/>
              <a:t>No problem</a:t>
            </a:r>
          </a:p>
          <a:p>
            <a:r>
              <a:rPr lang="en-US" dirty="0" smtClean="0"/>
              <a:t> Else</a:t>
            </a:r>
          </a:p>
          <a:p>
            <a:pPr lvl="1"/>
            <a:r>
              <a:rPr lang="en-US" dirty="0" smtClean="0"/>
              <a:t>Suspension time on the critical path is always a problem</a:t>
            </a:r>
          </a:p>
          <a:p>
            <a:pPr lvl="1"/>
            <a:r>
              <a:rPr lang="en-US" dirty="0" smtClean="0"/>
              <a:t>Compare execution time of critical path with ideal execution time and determine imbalance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863848" y="1979637"/>
            <a:ext cx="1944216" cy="3024336"/>
          </a:xfrm>
          <a:prstGeom prst="rect">
            <a:avLst/>
          </a:prstGeom>
          <a:solidFill>
            <a:srgbClr val="C00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scheduling </a:t>
            </a:r>
            <a:endParaRPr lang="en-US" dirty="0"/>
          </a:p>
        </p:txBody>
      </p:sp>
      <p:sp>
        <p:nvSpPr>
          <p:cNvPr id="6" name="Rechteck 5"/>
          <p:cNvSpPr/>
          <p:nvPr/>
        </p:nvSpPr>
        <p:spPr>
          <a:xfrm>
            <a:off x="863848" y="3995861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511920" y="3995861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863848" y="2339677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863848" y="2987749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863848" y="3635821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863848" y="4283893"/>
            <a:ext cx="78488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8640712" y="1979637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20" name="Textfeld 19"/>
          <p:cNvSpPr txBox="1"/>
          <p:nvPr/>
        </p:nvSpPr>
        <p:spPr>
          <a:xfrm>
            <a:off x="8640712" y="2627709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sp>
        <p:nvSpPr>
          <p:cNvPr id="21" name="Textfeld 20"/>
          <p:cNvSpPr txBox="1"/>
          <p:nvPr/>
        </p:nvSpPr>
        <p:spPr>
          <a:xfrm>
            <a:off x="8640712" y="3275781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8640712" y="3923853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4</a:t>
            </a:r>
            <a:endParaRPr lang="en-US" dirty="0"/>
          </a:p>
        </p:txBody>
      </p:sp>
      <p:cxnSp>
        <p:nvCxnSpPr>
          <p:cNvPr id="23" name="Gerade Verbindung mit Pfeil 22"/>
          <p:cNvCxnSpPr>
            <a:stCxn id="25" idx="3"/>
            <a:endCxn id="26" idx="1"/>
          </p:cNvCxnSpPr>
          <p:nvPr/>
        </p:nvCxnSpPr>
        <p:spPr>
          <a:xfrm flipV="1">
            <a:off x="3384128" y="3491805"/>
            <a:ext cx="72008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2159992" y="3995861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808064" y="3995861"/>
            <a:ext cx="576064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3456136" y="3347789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176216" y="2699717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96296" y="2051645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Gerade Verbindung mit Pfeil 28"/>
          <p:cNvCxnSpPr>
            <a:stCxn id="26" idx="3"/>
            <a:endCxn id="27" idx="1"/>
          </p:cNvCxnSpPr>
          <p:nvPr/>
        </p:nvCxnSpPr>
        <p:spPr>
          <a:xfrm flipV="1">
            <a:off x="4104208" y="2843733"/>
            <a:ext cx="72008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27" idx="3"/>
            <a:endCxn id="28" idx="1"/>
          </p:cNvCxnSpPr>
          <p:nvPr/>
        </p:nvCxnSpPr>
        <p:spPr>
          <a:xfrm flipV="1">
            <a:off x="4824288" y="2195661"/>
            <a:ext cx="72008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1007864" y="4283893"/>
            <a:ext cx="1728192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Critical path suspension time</a:t>
            </a:r>
            <a:endParaRPr lang="en-US" dirty="0"/>
          </a:p>
        </p:txBody>
      </p:sp>
      <p:sp>
        <p:nvSpPr>
          <p:cNvPr id="37" name="Rechteck 36"/>
          <p:cNvSpPr/>
          <p:nvPr/>
        </p:nvSpPr>
        <p:spPr>
          <a:xfrm>
            <a:off x="863848" y="6084093"/>
            <a:ext cx="1944216" cy="2880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hteck 38"/>
          <p:cNvSpPr/>
          <p:nvPr/>
        </p:nvSpPr>
        <p:spPr>
          <a:xfrm>
            <a:off x="2808064" y="6084093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3456136" y="6084093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4104208" y="6084093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4752280" y="6084093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863848" y="334778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1511920" y="334778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2159992" y="3347789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863848" y="269971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1511920" y="269971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hteck 54"/>
          <p:cNvSpPr/>
          <p:nvPr/>
        </p:nvSpPr>
        <p:spPr>
          <a:xfrm>
            <a:off x="2159992" y="2699717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863848" y="2051645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1511920" y="2051645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2159992" y="2051645"/>
            <a:ext cx="648072" cy="28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863848" y="6516141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1511920" y="6516141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hteck 84"/>
          <p:cNvSpPr/>
          <p:nvPr/>
        </p:nvSpPr>
        <p:spPr>
          <a:xfrm>
            <a:off x="2159992" y="6516141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Rechteck 85"/>
          <p:cNvSpPr/>
          <p:nvPr/>
        </p:nvSpPr>
        <p:spPr>
          <a:xfrm>
            <a:off x="2808064" y="6516141"/>
            <a:ext cx="648072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/>
          <p:nvPr/>
        </p:nvSpPr>
        <p:spPr>
          <a:xfrm>
            <a:off x="5472360" y="6012085"/>
            <a:ext cx="2985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Critical path </a:t>
            </a:r>
            <a:r>
              <a:rPr lang="en-US" sz="2000" dirty="0" err="1" smtClean="0"/>
              <a:t>wallclock</a:t>
            </a:r>
            <a:r>
              <a:rPr lang="en-US" sz="2000" dirty="0" smtClean="0"/>
              <a:t> time</a:t>
            </a:r>
            <a:endParaRPr lang="en-US" sz="2000" dirty="0"/>
          </a:p>
        </p:txBody>
      </p:sp>
      <p:sp>
        <p:nvSpPr>
          <p:cNvPr id="89" name="Textfeld 88"/>
          <p:cNvSpPr txBox="1"/>
          <p:nvPr/>
        </p:nvSpPr>
        <p:spPr>
          <a:xfrm>
            <a:off x="3528144" y="6516141"/>
            <a:ext cx="2304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Ideal execution time</a:t>
            </a:r>
            <a:endParaRPr lang="en-US" sz="2000" dirty="0"/>
          </a:p>
        </p:txBody>
      </p:sp>
      <p:sp>
        <p:nvSpPr>
          <p:cNvPr id="90" name="Rechteck 89"/>
          <p:cNvSpPr/>
          <p:nvPr/>
        </p:nvSpPr>
        <p:spPr>
          <a:xfrm>
            <a:off x="863848" y="6948189"/>
            <a:ext cx="1944216" cy="2880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feld 91"/>
          <p:cNvSpPr txBox="1"/>
          <p:nvPr/>
        </p:nvSpPr>
        <p:spPr>
          <a:xfrm>
            <a:off x="2880072" y="6948189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Critical path suspension time</a:t>
            </a:r>
            <a:endParaRPr lang="en-US" sz="2000" dirty="0"/>
          </a:p>
        </p:txBody>
      </p:sp>
      <p:sp>
        <p:nvSpPr>
          <p:cNvPr id="47" name="Textfeld 46"/>
          <p:cNvSpPr txBox="1"/>
          <p:nvPr/>
        </p:nvSpPr>
        <p:spPr>
          <a:xfrm>
            <a:off x="791840" y="5508029"/>
            <a:ext cx="2633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Critical path profile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oo_vorlage_fzj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1578</Words>
  <Application>Microsoft Office PowerPoint</Application>
  <PresentationFormat>Benutzerdefiniert</PresentationFormat>
  <Paragraphs>525</Paragraphs>
  <Slides>33</Slides>
  <Notes>1</Notes>
  <HiddenSlides>6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33</vt:i4>
      </vt:variant>
    </vt:vector>
  </HeadingPairs>
  <TitlesOfParts>
    <vt:vector size="35" baseType="lpstr">
      <vt:lpstr>Standard</vt:lpstr>
      <vt:lpstr>ooo_vorlage_fzj</vt:lpstr>
      <vt:lpstr>Trace-Based Analysis of Task Dependency Effects on Performance</vt:lpstr>
      <vt:lpstr>Introduction</vt:lpstr>
      <vt:lpstr>Task dependency case 1</vt:lpstr>
      <vt:lpstr>Task dependency case 1 (possible improvements)</vt:lpstr>
      <vt:lpstr>Task dependency case 2</vt:lpstr>
      <vt:lpstr>Task dependency case 2 (optimal schedule)</vt:lpstr>
      <vt:lpstr>Goal</vt:lpstr>
      <vt:lpstr>Performance issue detection</vt:lpstr>
      <vt:lpstr>Bad scheduling </vt:lpstr>
      <vt:lpstr>Critical path imbalance</vt:lpstr>
      <vt:lpstr>Complexity</vt:lpstr>
      <vt:lpstr>Assumptions</vt:lpstr>
      <vt:lpstr>The task dependency graph (Basic idea)</vt:lpstr>
      <vt:lpstr>Task suspension</vt:lpstr>
      <vt:lpstr>Task creation</vt:lpstr>
      <vt:lpstr>Graph size</vt:lpstr>
      <vt:lpstr>Presentation ideas</vt:lpstr>
      <vt:lpstr>Execution time profile</vt:lpstr>
      <vt:lpstr>Profile with critical path execution time</vt:lpstr>
      <vt:lpstr>Profile with critical path suspension time </vt:lpstr>
      <vt:lpstr>Execution time profile </vt:lpstr>
      <vt:lpstr>Profile with critical path execution time</vt:lpstr>
      <vt:lpstr>Profile with imbalance impact</vt:lpstr>
      <vt:lpstr>How to tell task instances apart?</vt:lpstr>
      <vt:lpstr>Tell critical path imbalance impact apart</vt:lpstr>
      <vt:lpstr>Tell critical path imbalance impact apart</vt:lpstr>
      <vt:lpstr>Tell critical path suspension apart</vt:lpstr>
      <vt:lpstr>Tell critical path suspension apart</vt:lpstr>
      <vt:lpstr>Current status</vt:lpstr>
      <vt:lpstr>Preliminary: Event, vertices and edge count</vt:lpstr>
      <vt:lpstr>Preliminary: Analysis time</vt:lpstr>
      <vt:lpstr>Preliminary: Number of events</vt:lpstr>
      <vt:lpstr>Thanks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 Tasking</dc:title>
  <dc:creator>Bernd Wolber</dc:creator>
  <cp:lastModifiedBy>Daniel Lorenz</cp:lastModifiedBy>
  <cp:revision>248</cp:revision>
  <dcterms:created xsi:type="dcterms:W3CDTF">2008-04-23T10:27:35Z</dcterms:created>
  <dcterms:modified xsi:type="dcterms:W3CDTF">2013-07-12T11:17:54Z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