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  <p:sldMasterId id="2147483656" r:id="rId3"/>
    <p:sldMasterId id="2147483668" r:id="rId4"/>
  </p:sldMasterIdLst>
  <p:notesMasterIdLst>
    <p:notesMasterId r:id="rId32"/>
  </p:notesMasterIdLst>
  <p:sldIdLst>
    <p:sldId id="279" r:id="rId5"/>
    <p:sldId id="298" r:id="rId6"/>
    <p:sldId id="283" r:id="rId7"/>
    <p:sldId id="289" r:id="rId8"/>
    <p:sldId id="291" r:id="rId9"/>
    <p:sldId id="292" r:id="rId10"/>
    <p:sldId id="293" r:id="rId11"/>
    <p:sldId id="286" r:id="rId12"/>
    <p:sldId id="302" r:id="rId13"/>
    <p:sldId id="284" r:id="rId14"/>
    <p:sldId id="304" r:id="rId15"/>
    <p:sldId id="305" r:id="rId16"/>
    <p:sldId id="321" r:id="rId17"/>
    <p:sldId id="322" r:id="rId18"/>
    <p:sldId id="323" r:id="rId19"/>
    <p:sldId id="320" r:id="rId20"/>
    <p:sldId id="319" r:id="rId21"/>
    <p:sldId id="310" r:id="rId22"/>
    <p:sldId id="311" r:id="rId23"/>
    <p:sldId id="312" r:id="rId24"/>
    <p:sldId id="317" r:id="rId25"/>
    <p:sldId id="313" r:id="rId26"/>
    <p:sldId id="318" r:id="rId27"/>
    <p:sldId id="314" r:id="rId28"/>
    <p:sldId id="315" r:id="rId29"/>
    <p:sldId id="316" r:id="rId30"/>
    <p:sldId id="30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CF9FF"/>
    <a:srgbClr val="DDD9E2"/>
    <a:srgbClr val="4D4D4D"/>
    <a:srgbClr val="1C1C1C"/>
    <a:srgbClr val="333333"/>
    <a:srgbClr val="5F5F5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64" autoAdjust="0"/>
  </p:normalViewPr>
  <p:slideViewPr>
    <p:cSldViewPr>
      <p:cViewPr varScale="1">
        <p:scale>
          <a:sx n="69" d="100"/>
          <a:sy n="69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077A627-506F-4A8F-AA8F-AF0D7CC73F0F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FD1B74A-82EF-4DFC-ADB5-EA3029096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79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snippet.txt</a:t>
            </a:r>
            <a:r>
              <a:rPr lang="en-US" baseline="0" dirty="0" smtClean="0"/>
              <a:t> box should appear after you explain the API code blocks.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you present, say this is the worst case comparison for </a:t>
            </a:r>
            <a:r>
              <a:rPr lang="en-US" baseline="0" dirty="0" err="1" smtClean="0"/>
              <a:t>DynC</a:t>
            </a:r>
            <a:r>
              <a:rPr lang="en-US" baseline="0" dirty="0" smtClean="0"/>
              <a:t>….this is generous to </a:t>
            </a:r>
            <a:r>
              <a:rPr lang="en-US" baseline="0" dirty="0" err="1" smtClean="0"/>
              <a:t>DyninstAPI</a:t>
            </a:r>
            <a:r>
              <a:rPr lang="en-US" baseline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27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-&gt; </a:t>
            </a:r>
            <a:r>
              <a:rPr lang="en-US" dirty="0" err="1" smtClean="0"/>
              <a:t>DynC_API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0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Good, but instead of black</a:t>
            </a:r>
            <a:r>
              <a:rPr lang="en-US" baseline="0" dirty="0" smtClean="0"/>
              <a:t> lines, put in actual </a:t>
            </a:r>
            <a:r>
              <a:rPr lang="en-US" baseline="0" dirty="0" err="1" smtClean="0"/>
              <a:t>DynC</a:t>
            </a:r>
            <a:r>
              <a:rPr lang="en-US" baseline="0" dirty="0" smtClean="0"/>
              <a:t> statements. Grayed in background behind </a:t>
            </a:r>
            <a:r>
              <a:rPr lang="en-US" baseline="0" dirty="0" err="1" smtClean="0"/>
              <a:t>DynC</a:t>
            </a:r>
            <a:r>
              <a:rPr lang="en-US" baseline="0" dirty="0" smtClean="0"/>
              <a:t> Snippet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04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Snippet block should have machine language code in it. Make it big enough.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80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Consistency between underlined and &lt;&gt; words.</a:t>
            </a:r>
          </a:p>
          <a:p>
            <a:r>
              <a:rPr lang="en-US" dirty="0" smtClean="0"/>
              <a:t>Code in fixed width font. (Courier)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96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nearly enough detail to get the point.</a:t>
            </a:r>
          </a:p>
          <a:p>
            <a:endParaRPr lang="en-US" dirty="0" smtClean="0"/>
          </a:p>
          <a:p>
            <a:r>
              <a:rPr lang="en-US" dirty="0" smtClean="0"/>
              <a:t>Type of </a:t>
            </a:r>
            <a:r>
              <a:rPr lang="en-US" dirty="0" err="1" smtClean="0"/>
              <a:t>variable..could</a:t>
            </a:r>
            <a:r>
              <a:rPr lang="en-US" dirty="0" smtClean="0"/>
              <a:t> intro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1B74A-82EF-4DFC-ADB5-EA302909682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3124200" y="3657600"/>
            <a:ext cx="2895600" cy="457200"/>
          </a:xfrm>
          <a:prstGeom prst="rect">
            <a:avLst/>
          </a:prstGeom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595959"/>
                </a:solidFill>
                <a:latin typeface="Gill Sans MT" charset="0"/>
              </a:rPr>
              <a:t>Paradyn Project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819400" y="4572000"/>
            <a:ext cx="3429000" cy="923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 dirty="0" err="1">
                <a:solidFill>
                  <a:srgbClr val="595959"/>
                </a:solidFill>
                <a:latin typeface="Gill Sans MT" charset="0"/>
                <a:cs typeface="Times New Roman" charset="0"/>
              </a:rPr>
              <a:t>Paradyn</a:t>
            </a:r>
            <a:r>
              <a:rPr lang="en-US" sz="1800" dirty="0">
                <a:solidFill>
                  <a:srgbClr val="595959"/>
                </a:solidFill>
                <a:latin typeface="Gill Sans MT" charset="0"/>
                <a:cs typeface="Times New Roman" charset="0"/>
              </a:rPr>
              <a:t> / </a:t>
            </a:r>
            <a:r>
              <a:rPr lang="en-US" sz="1800" dirty="0" err="1">
                <a:solidFill>
                  <a:srgbClr val="595959"/>
                </a:solidFill>
                <a:latin typeface="Gill Sans MT" charset="0"/>
                <a:cs typeface="Times New Roman" charset="0"/>
              </a:rPr>
              <a:t>Dyninst</a:t>
            </a:r>
            <a:r>
              <a:rPr lang="en-US" sz="1800" dirty="0">
                <a:solidFill>
                  <a:srgbClr val="595959"/>
                </a:solidFill>
                <a:latin typeface="Gill Sans MT" charset="0"/>
                <a:cs typeface="Times New Roman" charset="0"/>
              </a:rPr>
              <a:t> Week</a:t>
            </a:r>
          </a:p>
          <a:p>
            <a:pPr algn="ctr" eaLnBrk="1" hangingPunct="1"/>
            <a:r>
              <a:rPr lang="en-US" sz="1800" dirty="0">
                <a:solidFill>
                  <a:srgbClr val="595959"/>
                </a:solidFill>
                <a:latin typeface="Gill Sans MT" charset="0"/>
                <a:cs typeface="Times New Roman" charset="0"/>
              </a:rPr>
              <a:t>Madison, Wisconsin</a:t>
            </a:r>
          </a:p>
          <a:p>
            <a:pPr algn="ctr" eaLnBrk="1" hangingPunct="1"/>
            <a:r>
              <a:rPr lang="en-US" sz="1800" dirty="0" smtClean="0">
                <a:solidFill>
                  <a:srgbClr val="595959"/>
                </a:solidFill>
                <a:latin typeface="Gill Sans MT" charset="0"/>
                <a:cs typeface="Times New Roman" charset="0"/>
              </a:rPr>
              <a:t>April</a:t>
            </a:r>
            <a:r>
              <a:rPr lang="en-US" sz="1800" baseline="0" dirty="0" smtClean="0">
                <a:solidFill>
                  <a:srgbClr val="595959"/>
                </a:solidFill>
                <a:latin typeface="Gill Sans MT" charset="0"/>
                <a:cs typeface="Times New Roman" charset="0"/>
              </a:rPr>
              <a:t> 29 - May 1, 2013</a:t>
            </a:r>
            <a:endParaRPr lang="en-US" sz="1800" dirty="0">
              <a:solidFill>
                <a:srgbClr val="595959"/>
              </a:solidFill>
              <a:latin typeface="Gill Sans MT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609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DynC and DynC API</a:t>
            </a:r>
          </a:p>
        </p:txBody>
      </p:sp>
    </p:spTree>
    <p:extLst>
      <p:ext uri="{BB962C8B-B14F-4D97-AF65-F5344CB8AC3E}">
        <p14:creationId xmlns:p14="http://schemas.microsoft.com/office/powerpoint/2010/main" val="386292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0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28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8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99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02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76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5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181600"/>
          </a:xfrm>
        </p:spPr>
        <p:txBody>
          <a:bodyPr/>
          <a:lstStyle>
            <a:lvl1pPr>
              <a:buFont typeface="Courier New" pitchFamily="49" charset="0"/>
              <a:buChar char="o"/>
              <a:defRPr>
                <a:solidFill>
                  <a:srgbClr val="1C1C1C"/>
                </a:solidFill>
              </a:defRPr>
            </a:lvl1pPr>
            <a:lvl2pPr>
              <a:buFont typeface="Courier New" pitchFamily="49" charset="0"/>
              <a:buChar char="o"/>
              <a:defRPr/>
            </a:lvl2pPr>
            <a:lvl3pPr>
              <a:buFont typeface="Courier New" pitchFamily="49" charset="0"/>
              <a:buChar char="o"/>
              <a:defRPr/>
            </a:lvl3pPr>
            <a:lvl4pPr>
              <a:buFont typeface="Courier New" pitchFamily="49" charset="0"/>
              <a:buChar char="o"/>
              <a:defRPr/>
            </a:lvl4pPr>
            <a:lvl5pPr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E3A5BC-9251-48E3-B57D-DF6B2E7CA3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68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03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6368E3-E263-4274-B76C-E319D87A0FFD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F3110-6E4E-4BDD-9E31-0D14774EF5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66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D6CF4C-784F-42EE-B2A4-E07F155A811D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380D0-4BB5-4021-B4B7-FA41B295C5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03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71B4-3E1A-4617-9087-0C10971E4582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634A5-A865-4198-9731-0A6F00F05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91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4DE3A-78DF-4DDB-8992-47EB0BC3BFE7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234A2-B52A-4BDB-BCA7-FBCBCC079F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157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2B89C-C550-4B05-B11A-D0F1F5EC2A04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41525-ACFA-4A1B-942E-86ECBDF0B6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25830C-ACFE-44DE-8B9E-22DA7DE36858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E69B2-51E4-43DD-B192-31194F1C08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665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8373B9-9A82-42D0-B507-2DA81F4B1B89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CCBF1-76DC-4358-9ACC-85602AF183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787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358488-6DE0-4A84-B828-3555DC9FB55D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90903-2E1E-49DB-A8A6-0F0AC4F924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289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B3486D-DB74-4DF6-8D41-B41C8A0CF2BB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BF283-A246-4ECA-8D58-1F2D1A2456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1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E70CC1-B47E-49D3-9A21-BBA07BA181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35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072EA2-0643-4D55-9FAF-ED3DA598DE48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E5AE8-2AB3-4E8A-A639-8820BC944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483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E4271-3D64-4869-A84F-6C7662BFE838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938F6-D9E8-4966-940D-4619E3F192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316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0" y="6400800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C160FC-B657-4334-B4EE-DB65EABCD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2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3124200" y="3657600"/>
            <a:ext cx="2895600" cy="457200"/>
          </a:xfrm>
          <a:prstGeom prst="rect">
            <a:avLst/>
          </a:prstGeom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595959"/>
                </a:solidFill>
                <a:latin typeface="Gill Sans MT" charset="0"/>
              </a:rPr>
              <a:t>Paradyn Project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819400" y="4572000"/>
            <a:ext cx="3429000" cy="923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595959"/>
                </a:solidFill>
                <a:latin typeface="Gill Sans MT" charset="0"/>
                <a:cs typeface="Times New Roman" charset="0"/>
              </a:rPr>
              <a:t>Paradyn / Dyninst Week</a:t>
            </a:r>
          </a:p>
          <a:p>
            <a:pPr algn="ctr" eaLnBrk="1" hangingPunct="1"/>
            <a:r>
              <a:rPr lang="en-US" sz="1800">
                <a:solidFill>
                  <a:srgbClr val="595959"/>
                </a:solidFill>
                <a:latin typeface="Gill Sans MT" charset="0"/>
                <a:cs typeface="Times New Roman" charset="0"/>
              </a:rPr>
              <a:t>Madison, Wisconsin</a:t>
            </a:r>
          </a:p>
          <a:p>
            <a:pPr algn="ctr" eaLnBrk="1" hangingPunct="1"/>
            <a:r>
              <a:rPr lang="en-US" sz="1800">
                <a:solidFill>
                  <a:srgbClr val="595959"/>
                </a:solidFill>
                <a:latin typeface="Gill Sans MT" charset="0"/>
                <a:cs typeface="Times New Roman" charset="0"/>
              </a:rPr>
              <a:t>May 2-4, 2011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047583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181600"/>
          </a:xfrm>
          <a:prstGeom prst="rect">
            <a:avLst/>
          </a:prstGeom>
        </p:spPr>
        <p:txBody>
          <a:bodyPr/>
          <a:lstStyle>
            <a:lvl1pPr>
              <a:buFont typeface="Courier New" pitchFamily="49" charset="0"/>
              <a:buChar char="o"/>
              <a:defRPr>
                <a:solidFill>
                  <a:srgbClr val="1C1C1C"/>
                </a:solidFill>
              </a:defRPr>
            </a:lvl1pPr>
            <a:lvl2pPr>
              <a:buFont typeface="Courier New" pitchFamily="49" charset="0"/>
              <a:buChar char="o"/>
              <a:defRPr/>
            </a:lvl2pPr>
            <a:lvl3pPr>
              <a:buFont typeface="Courier New" pitchFamily="49" charset="0"/>
              <a:buChar char="o"/>
              <a:defRPr/>
            </a:lvl3pPr>
            <a:lvl4pPr>
              <a:buFont typeface="Courier New" pitchFamily="49" charset="0"/>
              <a:buChar char="o"/>
              <a:defRPr/>
            </a:lvl4pPr>
            <a:lvl5pPr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0" y="6400800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A252691-C97C-4320-A426-CB7B570C3D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A Brief Discussion of Ways and Means</a:t>
            </a:r>
          </a:p>
        </p:txBody>
      </p:sp>
    </p:spTree>
    <p:extLst>
      <p:ext uri="{BB962C8B-B14F-4D97-AF65-F5344CB8AC3E}">
        <p14:creationId xmlns:p14="http://schemas.microsoft.com/office/powerpoint/2010/main" val="278237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42672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00200"/>
            <a:ext cx="4267200" cy="4572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971550"/>
            <a:ext cx="427037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611312"/>
            <a:ext cx="4270375" cy="45608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934200" y="6400800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C85565B-4A37-433B-A035-06D2EEE8BF0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A Brief Discussion of Ways and Means</a:t>
            </a:r>
          </a:p>
        </p:txBody>
      </p:sp>
    </p:spTree>
    <p:extLst>
      <p:ext uri="{BB962C8B-B14F-4D97-AF65-F5344CB8AC3E}">
        <p14:creationId xmlns:p14="http://schemas.microsoft.com/office/powerpoint/2010/main" val="26513149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34200" y="6400800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5162838-FACA-47B7-B2F8-01FDA91AED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A Brief Discussion of Ways and Means</a:t>
            </a:r>
          </a:p>
        </p:txBody>
      </p:sp>
    </p:spTree>
    <p:extLst>
      <p:ext uri="{BB962C8B-B14F-4D97-AF65-F5344CB8AC3E}">
        <p14:creationId xmlns:p14="http://schemas.microsoft.com/office/powerpoint/2010/main" val="12795155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292D93-86AF-498A-A5DA-487E859C227B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28E397C-3966-4F02-B9B3-421C6FE927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9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42672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00200"/>
            <a:ext cx="4267200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971550"/>
            <a:ext cx="42703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611312"/>
            <a:ext cx="4270375" cy="4560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8330E7-C1EF-42B4-A9DE-1B87A139E8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EC68C5-EDA4-43CD-9181-7737CCF777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DynC and DynC API</a:t>
            </a:r>
          </a:p>
        </p:txBody>
      </p:sp>
    </p:spTree>
    <p:extLst>
      <p:ext uri="{BB962C8B-B14F-4D97-AF65-F5344CB8AC3E}">
        <p14:creationId xmlns:p14="http://schemas.microsoft.com/office/powerpoint/2010/main" val="222975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D418C6-6EFE-49D7-9556-27DD300B87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 Brief Discussion of Ways and Means</a:t>
            </a:r>
          </a:p>
        </p:txBody>
      </p:sp>
    </p:spTree>
    <p:extLst>
      <p:ext uri="{BB962C8B-B14F-4D97-AF65-F5344CB8AC3E}">
        <p14:creationId xmlns:p14="http://schemas.microsoft.com/office/powerpoint/2010/main" val="337336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3144E0-79B1-460F-8A3D-6B7A743EA1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 Brief Discussion of Ways and Means</a:t>
            </a:r>
          </a:p>
        </p:txBody>
      </p:sp>
    </p:spTree>
    <p:extLst>
      <p:ext uri="{BB962C8B-B14F-4D97-AF65-F5344CB8AC3E}">
        <p14:creationId xmlns:p14="http://schemas.microsoft.com/office/powerpoint/2010/main" val="245663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AB4BF-8626-4680-83B5-BD012948A3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6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AB4BF-8626-4680-83B5-BD012948A3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8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990600"/>
            <a:ext cx="8839200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ill Sans MT" charset="0"/>
              </a:defRPr>
            </a:lvl1pPr>
          </a:lstStyle>
          <a:p>
            <a:fld id="{01DAB4BF-8626-4680-83B5-BD012948A3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5F5F5F"/>
                </a:solidFill>
                <a:latin typeface="Gill Sans MT" charset="0"/>
              </a:defRPr>
            </a:lvl1pPr>
          </a:lstStyle>
          <a:p>
            <a:r>
              <a:rPr lang="en-US"/>
              <a:t>DynC and DynC API</a:t>
            </a:r>
          </a:p>
        </p:txBody>
      </p:sp>
      <p:pic>
        <p:nvPicPr>
          <p:cNvPr id="1030" name="Picture 1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32525"/>
            <a:ext cx="7556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2"/>
          <p:cNvGrpSpPr>
            <a:grpSpLocks/>
          </p:cNvGrpSpPr>
          <p:nvPr userDrawn="1"/>
        </p:nvGrpSpPr>
        <p:grpSpPr bwMode="auto">
          <a:xfrm>
            <a:off x="1219200" y="6343650"/>
            <a:ext cx="6553200" cy="285750"/>
            <a:chOff x="0" y="0"/>
            <a:chExt cx="6896" cy="344"/>
          </a:xfrm>
        </p:grpSpPr>
        <p:sp>
          <p:nvSpPr>
            <p:cNvPr id="16" name="AutoShape 3"/>
            <p:cNvSpPr>
              <a:spLocks/>
            </p:cNvSpPr>
            <p:nvPr/>
          </p:nvSpPr>
          <p:spPr bwMode="auto">
            <a:xfrm>
              <a:off x="0" y="138"/>
              <a:ext cx="6896" cy="71"/>
            </a:xfrm>
            <a:prstGeom prst="roundRect">
              <a:avLst>
                <a:gd name="adj" fmla="val 33329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000000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>
                <a:latin typeface="Gill Sans MT" charset="0"/>
              </a:endParaRPr>
            </a:p>
          </p:txBody>
        </p:sp>
        <p:sp>
          <p:nvSpPr>
            <p:cNvPr id="17" name="Rectangle 4"/>
            <p:cNvSpPr>
              <a:spLocks/>
            </p:cNvSpPr>
            <p:nvPr/>
          </p:nvSpPr>
          <p:spPr bwMode="auto">
            <a:xfrm>
              <a:off x="3420" y="0"/>
              <a:ext cx="5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Gill Sans MT" charset="0"/>
              </a:endParaRPr>
            </a:p>
          </p:txBody>
        </p:sp>
      </p:grpSp>
      <p:pic>
        <p:nvPicPr>
          <p:cNvPr id="1032" name="Picture 9" descr="dyninst-big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232525"/>
            <a:ext cx="9128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5" r:id="rId8"/>
    <p:sldLayoutId id="2147483676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7F7F7F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3200" kern="1200">
          <a:solidFill>
            <a:srgbClr val="40404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800" kern="1200">
          <a:solidFill>
            <a:srgbClr val="404040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400" kern="1200">
          <a:solidFill>
            <a:srgbClr val="404040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000" kern="1200">
          <a:solidFill>
            <a:srgbClr val="404040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000" kern="1200">
          <a:solidFill>
            <a:srgbClr val="404040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9847-9EDD-7D4D-91EF-E40DF67977FA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8D07-ED99-4F43-A990-955D28A87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8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932D975-4B9A-4B3E-90A3-4E6A896A29E2}" type="datetime1">
              <a:rPr lang="en-US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675597-F4DD-46E6-B99B-D24744AFB9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73175"/>
            <a:ext cx="9144000" cy="1470025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404040"/>
                </a:solidFill>
              </a:rPr>
              <a:t>DynC</a:t>
            </a:r>
            <a:r>
              <a:rPr lang="en-US" dirty="0" smtClean="0">
                <a:solidFill>
                  <a:srgbClr val="404040"/>
                </a:solidFill>
              </a:rPr>
              <a:t>: </a:t>
            </a:r>
            <a:br>
              <a:rPr lang="en-US" dirty="0" smtClean="0">
                <a:solidFill>
                  <a:srgbClr val="404040"/>
                </a:solidFill>
              </a:rPr>
            </a:br>
            <a:r>
              <a:rPr lang="en-US" dirty="0" smtClean="0">
                <a:solidFill>
                  <a:srgbClr val="404040"/>
                </a:solidFill>
              </a:rPr>
              <a:t>High Level Instrumentation With </a:t>
            </a:r>
            <a:r>
              <a:rPr lang="en-US" dirty="0" err="1" smtClean="0">
                <a:solidFill>
                  <a:srgbClr val="404040"/>
                </a:solidFill>
              </a:rPr>
              <a:t>Dyninst</a:t>
            </a:r>
            <a:endParaRPr lang="en-US" dirty="0" smtClean="0">
              <a:solidFill>
                <a:srgbClr val="40404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595959"/>
                </a:solidFill>
              </a:rPr>
              <a:t>Emily Jacobson</a:t>
            </a:r>
            <a:endParaRPr lang="en-US" dirty="0" smtClean="0">
              <a:solidFill>
                <a:srgbClr val="595959"/>
              </a:solidFill>
            </a:endParaRP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400">
                <a:solidFill>
                  <a:srgbClr val="5F5F5F"/>
                </a:solidFill>
                <a:latin typeface="Gill Sans MT" charset="0"/>
              </a:rPr>
              <a:t>DynC and DynC API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Execution with </a:t>
            </a:r>
            <a:r>
              <a:rPr lang="en-US" dirty="0" err="1" smtClean="0"/>
              <a:t>DynC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out:</a:t>
            </a:r>
          </a:p>
          <a:p>
            <a:pPr lvl="1"/>
            <a:r>
              <a:rPr lang="en-US" dirty="0" err="1" smtClean="0"/>
              <a:t>Globals</a:t>
            </a:r>
            <a:r>
              <a:rPr lang="en-US" dirty="0" smtClean="0"/>
              <a:t>: </a:t>
            </a:r>
            <a:r>
              <a:rPr lang="en-US" dirty="0" err="1" smtClean="0"/>
              <a:t>tick_count</a:t>
            </a:r>
            <a:endParaRPr lang="en-US" dirty="0" smtClean="0"/>
          </a:p>
          <a:p>
            <a:pPr lvl="1"/>
            <a:r>
              <a:rPr lang="en-US" dirty="0" smtClean="0"/>
              <a:t>Locals: </a:t>
            </a:r>
            <a:r>
              <a:rPr lang="en-US" dirty="0" err="1" smtClean="0"/>
              <a:t>local_iter</a:t>
            </a:r>
            <a:endParaRPr lang="en-US" dirty="0" smtClean="0"/>
          </a:p>
          <a:p>
            <a:pPr lvl="1"/>
            <a:r>
              <a:rPr lang="en-US" dirty="0" smtClean="0"/>
              <a:t>Parameters and return values</a:t>
            </a:r>
          </a:p>
          <a:p>
            <a:pPr lvl="1"/>
            <a:r>
              <a:rPr lang="en-US" dirty="0" smtClean="0"/>
              <a:t>Function names, addresses, and execution counts</a:t>
            </a:r>
          </a:p>
          <a:p>
            <a:pPr lvl="1"/>
            <a:r>
              <a:rPr lang="en-US" dirty="0" smtClean="0"/>
              <a:t>Call stack depth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419600"/>
            <a:ext cx="9448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...                                                                                                                                                        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(level 1) Entering </a:t>
            </a:r>
            <a:r>
              <a:rPr lang="en-US" sz="1200" dirty="0" err="1" smtClean="0">
                <a:latin typeface="Courier New"/>
                <a:cs typeface="Courier New"/>
              </a:rPr>
              <a:t>funcFoo</a:t>
            </a:r>
            <a:r>
              <a:rPr lang="en-US" sz="1200" dirty="0" smtClean="0">
                <a:latin typeface="Courier New"/>
                <a:cs typeface="Courier New"/>
              </a:rPr>
              <a:t>[0x010], count 1: </a:t>
            </a:r>
            <a:r>
              <a:rPr lang="en-US" sz="1200" dirty="0" err="1" smtClean="0">
                <a:latin typeface="Courier New"/>
                <a:cs typeface="Courier New"/>
              </a:rPr>
              <a:t>param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>
                <a:latin typeface="Courier New"/>
                <a:cs typeface="Courier New"/>
              </a:rPr>
              <a:t>= </a:t>
            </a:r>
            <a:r>
              <a:rPr lang="en-US" sz="1200" dirty="0" smtClean="0">
                <a:latin typeface="Courier New"/>
                <a:cs typeface="Courier New"/>
              </a:rPr>
              <a:t>“</a:t>
            </a:r>
            <a:r>
              <a:rPr lang="en-US" sz="1200" dirty="0" err="1" smtClean="0">
                <a:latin typeface="Courier New"/>
                <a:cs typeface="Courier New"/>
              </a:rPr>
              <a:t>sim</a:t>
            </a:r>
            <a:r>
              <a:rPr lang="en-US" sz="1200" dirty="0" smtClean="0">
                <a:latin typeface="Courier New"/>
                <a:cs typeface="Courier New"/>
              </a:rPr>
              <a:t>”, </a:t>
            </a:r>
            <a:r>
              <a:rPr lang="en-US" sz="1200" dirty="0" err="1" smtClean="0">
                <a:latin typeface="Courier New"/>
                <a:cs typeface="Courier New"/>
              </a:rPr>
              <a:t>str_length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>
                <a:latin typeface="Courier New"/>
                <a:cs typeface="Courier New"/>
              </a:rPr>
              <a:t>= </a:t>
            </a:r>
            <a:r>
              <a:rPr lang="en-US" sz="1200" dirty="0" smtClean="0">
                <a:latin typeface="Courier New"/>
                <a:cs typeface="Courier New"/>
              </a:rPr>
              <a:t>3, 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3</a:t>
            </a:r>
            <a:r>
              <a:rPr lang="en-US" sz="1200" dirty="0" smtClean="0">
                <a:latin typeface="Courier New"/>
                <a:cs typeface="Courier New"/>
              </a:rPr>
              <a:t>.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(level 2) Entering </a:t>
            </a:r>
            <a:r>
              <a:rPr lang="en-US" sz="1200" dirty="0" err="1" smtClean="0">
                <a:latin typeface="Courier New"/>
                <a:cs typeface="Courier New"/>
              </a:rPr>
              <a:t>funcBar</a:t>
            </a:r>
            <a:r>
              <a:rPr lang="en-US" sz="1200" dirty="0" smtClean="0">
                <a:latin typeface="Courier New"/>
                <a:cs typeface="Courier New"/>
              </a:rPr>
              <a:t>[0x080], count 3: </a:t>
            </a:r>
            <a:r>
              <a:rPr lang="en-US" sz="1200" dirty="0" err="1" smtClean="0">
                <a:latin typeface="Courier New"/>
                <a:cs typeface="Courier New"/>
              </a:rPr>
              <a:t>param</a:t>
            </a:r>
            <a:r>
              <a:rPr lang="en-US" sz="1200" dirty="0" smtClean="0">
                <a:latin typeface="Courier New"/>
                <a:cs typeface="Courier New"/>
              </a:rPr>
              <a:t> = “</a:t>
            </a:r>
            <a:r>
              <a:rPr lang="en-US" sz="1200" dirty="0" err="1" smtClean="0">
                <a:latin typeface="Courier New"/>
                <a:cs typeface="Courier New"/>
              </a:rPr>
              <a:t>emul</a:t>
            </a:r>
            <a:r>
              <a:rPr lang="en-US" sz="1200" dirty="0" smtClean="0">
                <a:latin typeface="Courier New"/>
                <a:cs typeface="Courier New"/>
              </a:rPr>
              <a:t>”, </a:t>
            </a:r>
            <a:r>
              <a:rPr lang="en-US" sz="1200" dirty="0" err="1" smtClean="0">
                <a:latin typeface="Courier New"/>
                <a:cs typeface="Courier New"/>
              </a:rPr>
              <a:t>str_length</a:t>
            </a:r>
            <a:r>
              <a:rPr lang="en-US" sz="1200" dirty="0" smtClean="0">
                <a:latin typeface="Courier New"/>
                <a:cs typeface="Courier New"/>
              </a:rPr>
              <a:t> = 4, 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42.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(level 2) Exiting </a:t>
            </a:r>
            <a:r>
              <a:rPr lang="en-US" sz="1200" dirty="0" err="1" smtClean="0">
                <a:latin typeface="Courier New"/>
                <a:cs typeface="Courier New"/>
              </a:rPr>
              <a:t>funcBar</a:t>
            </a:r>
            <a:r>
              <a:rPr lang="en-US" sz="1200" dirty="0" smtClean="0">
                <a:latin typeface="Courier New"/>
                <a:cs typeface="Courier New"/>
              </a:rPr>
              <a:t>: returning 320, 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80.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(level 1) Exiting </a:t>
            </a:r>
            <a:r>
              <a:rPr lang="en-US" sz="1200" dirty="0" err="1">
                <a:latin typeface="Courier New"/>
                <a:cs typeface="Courier New"/>
              </a:rPr>
              <a:t>funcFoo</a:t>
            </a:r>
            <a:r>
              <a:rPr lang="en-US" sz="1200" dirty="0">
                <a:latin typeface="Courier New"/>
                <a:cs typeface="Courier New"/>
              </a:rPr>
              <a:t>: </a:t>
            </a:r>
            <a:r>
              <a:rPr lang="en-US" sz="1200" dirty="0" smtClean="0">
                <a:latin typeface="Courier New"/>
                <a:cs typeface="Courier New"/>
              </a:rPr>
              <a:t>returning 1000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110.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.</a:t>
            </a:r>
            <a:r>
              <a:rPr lang="en-US" sz="1200" dirty="0">
                <a:latin typeface="Courier New"/>
                <a:cs typeface="Courier New"/>
              </a:rPr>
              <a:t>..</a:t>
            </a:r>
            <a:r>
              <a:rPr lang="en-US" sz="1200" dirty="0" smtClean="0">
                <a:latin typeface="Courier New"/>
                <a:cs typeface="Courier New"/>
              </a:rPr>
              <a:t>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986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295400"/>
            <a:ext cx="3505200" cy="4876800"/>
          </a:xfrm>
          <a:prstGeom prst="rect">
            <a:avLst/>
          </a:prstGeom>
          <a:noFill/>
          <a:ln w="952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Functions and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91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+mj-lt"/>
              </a:rPr>
              <a:t>Mutatee</a:t>
            </a:r>
            <a:endParaRPr lang="en-US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1656814"/>
            <a:ext cx="3352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" pitchFamily="49" charset="0"/>
              </a:rPr>
              <a:t>// Global variables</a:t>
            </a:r>
          </a:p>
          <a:p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</a:t>
            </a:r>
            <a:r>
              <a:rPr lang="en-US" sz="1200" dirty="0" err="1" smtClean="0">
                <a:latin typeface="Courier" pitchFamily="49" charset="0"/>
              </a:rPr>
              <a:t>tick_count</a:t>
            </a:r>
            <a:r>
              <a:rPr lang="en-US" sz="1200" dirty="0" smtClean="0">
                <a:latin typeface="Courier" pitchFamily="49" charset="0"/>
              </a:rPr>
              <a:t> = 0;</a:t>
            </a:r>
          </a:p>
          <a:p>
            <a:endParaRPr lang="en-US" sz="1200" dirty="0" smtClean="0">
              <a:latin typeface="Courier" pitchFamily="49" charset="0"/>
            </a:endParaRPr>
          </a:p>
          <a:p>
            <a:endParaRPr lang="en-US" sz="1200" dirty="0" smtClean="0">
              <a:latin typeface="Courier" pitchFamily="49" charset="0"/>
            </a:endParaRPr>
          </a:p>
          <a:p>
            <a:r>
              <a:rPr lang="en-US" sz="1200" dirty="0" smtClean="0">
                <a:latin typeface="Courier" pitchFamily="49" charset="0"/>
              </a:rPr>
              <a:t>// Functions</a:t>
            </a:r>
          </a:p>
          <a:p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</a:t>
            </a:r>
            <a:r>
              <a:rPr lang="en-US" sz="1200" dirty="0" err="1" smtClean="0">
                <a:latin typeface="Courier" pitchFamily="49" charset="0"/>
              </a:rPr>
              <a:t>foo</a:t>
            </a:r>
            <a:r>
              <a:rPr lang="en-US" sz="1200" dirty="0" smtClean="0">
                <a:latin typeface="Courier" pitchFamily="49" charset="0"/>
              </a:rPr>
              <a:t>(char *</a:t>
            </a:r>
            <a:r>
              <a:rPr lang="en-US" sz="1200" dirty="0" err="1" smtClean="0">
                <a:latin typeface="Courier" pitchFamily="49" charset="0"/>
              </a:rPr>
              <a:t>str</a:t>
            </a:r>
            <a:r>
              <a:rPr lang="en-US" sz="1200" dirty="0" smtClean="0">
                <a:latin typeface="Courier" pitchFamily="49" charset="0"/>
              </a:rPr>
              <a:t>) {</a:t>
            </a:r>
          </a:p>
          <a:p>
            <a:r>
              <a:rPr lang="en-US" sz="1200" dirty="0" smtClean="0">
                <a:latin typeface="Courier" pitchFamily="49" charset="0"/>
              </a:rPr>
              <a:t>  </a:t>
            </a:r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</a:t>
            </a:r>
            <a:r>
              <a:rPr lang="en-US" sz="1200" dirty="0" err="1" smtClean="0">
                <a:latin typeface="Courier" pitchFamily="49" charset="0"/>
              </a:rPr>
              <a:t>str_length</a:t>
            </a:r>
            <a:r>
              <a:rPr lang="en-US" sz="1200" dirty="0" smtClean="0">
                <a:latin typeface="Courier" pitchFamily="49" charset="0"/>
              </a:rPr>
              <a:t> = </a:t>
            </a:r>
            <a:r>
              <a:rPr lang="en-US" sz="1200" dirty="0" err="1" smtClean="0">
                <a:latin typeface="Courier" pitchFamily="49" charset="0"/>
              </a:rPr>
              <a:t>strlen</a:t>
            </a:r>
            <a:r>
              <a:rPr lang="en-US" sz="1200" dirty="0" smtClean="0">
                <a:latin typeface="Courier" pitchFamily="49" charset="0"/>
              </a:rPr>
              <a:t>(</a:t>
            </a:r>
            <a:r>
              <a:rPr lang="en-US" sz="1200" dirty="0" err="1" smtClean="0">
                <a:latin typeface="Courier" pitchFamily="49" charset="0"/>
              </a:rPr>
              <a:t>str</a:t>
            </a:r>
            <a:r>
              <a:rPr lang="en-US" sz="1200" dirty="0" smtClean="0">
                <a:latin typeface="Courier" pitchFamily="49" charset="0"/>
              </a:rPr>
              <a:t>);</a:t>
            </a:r>
          </a:p>
          <a:p>
            <a:r>
              <a:rPr lang="en-US" sz="1200" dirty="0" smtClean="0">
                <a:latin typeface="Courier" pitchFamily="49" charset="0"/>
              </a:rPr>
              <a:t>  </a:t>
            </a:r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hash = 0;</a:t>
            </a:r>
          </a:p>
          <a:p>
            <a:r>
              <a:rPr lang="en-US" sz="1200" dirty="0" smtClean="0">
                <a:latin typeface="Courier" pitchFamily="49" charset="0"/>
              </a:rPr>
              <a:t>  for (</a:t>
            </a:r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</a:t>
            </a:r>
            <a:r>
              <a:rPr lang="en-US" sz="1200" dirty="0" err="1" smtClean="0">
                <a:latin typeface="Courier" pitchFamily="49" charset="0"/>
              </a:rPr>
              <a:t>i</a:t>
            </a:r>
            <a:r>
              <a:rPr lang="en-US" sz="1200" dirty="0" smtClean="0">
                <a:latin typeface="Courier" pitchFamily="49" charset="0"/>
              </a:rPr>
              <a:t> = 0; </a:t>
            </a:r>
            <a:r>
              <a:rPr lang="en-US" sz="1200" dirty="0" err="1" smtClean="0">
                <a:latin typeface="Courier" pitchFamily="49" charset="0"/>
              </a:rPr>
              <a:t>i</a:t>
            </a:r>
            <a:r>
              <a:rPr lang="en-US" sz="1200" dirty="0" smtClean="0">
                <a:latin typeface="Courier" pitchFamily="49" charset="0"/>
              </a:rPr>
              <a:t> &lt; </a:t>
            </a:r>
            <a:r>
              <a:rPr lang="en-US" sz="1200" dirty="0" err="1" smtClean="0">
                <a:latin typeface="Courier" pitchFamily="49" charset="0"/>
              </a:rPr>
              <a:t>str_length</a:t>
            </a:r>
            <a:r>
              <a:rPr lang="en-US" sz="1200" dirty="0" smtClean="0">
                <a:latin typeface="Courier" pitchFamily="49" charset="0"/>
              </a:rPr>
              <a:t>;</a:t>
            </a:r>
          </a:p>
          <a:p>
            <a:r>
              <a:rPr lang="en-US" sz="1200" dirty="0" smtClean="0">
                <a:latin typeface="Courier" pitchFamily="49" charset="0"/>
              </a:rPr>
              <a:t>       ++</a:t>
            </a:r>
            <a:r>
              <a:rPr lang="en-US" sz="1200" dirty="0" err="1" smtClean="0">
                <a:latin typeface="Courier" pitchFamily="49" charset="0"/>
              </a:rPr>
              <a:t>i</a:t>
            </a:r>
            <a:r>
              <a:rPr lang="en-US" sz="1200" dirty="0" smtClean="0">
                <a:latin typeface="Courier" pitchFamily="49" charset="0"/>
              </a:rPr>
              <a:t>) {</a:t>
            </a:r>
          </a:p>
          <a:p>
            <a:r>
              <a:rPr lang="en-US" sz="1200" dirty="0" smtClean="0">
                <a:latin typeface="Courier" pitchFamily="49" charset="0"/>
              </a:rPr>
              <a:t>     bar(...);</a:t>
            </a:r>
          </a:p>
          <a:p>
            <a:r>
              <a:rPr lang="en-US" sz="1200" dirty="0" smtClean="0">
                <a:latin typeface="Courier" pitchFamily="49" charset="0"/>
              </a:rPr>
              <a:t>  }</a:t>
            </a:r>
          </a:p>
          <a:p>
            <a:r>
              <a:rPr lang="en-US" sz="1200" dirty="0" smtClean="0">
                <a:latin typeface="Courier" pitchFamily="49" charset="0"/>
              </a:rPr>
              <a:t>  return hash;</a:t>
            </a:r>
          </a:p>
          <a:p>
            <a:r>
              <a:rPr lang="en-US" sz="1200" dirty="0" smtClean="0">
                <a:latin typeface="Courier" pitchFamily="49" charset="0"/>
              </a:rPr>
              <a:t>}</a:t>
            </a:r>
          </a:p>
          <a:p>
            <a:endParaRPr lang="en-US" sz="1200" dirty="0" smtClean="0">
              <a:latin typeface="Courier" pitchFamily="49" charset="0"/>
            </a:endParaRPr>
          </a:p>
          <a:p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bar(char *</a:t>
            </a:r>
            <a:r>
              <a:rPr lang="en-US" sz="1200" dirty="0" err="1" smtClean="0">
                <a:latin typeface="Courier" pitchFamily="49" charset="0"/>
              </a:rPr>
              <a:t>str</a:t>
            </a:r>
            <a:r>
              <a:rPr lang="en-US" sz="1200" dirty="0" smtClean="0">
                <a:latin typeface="Courier" pitchFamily="49" charset="0"/>
              </a:rPr>
              <a:t>) {</a:t>
            </a:r>
          </a:p>
          <a:p>
            <a:r>
              <a:rPr lang="en-US" sz="1200" dirty="0" smtClean="0">
                <a:latin typeface="Courier" pitchFamily="49" charset="0"/>
              </a:rPr>
              <a:t>  ...  </a:t>
            </a:r>
          </a:p>
          <a:p>
            <a:r>
              <a:rPr lang="en-US" sz="1200" dirty="0" smtClean="0">
                <a:latin typeface="Courier" pitchFamily="49" charset="0"/>
              </a:rPr>
              <a:t>}</a:t>
            </a:r>
          </a:p>
          <a:p>
            <a:endParaRPr lang="en-US" sz="1200" dirty="0" smtClean="0">
              <a:latin typeface="Courier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7509" y="5410200"/>
            <a:ext cx="2973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>
              <a:latin typeface="Courier" pitchFamily="49" charset="0"/>
            </a:endParaRPr>
          </a:p>
          <a:p>
            <a:r>
              <a:rPr lang="en-US" sz="1200" dirty="0" smtClean="0">
                <a:latin typeface="Courier" pitchFamily="49" charset="0"/>
              </a:rPr>
              <a:t>// Library functions</a:t>
            </a:r>
          </a:p>
          <a:p>
            <a:r>
              <a:rPr lang="en-US" sz="1200" dirty="0" err="1" smtClean="0">
                <a:latin typeface="Courier" pitchFamily="49" charset="0"/>
              </a:rPr>
              <a:t>int</a:t>
            </a:r>
            <a:r>
              <a:rPr lang="en-US" sz="1200" dirty="0" smtClean="0">
                <a:latin typeface="Courier" pitchFamily="49" charset="0"/>
              </a:rPr>
              <a:t> </a:t>
            </a:r>
            <a:r>
              <a:rPr lang="en-US" sz="1200" dirty="0" err="1" smtClean="0">
                <a:latin typeface="Courier" pitchFamily="49" charset="0"/>
              </a:rPr>
              <a:t>printf</a:t>
            </a:r>
            <a:r>
              <a:rPr lang="en-US" sz="1200" dirty="0" smtClean="0">
                <a:latin typeface="Courier" pitchFamily="49" charset="0"/>
              </a:rPr>
              <a:t>(char *format, ...);</a:t>
            </a:r>
          </a:p>
          <a:p>
            <a:endParaRPr lang="en-US" sz="1200" dirty="0"/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419600" y="990600"/>
            <a:ext cx="4724400" cy="5181600"/>
          </a:xfrm>
        </p:spPr>
        <p:txBody>
          <a:bodyPr/>
          <a:lstStyle/>
          <a:p>
            <a:r>
              <a:rPr lang="en-US" sz="2400" dirty="0" err="1" smtClean="0"/>
              <a:t>DynC</a:t>
            </a:r>
            <a:r>
              <a:rPr lang="en-US" sz="2400" dirty="0" smtClean="0"/>
              <a:t> uses </a:t>
            </a:r>
            <a:r>
              <a:rPr lang="en-US" sz="2400" i="1" dirty="0" smtClean="0"/>
              <a:t>naming</a:t>
            </a:r>
            <a:r>
              <a:rPr lang="en-US" sz="2400" dirty="0" smtClean="0"/>
              <a:t> rather than </a:t>
            </a:r>
            <a:r>
              <a:rPr lang="en-US" sz="2400" i="1" dirty="0" smtClean="0"/>
              <a:t>lookup</a:t>
            </a:r>
            <a:endParaRPr lang="en-US" sz="2400" dirty="0" smtClean="0"/>
          </a:p>
          <a:p>
            <a:r>
              <a:rPr lang="en-US" sz="2400" i="1" dirty="0" smtClean="0"/>
              <a:t>Domains</a:t>
            </a:r>
            <a:r>
              <a:rPr lang="en-US" sz="2400" dirty="0" smtClean="0"/>
              <a:t> specify naming scope</a:t>
            </a:r>
            <a:endParaRPr lang="en-US" sz="2400" i="1" dirty="0" smtClean="0"/>
          </a:p>
          <a:p>
            <a:pPr lvl="1"/>
            <a:r>
              <a:rPr lang="en-US" sz="2000" dirty="0" smtClean="0"/>
              <a:t>Global domain</a:t>
            </a:r>
          </a:p>
          <a:p>
            <a:pPr lvl="1"/>
            <a:r>
              <a:rPr lang="en-US" sz="2000" dirty="0" smtClean="0"/>
              <a:t>Local domain</a:t>
            </a:r>
          </a:p>
          <a:p>
            <a:pPr lvl="1"/>
            <a:r>
              <a:rPr lang="en-US" sz="2000" dirty="0" smtClean="0"/>
              <a:t>Parameter domain</a:t>
            </a:r>
          </a:p>
          <a:p>
            <a:pPr lvl="1"/>
            <a:r>
              <a:rPr lang="en-US" sz="2000" dirty="0" smtClean="0"/>
              <a:t>Inferior domain</a:t>
            </a:r>
          </a:p>
          <a:p>
            <a:pPr lvl="1"/>
            <a:r>
              <a:rPr lang="en-US" sz="2000" dirty="0" err="1" smtClean="0"/>
              <a:t>Dyninst</a:t>
            </a:r>
            <a:r>
              <a:rPr lang="en-US" sz="2000" dirty="0" smtClean="0"/>
              <a:t> domain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33400" y="1882422"/>
            <a:ext cx="3352800" cy="2286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533400" y="2808111"/>
            <a:ext cx="3352800" cy="3810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33400" y="3886200"/>
            <a:ext cx="3352800" cy="2286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1371600" y="4419600"/>
            <a:ext cx="914400" cy="2286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533400" y="5791200"/>
            <a:ext cx="3352800" cy="2286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DynC</a:t>
            </a:r>
            <a:r>
              <a:rPr lang="en-US" dirty="0" smtClean="0"/>
              <a:t> Entry Instrumentation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71600"/>
            <a:ext cx="441960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// 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 smtClean="0">
                <a:latin typeface="Courier New"/>
                <a:cs typeface="Courier New"/>
              </a:rPr>
              <a:t> is a variable we allocated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void *</a:t>
            </a:r>
            <a:r>
              <a:rPr lang="en-US" sz="1200" dirty="0" err="1" smtClean="0">
                <a:latin typeface="Courier New"/>
                <a:cs typeface="Courier New"/>
              </a:rPr>
              <a:t>funcAddr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(“(level %d) Entering %s[%p]”,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global`global_level</a:t>
            </a:r>
            <a:r>
              <a:rPr lang="en-US" sz="1200" dirty="0" smtClean="0">
                <a:latin typeface="Courier New"/>
                <a:cs typeface="Courier New"/>
              </a:rPr>
              <a:t>++,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funcAddrs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(“count = %d”,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++);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 = param`0;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param</a:t>
            </a:r>
            <a:r>
              <a:rPr lang="en-US" sz="1200" dirty="0" smtClean="0">
                <a:latin typeface="Courier New"/>
                <a:cs typeface="Courier New"/>
              </a:rPr>
              <a:t> = \”%s\””,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localVar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local`str_length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local_iter</a:t>
            </a:r>
            <a:r>
              <a:rPr lang="en-US" sz="1200" dirty="0" smtClean="0">
                <a:latin typeface="Courier New"/>
                <a:cs typeface="Courier New"/>
              </a:rPr>
              <a:t> = %d”,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str_length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global`tick_count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%d\n”,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8845" y="1394178"/>
            <a:ext cx="4310398" cy="13716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48200" y="990600"/>
            <a:ext cx="4724400" cy="5181600"/>
          </a:xfrm>
        </p:spPr>
        <p:txBody>
          <a:bodyPr/>
          <a:lstStyle/>
          <a:p>
            <a:r>
              <a:rPr lang="en-US" sz="2400" dirty="0" smtClean="0"/>
              <a:t>Access information about the instrumented point</a:t>
            </a:r>
          </a:p>
          <a:p>
            <a:pPr lvl="1"/>
            <a:r>
              <a:rPr lang="en-US" sz="2000" dirty="0" smtClean="0"/>
              <a:t>Function name</a:t>
            </a:r>
          </a:p>
          <a:p>
            <a:pPr lvl="1"/>
            <a:r>
              <a:rPr lang="en-US" sz="2000" dirty="0" smtClean="0"/>
              <a:t>Original address</a:t>
            </a:r>
          </a:p>
          <a:p>
            <a:pPr lvl="1"/>
            <a:r>
              <a:rPr lang="en-US" sz="2000" dirty="0" smtClean="0"/>
              <a:t>Effective address of a memory operation</a:t>
            </a:r>
          </a:p>
          <a:p>
            <a:pPr lvl="1"/>
            <a:r>
              <a:rPr lang="en-US" sz="2000" dirty="0" smtClean="0"/>
              <a:t>Thread ID or index</a:t>
            </a:r>
          </a:p>
          <a:p>
            <a:pPr lvl="1"/>
            <a:r>
              <a:rPr lang="en-US" sz="2000" dirty="0" smtClean="0"/>
              <a:t>Target of indirect control flow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930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build="p"/>
      <p:bldP spid="9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DynC</a:t>
            </a:r>
            <a:r>
              <a:rPr lang="en-US" dirty="0" smtClean="0"/>
              <a:t> Entry Instrumentation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71600"/>
            <a:ext cx="441960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// 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 smtClean="0">
                <a:latin typeface="Courier New"/>
                <a:cs typeface="Courier New"/>
              </a:rPr>
              <a:t> is a variable we allocated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void *</a:t>
            </a:r>
            <a:r>
              <a:rPr lang="en-US" sz="1200" dirty="0" err="1" smtClean="0">
                <a:latin typeface="Courier New"/>
                <a:cs typeface="Courier New"/>
              </a:rPr>
              <a:t>funcAddr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(“(level %d) Entering %s[%p]”,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global`global_level</a:t>
            </a:r>
            <a:r>
              <a:rPr lang="en-US" sz="1200" dirty="0" smtClean="0">
                <a:latin typeface="Courier New"/>
                <a:cs typeface="Courier New"/>
              </a:rPr>
              <a:t>++,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funcAddrs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(“count = %d”,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++);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 = param`0;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param</a:t>
            </a:r>
            <a:r>
              <a:rPr lang="en-US" sz="1200" dirty="0" smtClean="0">
                <a:latin typeface="Courier New"/>
                <a:cs typeface="Courier New"/>
              </a:rPr>
              <a:t> = \”%s\””,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localVar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local`str_length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local_iter</a:t>
            </a:r>
            <a:r>
              <a:rPr lang="en-US" sz="1200" dirty="0" smtClean="0">
                <a:latin typeface="Courier New"/>
                <a:cs typeface="Courier New"/>
              </a:rPr>
              <a:t> = %d”,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str_length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global`tick_count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%d\n”,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2400" y="2971800"/>
            <a:ext cx="4310398" cy="5334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48200" y="3048000"/>
            <a:ext cx="4724400" cy="457200"/>
          </a:xfrm>
        </p:spPr>
        <p:txBody>
          <a:bodyPr/>
          <a:lstStyle/>
          <a:p>
            <a:r>
              <a:rPr lang="en-US" sz="2400" dirty="0" smtClean="0"/>
              <a:t>Declare and access variables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930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build="p"/>
      <p:bldP spid="9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DynC</a:t>
            </a:r>
            <a:r>
              <a:rPr lang="en-US" dirty="0" smtClean="0"/>
              <a:t> Entry Instrumentation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71600"/>
            <a:ext cx="441960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// 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 smtClean="0">
                <a:latin typeface="Courier New"/>
                <a:cs typeface="Courier New"/>
              </a:rPr>
              <a:t> is a variable we allocated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void *</a:t>
            </a:r>
            <a:r>
              <a:rPr lang="en-US" sz="1200" dirty="0" err="1" smtClean="0">
                <a:latin typeface="Courier New"/>
                <a:cs typeface="Courier New"/>
              </a:rPr>
              <a:t>funcAddr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(“(level %d) Entering %s[%p]”,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global`global_level</a:t>
            </a:r>
            <a:r>
              <a:rPr lang="en-US" sz="1200" dirty="0" smtClean="0">
                <a:latin typeface="Courier New"/>
                <a:cs typeface="Courier New"/>
              </a:rPr>
              <a:t>++,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funcAddrs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(“count = %d”,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++);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 = param`0;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param</a:t>
            </a:r>
            <a:r>
              <a:rPr lang="en-US" sz="1200" dirty="0" smtClean="0">
                <a:latin typeface="Courier New"/>
                <a:cs typeface="Courier New"/>
              </a:rPr>
              <a:t> = \”%s\””,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localVar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local`str_length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local_iter</a:t>
            </a:r>
            <a:r>
              <a:rPr lang="en-US" sz="1200" dirty="0" smtClean="0">
                <a:latin typeface="Courier New"/>
                <a:cs typeface="Courier New"/>
              </a:rPr>
              <a:t> = %d”,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str_length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global`tick_count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%d\n”,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8600" y="3505200"/>
            <a:ext cx="4310398" cy="7620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48200" y="3505200"/>
            <a:ext cx="4724400" cy="838200"/>
          </a:xfrm>
        </p:spPr>
        <p:txBody>
          <a:bodyPr/>
          <a:lstStyle/>
          <a:p>
            <a:r>
              <a:rPr lang="en-US" sz="2400" dirty="0" smtClean="0"/>
              <a:t>Access parameters</a:t>
            </a:r>
            <a:endParaRPr lang="en-US" sz="1600" dirty="0" smtClean="0"/>
          </a:p>
          <a:p>
            <a:pPr lvl="1"/>
            <a:r>
              <a:rPr lang="en-US" sz="2000" dirty="0" smtClean="0"/>
              <a:t>By number or name</a:t>
            </a:r>
          </a:p>
        </p:txBody>
      </p:sp>
    </p:spTree>
    <p:extLst>
      <p:ext uri="{BB962C8B-B14F-4D97-AF65-F5344CB8AC3E}">
        <p14:creationId xmlns:p14="http://schemas.microsoft.com/office/powerpoint/2010/main" val="13930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build="p"/>
      <p:bldP spid="9" grpId="1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DynC</a:t>
            </a:r>
            <a:r>
              <a:rPr lang="en-US" dirty="0" smtClean="0"/>
              <a:t> Entry Instrumentation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71600"/>
            <a:ext cx="441960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// 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 smtClean="0">
                <a:latin typeface="Courier New"/>
                <a:cs typeface="Courier New"/>
              </a:rPr>
              <a:t> is a variable we allocated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void *</a:t>
            </a:r>
            <a:r>
              <a:rPr lang="en-US" sz="1200" dirty="0" err="1" smtClean="0">
                <a:latin typeface="Courier New"/>
                <a:cs typeface="Courier New"/>
              </a:rPr>
              <a:t>funcAddr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(“(level %d) Entering %s[%p]”,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global`global_level</a:t>
            </a:r>
            <a:r>
              <a:rPr lang="en-US" sz="1200" dirty="0" smtClean="0">
                <a:latin typeface="Courier New"/>
                <a:cs typeface="Courier New"/>
              </a:rPr>
              <a:t>++,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funcName</a:t>
            </a:r>
            <a:r>
              <a:rPr lang="en-US" sz="1200" dirty="0" smtClean="0">
                <a:latin typeface="Courier New"/>
                <a:cs typeface="Courier New"/>
              </a:rPr>
              <a:t>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funcAddrs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(“count = %d”, </a:t>
            </a:r>
            <a:r>
              <a:rPr lang="en-US" sz="1200" dirty="0" err="1" smtClean="0">
                <a:latin typeface="Courier New"/>
                <a:cs typeface="Courier New"/>
              </a:rPr>
              <a:t>entryCounter</a:t>
            </a:r>
            <a:r>
              <a:rPr lang="en-US" sz="1200" dirty="0" smtClean="0">
                <a:latin typeface="Courier New"/>
                <a:cs typeface="Courier New"/>
              </a:rPr>
              <a:t>++);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 = param`0;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param</a:t>
            </a:r>
            <a:r>
              <a:rPr lang="en-US" sz="1200" dirty="0" smtClean="0">
                <a:latin typeface="Courier New"/>
                <a:cs typeface="Courier New"/>
              </a:rPr>
              <a:t> = \”%s\””,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funcParam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localVar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local`str_length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local_iter</a:t>
            </a:r>
            <a:r>
              <a:rPr lang="en-US" sz="1200" dirty="0" smtClean="0">
                <a:latin typeface="Courier New"/>
                <a:cs typeface="Courier New"/>
              </a:rPr>
              <a:t> = %d”,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str_length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err="1" smtClean="0">
                <a:latin typeface="Courier New"/>
                <a:cs typeface="Courier New"/>
              </a:rPr>
              <a:t>int</a:t>
            </a:r>
            <a:r>
              <a:rPr lang="en-US" sz="1200" dirty="0" smtClean="0">
                <a:latin typeface="Courier New"/>
                <a:cs typeface="Courier New"/>
              </a:rPr>
              <a:t>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 err="1" smtClean="0">
                <a:latin typeface="Courier New"/>
                <a:cs typeface="Courier New"/>
              </a:rPr>
              <a:t>global`tick_count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 smtClean="0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(“</a:t>
            </a:r>
            <a:r>
              <a:rPr lang="en-US" sz="1200" dirty="0" err="1" smtClean="0">
                <a:latin typeface="Courier New"/>
                <a:cs typeface="Courier New"/>
              </a:rPr>
              <a:t>tick_count</a:t>
            </a:r>
            <a:r>
              <a:rPr lang="en-US" sz="1200" dirty="0" smtClean="0">
                <a:latin typeface="Courier New"/>
                <a:cs typeface="Courier New"/>
              </a:rPr>
              <a:t> = %d\n”, </a:t>
            </a:r>
          </a:p>
          <a:p>
            <a:r>
              <a:rPr lang="en-US" sz="1200" dirty="0" smtClean="0">
                <a:latin typeface="Courier New"/>
                <a:cs typeface="Courier New"/>
              </a:rPr>
              <a:t>           </a:t>
            </a:r>
            <a:r>
              <a:rPr lang="en-US" sz="1200" dirty="0" err="1" smtClean="0">
                <a:latin typeface="Courier New"/>
                <a:cs typeface="Courier New"/>
              </a:rPr>
              <a:t>globalVar</a:t>
            </a:r>
            <a:r>
              <a:rPr lang="en-US" sz="1200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8845" y="4267200"/>
            <a:ext cx="4310398" cy="16002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48200" y="4724400"/>
            <a:ext cx="4724400" cy="533400"/>
          </a:xfrm>
        </p:spPr>
        <p:txBody>
          <a:bodyPr/>
          <a:lstStyle/>
          <a:p>
            <a:r>
              <a:rPr lang="en-US" sz="2400" dirty="0" smtClean="0"/>
              <a:t>Access local and global variables</a:t>
            </a:r>
            <a:endParaRPr lang="en-US" sz="20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930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C-style instrumentation interface</a:t>
            </a:r>
          </a:p>
          <a:p>
            <a:pPr lvl="1"/>
            <a:r>
              <a:rPr lang="en-US" dirty="0" smtClean="0"/>
              <a:t>Domains identify functions and variables</a:t>
            </a:r>
          </a:p>
          <a:p>
            <a:endParaRPr lang="en-US" dirty="0" smtClean="0"/>
          </a:p>
          <a:p>
            <a:r>
              <a:rPr lang="en-US" dirty="0" smtClean="0"/>
              <a:t>Beta in </a:t>
            </a:r>
            <a:r>
              <a:rPr lang="en-US" dirty="0" err="1" smtClean="0"/>
              <a:t>Dyninst</a:t>
            </a:r>
            <a:r>
              <a:rPr lang="en-US" dirty="0" smtClean="0"/>
              <a:t> 7</a:t>
            </a:r>
          </a:p>
          <a:p>
            <a:r>
              <a:rPr lang="en-US" dirty="0" smtClean="0"/>
              <a:t>Interface feedback welcomed</a:t>
            </a:r>
          </a:p>
          <a:p>
            <a:r>
              <a:rPr lang="en-US" dirty="0" smtClean="0"/>
              <a:t>Demo: 2:00 – 3:00, Room 1170</a:t>
            </a:r>
          </a:p>
          <a:p>
            <a:r>
              <a:rPr lang="en-US" dirty="0" smtClean="0"/>
              <a:t>Tutorial: Tomorrow 9:00 – 12:00, Room 1260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Declaring a Variable in </a:t>
            </a:r>
            <a:r>
              <a:rPr lang="en-US" dirty="0" err="1" smtClean="0"/>
              <a:t>Dyn</a:t>
            </a:r>
            <a:r>
              <a:rPr lang="en-US" dirty="0" err="1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997839"/>
            <a:ext cx="4419600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inf`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>
                <a:latin typeface="Courier New"/>
                <a:cs typeface="Courier New"/>
              </a:rPr>
              <a:t>++,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38600" y="1981200"/>
            <a:ext cx="5410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static 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entryCounter</a:t>
            </a:r>
            <a:r>
              <a:rPr lang="en-US" sz="1600" dirty="0">
                <a:latin typeface="Courier New"/>
                <a:cs typeface="Courier New"/>
              </a:rPr>
              <a:t> = 0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" y="1981200"/>
            <a:ext cx="3505200" cy="3048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41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4038600" cy="762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You say, “Give me x.”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038600" y="1828800"/>
            <a:ext cx="2743200" cy="12954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</a:rPr>
              <a:t>Dyninst</a:t>
            </a:r>
            <a:r>
              <a:rPr lang="en-US" dirty="0" smtClean="0">
                <a:solidFill>
                  <a:srgbClr val="000000"/>
                </a:solidFill>
              </a:rPr>
              <a:t> Provided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8600" y="3352800"/>
            <a:ext cx="2743200" cy="12954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</a:rPr>
              <a:t>Mutatee</a:t>
            </a:r>
            <a:r>
              <a:rPr lang="en-US" dirty="0" smtClean="0">
                <a:solidFill>
                  <a:srgbClr val="000000"/>
                </a:solidFill>
              </a:rPr>
              <a:t> Declared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38600" y="4876800"/>
            <a:ext cx="2743200" cy="12954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</a:rPr>
              <a:t>DynC</a:t>
            </a:r>
            <a:r>
              <a:rPr lang="en-US" dirty="0" smtClean="0">
                <a:solidFill>
                  <a:srgbClr val="000000"/>
                </a:solidFill>
              </a:rPr>
              <a:t> Declared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73843" y="1981200"/>
            <a:ext cx="1941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cs typeface="Courier"/>
              </a:rPr>
              <a:t>Address of Point</a:t>
            </a:r>
          </a:p>
          <a:p>
            <a:r>
              <a:rPr lang="en-US" dirty="0" smtClean="0">
                <a:latin typeface="+mn-lt"/>
                <a:cs typeface="Courier"/>
              </a:rPr>
              <a:t>Name of Function</a:t>
            </a:r>
            <a:endParaRPr lang="en-US" dirty="0">
              <a:latin typeface="+mn-lt"/>
              <a:cs typeface="Courier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65641" y="3505200"/>
            <a:ext cx="15687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cs typeface="Courier"/>
              </a:rPr>
              <a:t>Global Variable</a:t>
            </a:r>
          </a:p>
          <a:p>
            <a:r>
              <a:rPr lang="en-US" dirty="0" smtClean="0">
                <a:latin typeface="+mn-lt"/>
                <a:cs typeface="Courier"/>
              </a:rPr>
              <a:t>Local Variable</a:t>
            </a:r>
          </a:p>
          <a:p>
            <a:r>
              <a:rPr lang="en-US" dirty="0" smtClean="0">
                <a:latin typeface="+mn-lt"/>
                <a:cs typeface="Courier"/>
              </a:rPr>
              <a:t>Parameter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525780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cs typeface="Courier"/>
              </a:rPr>
              <a:t>Snippet Variables</a:t>
            </a:r>
            <a:endParaRPr lang="en-US" dirty="0">
              <a:latin typeface="+mn-lt"/>
              <a:cs typeface="Courier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9723" y="3352800"/>
            <a:ext cx="3340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  <a:cs typeface="Courier"/>
              </a:rPr>
              <a:t>“Where do I look for x?”</a:t>
            </a:r>
            <a:endParaRPr lang="en-US" sz="2400" dirty="0">
              <a:latin typeface="+mn-lt"/>
              <a:cs typeface="Courier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4800" y="312420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  <a:cs typeface="Courier"/>
              </a:rPr>
              <a:t>DynC</a:t>
            </a:r>
            <a:r>
              <a:rPr lang="en-US" dirty="0" smtClean="0">
                <a:latin typeface="+mn-lt"/>
                <a:cs typeface="Courier"/>
              </a:rPr>
              <a:t> responds,</a:t>
            </a:r>
            <a:endParaRPr lang="en-US" dirty="0">
              <a:latin typeface="+mn-lt"/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1295400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Courier"/>
              </a:rPr>
              <a:t>x</a:t>
            </a:r>
            <a:r>
              <a:rPr lang="en-US" sz="2400" dirty="0" smtClean="0">
                <a:latin typeface="+mn-lt"/>
                <a:cs typeface="Courier"/>
              </a:rPr>
              <a:t> could be:</a:t>
            </a:r>
            <a:endParaRPr lang="en-US" sz="2400" dirty="0">
              <a:latin typeface="+mn-lt"/>
              <a:cs typeface="Courie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86600" y="1524000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  <a:cs typeface="Courier"/>
              </a:rPr>
              <a:t>(examples)</a:t>
            </a:r>
            <a:endParaRPr lang="en-US" sz="2400" dirty="0">
              <a:latin typeface="+mn-lt"/>
              <a:cs typeface="Courier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4876800"/>
            <a:ext cx="27063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  <a:cs typeface="Courier"/>
              </a:rPr>
              <a:t>Solution: </a:t>
            </a:r>
          </a:p>
          <a:p>
            <a:r>
              <a:rPr lang="en-US" sz="2800" b="1" dirty="0">
                <a:latin typeface="+mn-lt"/>
                <a:cs typeface="Courier"/>
              </a:rPr>
              <a:t> </a:t>
            </a:r>
            <a:r>
              <a:rPr lang="en-US" sz="2800" b="1" dirty="0" smtClean="0">
                <a:latin typeface="+mn-lt"/>
                <a:cs typeface="Courier"/>
              </a:rPr>
              <a:t>     </a:t>
            </a:r>
            <a:r>
              <a:rPr lang="en-US" sz="3600" b="1" dirty="0" smtClean="0">
                <a:latin typeface="+mn-lt"/>
                <a:cs typeface="Courier"/>
              </a:rPr>
              <a:t>Domains</a:t>
            </a:r>
            <a:endParaRPr lang="en-US" sz="3600" b="1" dirty="0">
              <a:latin typeface="+mn-lt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406284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4038600" cy="762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You say, “Give me x.”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09600" y="3200400"/>
            <a:ext cx="2438400" cy="12954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</a:rPr>
              <a:t>Dyninst</a:t>
            </a:r>
            <a:r>
              <a:rPr lang="en-US" dirty="0" smtClean="0">
                <a:solidFill>
                  <a:srgbClr val="000000"/>
                </a:solidFill>
              </a:rPr>
              <a:t> Provided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76600" y="3200400"/>
            <a:ext cx="2438400" cy="12954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</a:rPr>
              <a:t>Mutatee</a:t>
            </a:r>
            <a:r>
              <a:rPr lang="en-US" dirty="0" smtClean="0">
                <a:solidFill>
                  <a:srgbClr val="000000"/>
                </a:solidFill>
              </a:rPr>
              <a:t> Declared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43600" y="3200400"/>
            <a:ext cx="2438400" cy="12954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</a:rPr>
              <a:t>DynC</a:t>
            </a:r>
            <a:r>
              <a:rPr lang="en-US" dirty="0" smtClean="0">
                <a:solidFill>
                  <a:srgbClr val="000000"/>
                </a:solidFill>
              </a:rPr>
              <a:t> Declared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34587" y="1676400"/>
            <a:ext cx="3866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  <a:cs typeface="Courier"/>
              </a:rPr>
              <a:t>“Where do I look for x?”</a:t>
            </a:r>
            <a:endParaRPr lang="en-US" sz="2800" dirty="0">
              <a:latin typeface="+mn-lt"/>
              <a:cs typeface="Courier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20187" y="1371600"/>
            <a:ext cx="2139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Gill Sans Light"/>
                <a:cs typeface="Gill Sans Light"/>
              </a:rPr>
              <a:t>DynC</a:t>
            </a:r>
            <a:r>
              <a:rPr lang="en-US" sz="2400" dirty="0" smtClean="0">
                <a:latin typeface="Gill Sans Light"/>
                <a:cs typeface="Gill Sans Light"/>
              </a:rPr>
              <a:t> responds,</a:t>
            </a:r>
            <a:endParaRPr lang="en-US" sz="2400" dirty="0">
              <a:latin typeface="Gill Sans Light"/>
              <a:cs typeface="Gill Sans Ligh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0" y="2590800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Courier"/>
              </a:rPr>
              <a:t>x</a:t>
            </a:r>
            <a:r>
              <a:rPr lang="en-US" sz="2400" dirty="0" smtClean="0">
                <a:latin typeface="+mn-lt"/>
                <a:cs typeface="Courier"/>
              </a:rPr>
              <a:t> could be:</a:t>
            </a:r>
            <a:endParaRPr lang="en-US" sz="2400" dirty="0">
              <a:latin typeface="+mn-lt"/>
              <a:cs typeface="Courier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84885" y="5018782"/>
            <a:ext cx="27063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  <a:cs typeface="Courier"/>
              </a:rPr>
              <a:t>Solution: </a:t>
            </a:r>
          </a:p>
          <a:p>
            <a:r>
              <a:rPr lang="en-US" sz="2800" b="1" dirty="0">
                <a:latin typeface="+mn-lt"/>
                <a:cs typeface="Courier"/>
              </a:rPr>
              <a:t> </a:t>
            </a:r>
            <a:r>
              <a:rPr lang="en-US" sz="2800" b="1" dirty="0" smtClean="0">
                <a:latin typeface="+mn-lt"/>
                <a:cs typeface="Courier"/>
              </a:rPr>
              <a:t>     </a:t>
            </a:r>
            <a:r>
              <a:rPr lang="en-US" sz="3600" b="1" dirty="0" smtClean="0">
                <a:latin typeface="+mn-lt"/>
                <a:cs typeface="Courier"/>
              </a:rPr>
              <a:t>Domains</a:t>
            </a:r>
            <a:endParaRPr lang="en-US" sz="3600" b="1" dirty="0">
              <a:latin typeface="+mn-lt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53220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5" grpId="0" animBg="1"/>
      <p:bldP spid="30" grpId="0"/>
      <p:bldP spid="31" grpId="0"/>
      <p:bldP spid="32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55575" y="1131888"/>
            <a:ext cx="4267200" cy="5040312"/>
          </a:xfrm>
          <a:ln w="15875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main(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, char *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BPatch_process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=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bpatch.processCreate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(“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myMutatee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”);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BPatch_image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*image =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getImage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bpatch.registerExitCallback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readMaxArg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/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/Create level variable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BPatch_variableExpr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globalLevel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process-&gt;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malloc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findType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"));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/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/ Entry Snippet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BPatch_variableExpr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globalVar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findVariable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a_global_var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");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BPatch_paramExpr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paramVar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new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BPatch_paramExpr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(0);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BPatch_localVar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localVar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NULL; //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Cannot be built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independantly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                                                     </a:t>
            </a: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BPatch_retExpr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*ret = new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BPatch_retExpr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BPatch_variableExpr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entryCounter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NULL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BPatch_variableExpr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exitCounter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NULL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; </a:t>
            </a: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::vector&lt;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BPatch_function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*&gt; 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funcs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BPatch_function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printfFunc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findFunction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printf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",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        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funcs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::vector&lt;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BPatch_function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*&gt;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allFunctions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image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getProcedures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allFunctions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for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FuncVector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::iterator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funcs.begin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();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!=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funcs.end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(); ++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 {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/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/ Assign our local variable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entryCounter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process-&gt;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malloc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findType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"))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local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(*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findLocalVar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a_local_var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/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/ Allocate a counter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entryCounter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malloc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findType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exitCounter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malloc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findType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"));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::vector&lt;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BPatch_snippet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*&gt;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args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BPatch_constExpr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("(level %d) Entering %s[at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%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p] for the %d time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parameter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%s, local = %d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,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global = %d.\n"));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globalLevel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char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fname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[512];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getName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fName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, 512));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(new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BPatch_originalAddressExpr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entryCounter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paramVar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localVar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globalVar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/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/build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printf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BPatch_funcCallExpr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printfExprEntry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new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BPatch_funcCallExpr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printfFunc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args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::vector();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BPatch_constExpr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("(level %d) Exiting %s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 returning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%d, global =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           %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d.\n"));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globalLevel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char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fname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[512];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getName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fName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, 512));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BPatch_retExpr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args.push_back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globalVar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BPatch_funcCallExpr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printfExprExit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new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BPatch_funcCallExpr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exitFunc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args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/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/ Now that we have the snippets, get points and instrument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::vector&lt;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BPatch_points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*&gt; 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entryPs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(*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findPoint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BPatch_locEntry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::vector&lt;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BPatch_points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*&gt; 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exitPs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                   (*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findPoint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BPatch_locExit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insertSnippet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(*entry, 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entryPs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insertSnippet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(*exit, 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exitPs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}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-42984" y="-171939"/>
            <a:ext cx="47244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FFFF"/>
                </a:solidFill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Dyninst</a:t>
            </a:r>
            <a:r>
              <a:rPr lang="en-US" dirty="0" smtClean="0"/>
              <a:t> vs. </a:t>
            </a:r>
            <a:r>
              <a:rPr lang="en-US" dirty="0" err="1" smtClean="0"/>
              <a:t>DynC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55575" y="522288"/>
            <a:ext cx="4267200" cy="639762"/>
          </a:xfrm>
        </p:spPr>
        <p:txBody>
          <a:bodyPr/>
          <a:lstStyle/>
          <a:p>
            <a:r>
              <a:rPr lang="en-US" dirty="0" err="1" smtClean="0"/>
              <a:t>Dyninst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724400" y="503238"/>
            <a:ext cx="4270375" cy="639762"/>
          </a:xfrm>
        </p:spPr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724400" y="1143000"/>
            <a:ext cx="4270375" cy="5029200"/>
          </a:xfrm>
          <a:ln w="15875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main(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, char *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BPatch_process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=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bpatch.processCreate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(“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myMutatee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”);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BPatch_image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*image =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getImage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bpatch.registerExitCallback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readMaxArg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(*image-&gt;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findType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("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"), “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mallocCounter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”);</a:t>
            </a:r>
            <a:endParaRPr lang="en-US" sz="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FILE *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dynCEntryFile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fopen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( “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entryDynC.txt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”, “r”);</a:t>
            </a:r>
            <a:endParaRPr lang="en-US" sz="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FILE 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dynCExitFile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fopen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 “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exitDynC.txt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”, “r”);</a:t>
            </a:r>
          </a:p>
          <a:p>
            <a:pPr marL="0" indent="0">
              <a:buNone/>
            </a:pPr>
            <a:endParaRPr lang="en-US" sz="8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std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::vector&lt;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BPatch_function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*&gt;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allFunctions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image-&gt;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getProcedures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allFunctions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for 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FuncVector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::iterator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=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funcs.begin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(); </a:t>
            </a:r>
            <a:endParaRPr lang="en-US" sz="8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!=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funcs.end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(); ++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  <a:endParaRPr lang="en-US" sz="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PointVector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entryPts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(*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findPoint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Bpatch_Entry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PointVector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exitPts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= (*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findPoint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BPatch_locExit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)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BPatch_snippet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entrySnippet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DynC_API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::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createSnippet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dynCEntryFile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en-US" sz="8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(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*)-&gt;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entryPts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0]); </a:t>
            </a:r>
            <a:endParaRPr lang="en-US" sz="8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BPatch_snippet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exitSnippet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=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DynC_API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::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createSnippet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dynCExitFile</a:t>
            </a: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(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iter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*)-&gt;</a:t>
            </a:r>
            <a:r>
              <a:rPr lang="en-US" sz="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exitPts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[0]); </a:t>
            </a: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insertSnippet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(*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entrySnippet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,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entryPts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)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  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  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chemeClr val="tx1"/>
                </a:solidFill>
                <a:latin typeface="Courier New"/>
                <a:cs typeface="Courier New"/>
              </a:rPr>
              <a:t>insertSnippet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(*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exitSnippet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, </a:t>
            </a: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*</a:t>
            </a:r>
            <a:r>
              <a:rPr lang="en-US" sz="800" dirty="0" err="1" smtClean="0">
                <a:solidFill>
                  <a:schemeClr val="tx1"/>
                </a:solidFill>
                <a:latin typeface="Courier New"/>
                <a:cs typeface="Courier New"/>
              </a:rPr>
              <a:t>exitPts</a:t>
            </a:r>
            <a:r>
              <a:rPr lang="en-US" sz="800" dirty="0" smtClean="0">
                <a:solidFill>
                  <a:schemeClr val="tx1"/>
                </a:solidFill>
                <a:latin typeface="Courier New"/>
                <a:cs typeface="Courier New"/>
              </a:rPr>
              <a:t>);</a:t>
            </a:r>
            <a:endParaRPr lang="en-US" sz="8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tx1"/>
                </a:solidFill>
                <a:latin typeface="Courier New"/>
                <a:cs typeface="Courier New"/>
              </a:rPr>
              <a:t>    }</a:t>
            </a:r>
          </a:p>
          <a:p>
            <a:pPr marL="0" indent="0">
              <a:buNone/>
            </a:pPr>
            <a:endParaRPr lang="en-US" sz="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continueExecution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while (!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isTerminated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())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800" dirty="0" err="1">
                <a:solidFill>
                  <a:srgbClr val="000000"/>
                </a:solidFill>
                <a:latin typeface="Courier New"/>
                <a:cs typeface="Courier New"/>
              </a:rPr>
              <a:t>bpatch.waitForStatusChange</a:t>
            </a: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    return 0;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758267" y="2133600"/>
            <a:ext cx="4191000" cy="3810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66733" y="3657600"/>
            <a:ext cx="4191000" cy="9144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5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0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8" dur="2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24" dur="2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28" dur="2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34" dur="20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36" dur="2000" fill="hold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38" dur="2000" fill="hold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40" dur="2000" fill="hold"/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42" dur="2000" fill="hold"/>
                                        <p:tgtEl>
                                          <p:spTgt spid="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44" dur="2000" fill="hold"/>
                                        <p:tgtEl>
                                          <p:spTgt spid="8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46" dur="2000" fill="hold"/>
                                        <p:tgtEl>
                                          <p:spTgt spid="8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48" dur="2000" fill="hold"/>
                                        <p:tgtEl>
                                          <p:spTgt spid="8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50" dur="2000" fill="hold"/>
                                        <p:tgtEl>
                                          <p:spTgt spid="8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52" dur="2000" fill="hold"/>
                                        <p:tgtEl>
                                          <p:spTgt spid="8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54" dur="2000" fill="hold"/>
                                        <p:tgtEl>
                                          <p:spTgt spid="8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56" dur="2000" fill="hold"/>
                                        <p:tgtEl>
                                          <p:spTgt spid="8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58" dur="2000" fill="hold"/>
                                        <p:tgtEl>
                                          <p:spTgt spid="8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60" dur="2000" fill="hold"/>
                                        <p:tgtEl>
                                          <p:spTgt spid="8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62" dur="2000" fill="hold"/>
                                        <p:tgtEl>
                                          <p:spTgt spid="8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64" dur="2000" fill="hold"/>
                                        <p:tgtEl>
                                          <p:spTgt spid="8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66" dur="2000" fill="hold"/>
                                        <p:tgtEl>
                                          <p:spTgt spid="8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68" dur="2000" fill="hold"/>
                                        <p:tgtEl>
                                          <p:spTgt spid="8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70" dur="2000" fill="hold"/>
                                        <p:tgtEl>
                                          <p:spTgt spid="8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72" dur="2000" fill="hold"/>
                                        <p:tgtEl>
                                          <p:spTgt spid="8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74" dur="2000" fill="hold"/>
                                        <p:tgtEl>
                                          <p:spTgt spid="8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76" dur="2000" fill="hold"/>
                                        <p:tgtEl>
                                          <p:spTgt spid="8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78" dur="2000" fill="hold"/>
                                        <p:tgtEl>
                                          <p:spTgt spid="8">
                                            <p:txEl>
                                              <p:pRg st="4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80" dur="2000" fill="hold"/>
                                        <p:tgtEl>
                                          <p:spTgt spid="8">
                                            <p:txEl>
                                              <p:pRg st="4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82" dur="2000" fill="hold"/>
                                        <p:tgtEl>
                                          <p:spTgt spid="8">
                                            <p:txEl>
                                              <p:pRg st="4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84" dur="2000" fill="hold"/>
                                        <p:tgtEl>
                                          <p:spTgt spid="8">
                                            <p:txEl>
                                              <p:pRg st="4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86" dur="2000" fill="hold"/>
                                        <p:tgtEl>
                                          <p:spTgt spid="8">
                                            <p:txEl>
                                              <p:pRg st="51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88" dur="2000" fill="hold"/>
                                        <p:tgtEl>
                                          <p:spTgt spid="8">
                                            <p:txEl>
                                              <p:pRg st="5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90" dur="2000" fill="hold"/>
                                        <p:tgtEl>
                                          <p:spTgt spid="8">
                                            <p:txEl>
                                              <p:pRg st="53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92" dur="2000" fill="hold"/>
                                        <p:tgtEl>
                                          <p:spTgt spid="8">
                                            <p:txEl>
                                              <p:pRg st="55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94" dur="2000" fill="hold"/>
                                        <p:tgtEl>
                                          <p:spTgt spid="8">
                                            <p:txEl>
                                              <p:pRg st="56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96" dur="2000" fill="hold"/>
                                        <p:tgtEl>
                                          <p:spTgt spid="8">
                                            <p:txEl>
                                              <p:pRg st="57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98" dur="2000" fill="hold"/>
                                        <p:tgtEl>
                                          <p:spTgt spid="8">
                                            <p:txEl>
                                              <p:pRg st="58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00" dur="2000" fill="hold"/>
                                        <p:tgtEl>
                                          <p:spTgt spid="8">
                                            <p:txEl>
                                              <p:pRg st="59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02" dur="2000" fill="hold"/>
                                        <p:tgtEl>
                                          <p:spTgt spid="8">
                                            <p:txEl>
                                              <p:pRg st="6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04" dur="2000" fill="hold"/>
                                        <p:tgtEl>
                                          <p:spTgt spid="8">
                                            <p:txEl>
                                              <p:pRg st="62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06" dur="2000" fill="hold"/>
                                        <p:tgtEl>
                                          <p:spTgt spid="8">
                                            <p:txEl>
                                              <p:pRg st="6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08" dur="2000" fill="hold"/>
                                        <p:tgtEl>
                                          <p:spTgt spid="8">
                                            <p:txEl>
                                              <p:pRg st="6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10" dur="2000" fill="hold"/>
                                        <p:tgtEl>
                                          <p:spTgt spid="8">
                                            <p:txEl>
                                              <p:pRg st="66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12" dur="2000" fill="hold"/>
                                        <p:tgtEl>
                                          <p:spTgt spid="8">
                                            <p:txEl>
                                              <p:pRg st="67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14" dur="2000" fill="hold"/>
                                        <p:tgtEl>
                                          <p:spTgt spid="8">
                                            <p:txEl>
                                              <p:pRg st="7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16" dur="2000" fill="hold"/>
                                        <p:tgtEl>
                                          <p:spTgt spid="8">
                                            <p:txEl>
                                              <p:pRg st="71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18" dur="2000" fill="hold"/>
                                        <p:tgtEl>
                                          <p:spTgt spid="8">
                                            <p:txEl>
                                              <p:pRg st="72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20" dur="2000" fill="hold"/>
                                        <p:tgtEl>
                                          <p:spTgt spid="8">
                                            <p:txEl>
                                              <p:pRg st="7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22" dur="2000" fill="hold"/>
                                        <p:tgtEl>
                                          <p:spTgt spid="8">
                                            <p:txEl>
                                              <p:pRg st="7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24" dur="2000" fill="hold"/>
                                        <p:tgtEl>
                                          <p:spTgt spid="8">
                                            <p:txEl>
                                              <p:pRg st="75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26" dur="2000" fill="hold"/>
                                        <p:tgtEl>
                                          <p:spTgt spid="8">
                                            <p:txEl>
                                              <p:pRg st="76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28" dur="2000" fill="hold"/>
                                        <p:tgtEl>
                                          <p:spTgt spid="8">
                                            <p:txEl>
                                              <p:pRg st="77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97777 " pathEditMode="relative" ptsTypes="AA">
                                      <p:cBhvr>
                                        <p:cTn id="130" dur="2000" fill="hold"/>
                                        <p:tgtEl>
                                          <p:spTgt spid="8">
                                            <p:txEl>
                                              <p:pRg st="78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Inferior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997839"/>
            <a:ext cx="4419600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inf`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>
                <a:latin typeface="Courier New"/>
                <a:cs typeface="Courier New"/>
              </a:rPr>
              <a:t>++,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2057400"/>
            <a:ext cx="5410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 smtClean="0"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globalLevel</a:t>
            </a:r>
            <a:r>
              <a:rPr lang="en-US" sz="1600" dirty="0" smtClean="0"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latin typeface="Courier New"/>
                <a:cs typeface="Courier New"/>
              </a:rPr>
              <a:t>inf`global_level</a:t>
            </a:r>
            <a:r>
              <a:rPr lang="en-US" sz="1600" dirty="0" smtClean="0">
                <a:latin typeface="Courier New"/>
                <a:cs typeface="Courier New"/>
              </a:rPr>
              <a:t>++;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9960" y="2192520"/>
            <a:ext cx="3505200" cy="3048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1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Domain: Global and Local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600200"/>
            <a:ext cx="2743200" cy="38100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1219200"/>
            <a:ext cx="95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j-lt"/>
              </a:rPr>
              <a:t>Mutatee</a:t>
            </a:r>
            <a:endParaRPr lang="en-US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800" y="4038600"/>
            <a:ext cx="1981200" cy="990600"/>
          </a:xfrm>
          <a:prstGeom prst="rect">
            <a:avLst/>
          </a:prstGeom>
          <a:noFill/>
          <a:ln w="76200" cmpd="sng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Local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2819400"/>
            <a:ext cx="1981200" cy="990600"/>
          </a:xfrm>
          <a:prstGeom prst="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Global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9200" y="1785600"/>
            <a:ext cx="2438400" cy="3472200"/>
          </a:xfrm>
          <a:prstGeom prst="rect">
            <a:avLst/>
          </a:prstGeom>
          <a:noFill/>
          <a:ln w="76200" cmpd="sng">
            <a:solidFill>
              <a:srgbClr val="00FF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Inferior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3200400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global`global_variable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4419600"/>
            <a:ext cx="295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l</a:t>
            </a:r>
            <a:r>
              <a:rPr lang="en-US" dirty="0" err="1" smtClean="0">
                <a:latin typeface="Courier"/>
                <a:cs typeface="Courier"/>
              </a:rPr>
              <a:t>ocal`local_variable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181600" y="3581400"/>
            <a:ext cx="29718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438400" y="35814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181600" y="48006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438400" y="48006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60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Global and Local Domains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997839"/>
            <a:ext cx="4419600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inf`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>
                <a:latin typeface="Courier New"/>
                <a:cs typeface="Courier New"/>
              </a:rPr>
              <a:t>++,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209800"/>
            <a:ext cx="5410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globalVar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global`a_global_var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localVar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local`a_local_var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" y="2362200"/>
            <a:ext cx="3352800" cy="4572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06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Domain: </a:t>
            </a:r>
            <a:r>
              <a:rPr lang="en-US" dirty="0" err="1" smtClean="0"/>
              <a:t>Param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600200"/>
            <a:ext cx="2743200" cy="38100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1219200"/>
            <a:ext cx="95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j-lt"/>
              </a:rPr>
              <a:t>Mutatee</a:t>
            </a:r>
            <a:endParaRPr lang="en-US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800" y="4038600"/>
            <a:ext cx="1981200" cy="990600"/>
          </a:xfrm>
          <a:prstGeom prst="rect">
            <a:avLst/>
          </a:prstGeom>
          <a:noFill/>
          <a:ln w="76200" cmpd="sng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Local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2819400"/>
            <a:ext cx="1981200" cy="990600"/>
          </a:xfrm>
          <a:prstGeom prst="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Global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9200" y="1785600"/>
            <a:ext cx="2438400" cy="3472200"/>
          </a:xfrm>
          <a:prstGeom prst="rect">
            <a:avLst/>
          </a:prstGeom>
          <a:noFill/>
          <a:ln w="76200" cmpd="sng">
            <a:solidFill>
              <a:srgbClr val="00FF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Inferior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38862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param`2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81600" y="4267200"/>
            <a:ext cx="9906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4267200"/>
            <a:ext cx="2286000" cy="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17880" y="43434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aram`p_var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181600" y="4724400"/>
            <a:ext cx="15240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57400" y="4267200"/>
            <a:ext cx="3124200" cy="45720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435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Inferior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997839"/>
            <a:ext cx="4419600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inf`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>
                <a:latin typeface="Courier New"/>
                <a:cs typeface="Courier New"/>
              </a:rPr>
              <a:t>++,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667000"/>
            <a:ext cx="5410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char *</a:t>
            </a:r>
            <a:r>
              <a:rPr lang="en-US" sz="1600" dirty="0" err="1">
                <a:latin typeface="Courier New"/>
                <a:cs typeface="Courier New"/>
              </a:rPr>
              <a:t>paramVar</a:t>
            </a:r>
            <a:r>
              <a:rPr lang="en-US" sz="1600" dirty="0">
                <a:latin typeface="Courier New"/>
                <a:cs typeface="Courier New"/>
              </a:rPr>
              <a:t> = param`0;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8600" y="2743200"/>
            <a:ext cx="2362200" cy="2286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92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Inferior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997839"/>
            <a:ext cx="4419600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inf`</a:t>
            </a:r>
            <a:r>
              <a:rPr lang="en-US" sz="1200" dirty="0" err="1" smtClean="0">
                <a:latin typeface="Courier New"/>
                <a:cs typeface="Courier New"/>
              </a:rPr>
              <a:t>global_level</a:t>
            </a:r>
            <a:r>
              <a:rPr lang="en-US" sz="1200" dirty="0">
                <a:latin typeface="Courier New"/>
                <a:cs typeface="Courier New"/>
              </a:rPr>
              <a:t>++,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3048000"/>
            <a:ext cx="33528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/>
                <a:cs typeface="Courier New"/>
              </a:rPr>
              <a:t>dyninst</a:t>
            </a:r>
            <a:r>
              <a:rPr lang="en-US" sz="1600" dirty="0" err="1">
                <a:latin typeface="Courier New"/>
                <a:cs typeface="Courier New"/>
              </a:rPr>
              <a:t>`original_address</a:t>
            </a:r>
            <a:r>
              <a:rPr lang="en-US" sz="1600" dirty="0">
                <a:latin typeface="Courier New"/>
                <a:cs typeface="Courier New"/>
              </a:rPr>
              <a:t>;                                                   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dyninst</a:t>
            </a:r>
            <a:r>
              <a:rPr lang="en-US" sz="1600" dirty="0" err="1">
                <a:latin typeface="Courier New"/>
                <a:cs typeface="Courier New"/>
              </a:rPr>
              <a:t>`function_name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752600" y="3124200"/>
            <a:ext cx="2438400" cy="45720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37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Inferior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997839"/>
            <a:ext cx="4419600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 smtClean="0">
                <a:latin typeface="Courier New"/>
                <a:cs typeface="Courier New"/>
              </a:rPr>
              <a:t>globalLevel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4114800"/>
            <a:ext cx="4495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inf`printf</a:t>
            </a:r>
            <a:r>
              <a:rPr lang="en-US" sz="1600" dirty="0" smtClean="0">
                <a:latin typeface="Courier New"/>
                <a:cs typeface="Courier New"/>
              </a:rPr>
              <a:t>(...);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85402" y="4216920"/>
            <a:ext cx="4310398" cy="659880"/>
          </a:xfrm>
          <a:prstGeom prst="roundRect">
            <a:avLst>
              <a:gd name="adj" fmla="val 7402"/>
            </a:avLst>
          </a:prstGeom>
          <a:solidFill>
            <a:schemeClr val="bg2">
              <a:lumMod val="75000"/>
              <a:alpha val="22000"/>
            </a:schemeClr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6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Domains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DynC and DynC API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600200"/>
            <a:ext cx="2743200" cy="3810000"/>
          </a:xfrm>
          <a:prstGeom prst="rect">
            <a:avLst/>
          </a:prstGeom>
          <a:noFill/>
          <a:ln w="76200" cmpd="sng"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1219200"/>
            <a:ext cx="95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j-lt"/>
              </a:rPr>
              <a:t>Mutatee</a:t>
            </a:r>
            <a:endParaRPr lang="en-US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7800" y="4038600"/>
            <a:ext cx="1981200" cy="990600"/>
          </a:xfrm>
          <a:prstGeom prst="rect">
            <a:avLst/>
          </a:prstGeom>
          <a:noFill/>
          <a:ln w="76200" cmpd="sng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Local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2819400"/>
            <a:ext cx="1981200" cy="990600"/>
          </a:xfrm>
          <a:prstGeom prst="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Global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9200" y="1785600"/>
            <a:ext cx="2438400" cy="3472200"/>
          </a:xfrm>
          <a:prstGeom prst="rect">
            <a:avLst/>
          </a:prstGeom>
          <a:noFill/>
          <a:ln w="76200" cmpd="sng">
            <a:solidFill>
              <a:srgbClr val="00FF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8288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Inferior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1752600"/>
            <a:ext cx="1846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inf`printf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2209800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inf`allocated_variable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3200400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global`global_variable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4419600"/>
            <a:ext cx="295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l</a:t>
            </a:r>
            <a:r>
              <a:rPr lang="en-US" dirty="0" err="1" smtClean="0">
                <a:latin typeface="Courier"/>
                <a:cs typeface="Courier"/>
              </a:rPr>
              <a:t>ocal`local_variable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029200" y="2133600"/>
            <a:ext cx="16764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438400" y="2133600"/>
            <a:ext cx="2590800" cy="22860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2590800"/>
            <a:ext cx="29718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438400" y="25908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81600" y="3581400"/>
            <a:ext cx="29718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438400" y="35814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181600" y="48006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438400" y="4800600"/>
            <a:ext cx="2743200" cy="0"/>
          </a:xfrm>
          <a:prstGeom prst="line">
            <a:avLst/>
          </a:prstGeom>
          <a:ln w="19050">
            <a:solidFill>
              <a:srgbClr val="000000"/>
            </a:solidFill>
            <a:headEnd type="oval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459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19385" y="3581400"/>
            <a:ext cx="2667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0" bIns="91440" rtlCol="0" anchor="b" anchorCtr="1"/>
          <a:lstStyle/>
          <a:p>
            <a:pPr algn="ctr"/>
            <a:r>
              <a:rPr lang="en-US" dirty="0" err="1" smtClean="0"/>
              <a:t>Dyninst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62000"/>
          </a:xfrm>
        </p:spPr>
        <p:txBody>
          <a:bodyPr/>
          <a:lstStyle/>
          <a:p>
            <a:r>
              <a:rPr lang="en-US" dirty="0" smtClean="0"/>
              <a:t>Evolution of </a:t>
            </a:r>
            <a:r>
              <a:rPr lang="en-US" dirty="0" err="1" smtClean="0"/>
              <a:t>DynC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4400" y="2819400"/>
            <a:ext cx="2667000" cy="1218014"/>
          </a:xfrm>
          <a:custGeom>
            <a:avLst/>
            <a:gdLst>
              <a:gd name="connsiteX0" fmla="*/ 0 w 2667000"/>
              <a:gd name="connsiteY0" fmla="*/ 0 h 762000"/>
              <a:gd name="connsiteX1" fmla="*/ 2667000 w 2667000"/>
              <a:gd name="connsiteY1" fmla="*/ 0 h 762000"/>
              <a:gd name="connsiteX2" fmla="*/ 2667000 w 2667000"/>
              <a:gd name="connsiteY2" fmla="*/ 762000 h 762000"/>
              <a:gd name="connsiteX3" fmla="*/ 0 w 2667000"/>
              <a:gd name="connsiteY3" fmla="*/ 762000 h 762000"/>
              <a:gd name="connsiteX4" fmla="*/ 0 w 2667000"/>
              <a:gd name="connsiteY4" fmla="*/ 0 h 762000"/>
              <a:gd name="connsiteX0" fmla="*/ 0 w 2667000"/>
              <a:gd name="connsiteY0" fmla="*/ 0 h 763277"/>
              <a:gd name="connsiteX1" fmla="*/ 2667000 w 2667000"/>
              <a:gd name="connsiteY1" fmla="*/ 0 h 763277"/>
              <a:gd name="connsiteX2" fmla="*/ 2667000 w 2667000"/>
              <a:gd name="connsiteY2" fmla="*/ 762000 h 763277"/>
              <a:gd name="connsiteX3" fmla="*/ 1336481 w 2667000"/>
              <a:gd name="connsiteY3" fmla="*/ 763277 h 763277"/>
              <a:gd name="connsiteX4" fmla="*/ 0 w 2667000"/>
              <a:gd name="connsiteY4" fmla="*/ 762000 h 763277"/>
              <a:gd name="connsiteX5" fmla="*/ 0 w 2667000"/>
              <a:gd name="connsiteY5" fmla="*/ 0 h 763277"/>
              <a:gd name="connsiteX0" fmla="*/ 0 w 2667000"/>
              <a:gd name="connsiteY0" fmla="*/ 0 h 763277"/>
              <a:gd name="connsiteX1" fmla="*/ 2667000 w 2667000"/>
              <a:gd name="connsiteY1" fmla="*/ 0 h 763277"/>
              <a:gd name="connsiteX2" fmla="*/ 2667000 w 2667000"/>
              <a:gd name="connsiteY2" fmla="*/ 762000 h 763277"/>
              <a:gd name="connsiteX3" fmla="*/ 1336481 w 2667000"/>
              <a:gd name="connsiteY3" fmla="*/ 763277 h 763277"/>
              <a:gd name="connsiteX4" fmla="*/ 826541 w 2667000"/>
              <a:gd name="connsiteY4" fmla="*/ 760029 h 763277"/>
              <a:gd name="connsiteX5" fmla="*/ 0 w 2667000"/>
              <a:gd name="connsiteY5" fmla="*/ 762000 h 763277"/>
              <a:gd name="connsiteX6" fmla="*/ 0 w 2667000"/>
              <a:gd name="connsiteY6" fmla="*/ 0 h 763277"/>
              <a:gd name="connsiteX0" fmla="*/ 0 w 2667000"/>
              <a:gd name="connsiteY0" fmla="*/ 0 h 1243999"/>
              <a:gd name="connsiteX1" fmla="*/ 2667000 w 2667000"/>
              <a:gd name="connsiteY1" fmla="*/ 0 h 1243999"/>
              <a:gd name="connsiteX2" fmla="*/ 2667000 w 2667000"/>
              <a:gd name="connsiteY2" fmla="*/ 762000 h 1243999"/>
              <a:gd name="connsiteX3" fmla="*/ 1336481 w 2667000"/>
              <a:gd name="connsiteY3" fmla="*/ 763277 h 1243999"/>
              <a:gd name="connsiteX4" fmla="*/ 1342977 w 2667000"/>
              <a:gd name="connsiteY4" fmla="*/ 1243999 h 1243999"/>
              <a:gd name="connsiteX5" fmla="*/ 0 w 2667000"/>
              <a:gd name="connsiteY5" fmla="*/ 762000 h 1243999"/>
              <a:gd name="connsiteX6" fmla="*/ 0 w 2667000"/>
              <a:gd name="connsiteY6" fmla="*/ 0 h 1243999"/>
              <a:gd name="connsiteX0" fmla="*/ 0 w 2667000"/>
              <a:gd name="connsiteY0" fmla="*/ 0 h 1237503"/>
              <a:gd name="connsiteX1" fmla="*/ 2667000 w 2667000"/>
              <a:gd name="connsiteY1" fmla="*/ 0 h 1237503"/>
              <a:gd name="connsiteX2" fmla="*/ 2667000 w 2667000"/>
              <a:gd name="connsiteY2" fmla="*/ 762000 h 1237503"/>
              <a:gd name="connsiteX3" fmla="*/ 1336481 w 2667000"/>
              <a:gd name="connsiteY3" fmla="*/ 763277 h 1237503"/>
              <a:gd name="connsiteX4" fmla="*/ 1336481 w 2667000"/>
              <a:gd name="connsiteY4" fmla="*/ 1237503 h 1237503"/>
              <a:gd name="connsiteX5" fmla="*/ 0 w 2667000"/>
              <a:gd name="connsiteY5" fmla="*/ 762000 h 1237503"/>
              <a:gd name="connsiteX6" fmla="*/ 0 w 2667000"/>
              <a:gd name="connsiteY6" fmla="*/ 0 h 1237503"/>
              <a:gd name="connsiteX0" fmla="*/ 0 w 2667000"/>
              <a:gd name="connsiteY0" fmla="*/ 0 h 1256691"/>
              <a:gd name="connsiteX1" fmla="*/ 2667000 w 2667000"/>
              <a:gd name="connsiteY1" fmla="*/ 0 h 1256691"/>
              <a:gd name="connsiteX2" fmla="*/ 2667000 w 2667000"/>
              <a:gd name="connsiteY2" fmla="*/ 762000 h 1256691"/>
              <a:gd name="connsiteX3" fmla="*/ 1336481 w 2667000"/>
              <a:gd name="connsiteY3" fmla="*/ 763277 h 1256691"/>
              <a:gd name="connsiteX4" fmla="*/ 1336481 w 2667000"/>
              <a:gd name="connsiteY4" fmla="*/ 1237503 h 1256691"/>
              <a:gd name="connsiteX5" fmla="*/ 1543 w 2667000"/>
              <a:gd name="connsiteY5" fmla="*/ 1221262 h 1256691"/>
              <a:gd name="connsiteX6" fmla="*/ 0 w 2667000"/>
              <a:gd name="connsiteY6" fmla="*/ 762000 h 1256691"/>
              <a:gd name="connsiteX7" fmla="*/ 0 w 2667000"/>
              <a:gd name="connsiteY7" fmla="*/ 0 h 1256691"/>
              <a:gd name="connsiteX0" fmla="*/ 0 w 2667000"/>
              <a:gd name="connsiteY0" fmla="*/ 0 h 1237503"/>
              <a:gd name="connsiteX1" fmla="*/ 2667000 w 2667000"/>
              <a:gd name="connsiteY1" fmla="*/ 0 h 1237503"/>
              <a:gd name="connsiteX2" fmla="*/ 2667000 w 2667000"/>
              <a:gd name="connsiteY2" fmla="*/ 762000 h 1237503"/>
              <a:gd name="connsiteX3" fmla="*/ 1336481 w 2667000"/>
              <a:gd name="connsiteY3" fmla="*/ 763277 h 1237503"/>
              <a:gd name="connsiteX4" fmla="*/ 1336481 w 2667000"/>
              <a:gd name="connsiteY4" fmla="*/ 1237503 h 1237503"/>
              <a:gd name="connsiteX5" fmla="*/ 1543 w 2667000"/>
              <a:gd name="connsiteY5" fmla="*/ 1221262 h 1237503"/>
              <a:gd name="connsiteX6" fmla="*/ 0 w 2667000"/>
              <a:gd name="connsiteY6" fmla="*/ 762000 h 1237503"/>
              <a:gd name="connsiteX7" fmla="*/ 0 w 2667000"/>
              <a:gd name="connsiteY7" fmla="*/ 0 h 1237503"/>
              <a:gd name="connsiteX0" fmla="*/ 0 w 2667000"/>
              <a:gd name="connsiteY0" fmla="*/ 0 h 1237503"/>
              <a:gd name="connsiteX1" fmla="*/ 2667000 w 2667000"/>
              <a:gd name="connsiteY1" fmla="*/ 0 h 1237503"/>
              <a:gd name="connsiteX2" fmla="*/ 2667000 w 2667000"/>
              <a:gd name="connsiteY2" fmla="*/ 762000 h 1237503"/>
              <a:gd name="connsiteX3" fmla="*/ 1336481 w 2667000"/>
              <a:gd name="connsiteY3" fmla="*/ 763277 h 1237503"/>
              <a:gd name="connsiteX4" fmla="*/ 1336481 w 2667000"/>
              <a:gd name="connsiteY4" fmla="*/ 1237503 h 1237503"/>
              <a:gd name="connsiteX5" fmla="*/ 1543 w 2667000"/>
              <a:gd name="connsiteY5" fmla="*/ 1221262 h 1237503"/>
              <a:gd name="connsiteX6" fmla="*/ 0 w 2667000"/>
              <a:gd name="connsiteY6" fmla="*/ 762000 h 1237503"/>
              <a:gd name="connsiteX7" fmla="*/ 0 w 2667000"/>
              <a:gd name="connsiteY7" fmla="*/ 0 h 1237503"/>
              <a:gd name="connsiteX0" fmla="*/ 0 w 2667000"/>
              <a:gd name="connsiteY0" fmla="*/ 0 h 1237503"/>
              <a:gd name="connsiteX1" fmla="*/ 2667000 w 2667000"/>
              <a:gd name="connsiteY1" fmla="*/ 0 h 1237503"/>
              <a:gd name="connsiteX2" fmla="*/ 2667000 w 2667000"/>
              <a:gd name="connsiteY2" fmla="*/ 762000 h 1237503"/>
              <a:gd name="connsiteX3" fmla="*/ 1336481 w 2667000"/>
              <a:gd name="connsiteY3" fmla="*/ 763277 h 1237503"/>
              <a:gd name="connsiteX4" fmla="*/ 1336481 w 2667000"/>
              <a:gd name="connsiteY4" fmla="*/ 1237503 h 1237503"/>
              <a:gd name="connsiteX5" fmla="*/ 1543 w 2667000"/>
              <a:gd name="connsiteY5" fmla="*/ 1221262 h 1237503"/>
              <a:gd name="connsiteX6" fmla="*/ 0 w 2667000"/>
              <a:gd name="connsiteY6" fmla="*/ 762000 h 1237503"/>
              <a:gd name="connsiteX7" fmla="*/ 0 w 2667000"/>
              <a:gd name="connsiteY7" fmla="*/ 0 h 1237503"/>
              <a:gd name="connsiteX0" fmla="*/ 0 w 2667000"/>
              <a:gd name="connsiteY0" fmla="*/ 0 h 1227759"/>
              <a:gd name="connsiteX1" fmla="*/ 2667000 w 2667000"/>
              <a:gd name="connsiteY1" fmla="*/ 0 h 1227759"/>
              <a:gd name="connsiteX2" fmla="*/ 2667000 w 2667000"/>
              <a:gd name="connsiteY2" fmla="*/ 762000 h 1227759"/>
              <a:gd name="connsiteX3" fmla="*/ 1336481 w 2667000"/>
              <a:gd name="connsiteY3" fmla="*/ 763277 h 1227759"/>
              <a:gd name="connsiteX4" fmla="*/ 1333233 w 2667000"/>
              <a:gd name="connsiteY4" fmla="*/ 1227759 h 1227759"/>
              <a:gd name="connsiteX5" fmla="*/ 1543 w 2667000"/>
              <a:gd name="connsiteY5" fmla="*/ 1221262 h 1227759"/>
              <a:gd name="connsiteX6" fmla="*/ 0 w 2667000"/>
              <a:gd name="connsiteY6" fmla="*/ 762000 h 1227759"/>
              <a:gd name="connsiteX7" fmla="*/ 0 w 2667000"/>
              <a:gd name="connsiteY7" fmla="*/ 0 h 1227759"/>
              <a:gd name="connsiteX0" fmla="*/ 0 w 2667000"/>
              <a:gd name="connsiteY0" fmla="*/ 0 h 1227759"/>
              <a:gd name="connsiteX1" fmla="*/ 2667000 w 2667000"/>
              <a:gd name="connsiteY1" fmla="*/ 0 h 1227759"/>
              <a:gd name="connsiteX2" fmla="*/ 2667000 w 2667000"/>
              <a:gd name="connsiteY2" fmla="*/ 762000 h 1227759"/>
              <a:gd name="connsiteX3" fmla="*/ 1336481 w 2667000"/>
              <a:gd name="connsiteY3" fmla="*/ 763277 h 1227759"/>
              <a:gd name="connsiteX4" fmla="*/ 1333233 w 2667000"/>
              <a:gd name="connsiteY4" fmla="*/ 1227759 h 1227759"/>
              <a:gd name="connsiteX5" fmla="*/ 1543 w 2667000"/>
              <a:gd name="connsiteY5" fmla="*/ 1221262 h 1227759"/>
              <a:gd name="connsiteX6" fmla="*/ 0 w 2667000"/>
              <a:gd name="connsiteY6" fmla="*/ 762000 h 1227759"/>
              <a:gd name="connsiteX7" fmla="*/ 0 w 2667000"/>
              <a:gd name="connsiteY7" fmla="*/ 0 h 1227759"/>
              <a:gd name="connsiteX0" fmla="*/ 0 w 2667000"/>
              <a:gd name="connsiteY0" fmla="*/ 0 h 1227759"/>
              <a:gd name="connsiteX1" fmla="*/ 2667000 w 2667000"/>
              <a:gd name="connsiteY1" fmla="*/ 0 h 1227759"/>
              <a:gd name="connsiteX2" fmla="*/ 2667000 w 2667000"/>
              <a:gd name="connsiteY2" fmla="*/ 762000 h 1227759"/>
              <a:gd name="connsiteX3" fmla="*/ 1336481 w 2667000"/>
              <a:gd name="connsiteY3" fmla="*/ 763277 h 1227759"/>
              <a:gd name="connsiteX4" fmla="*/ 1333233 w 2667000"/>
              <a:gd name="connsiteY4" fmla="*/ 1227759 h 1227759"/>
              <a:gd name="connsiteX5" fmla="*/ 8039 w 2667000"/>
              <a:gd name="connsiteY5" fmla="*/ 1227758 h 1227759"/>
              <a:gd name="connsiteX6" fmla="*/ 0 w 2667000"/>
              <a:gd name="connsiteY6" fmla="*/ 762000 h 1227759"/>
              <a:gd name="connsiteX7" fmla="*/ 0 w 2667000"/>
              <a:gd name="connsiteY7" fmla="*/ 0 h 1227759"/>
              <a:gd name="connsiteX0" fmla="*/ 0 w 2667000"/>
              <a:gd name="connsiteY0" fmla="*/ 0 h 1234255"/>
              <a:gd name="connsiteX1" fmla="*/ 2667000 w 2667000"/>
              <a:gd name="connsiteY1" fmla="*/ 0 h 1234255"/>
              <a:gd name="connsiteX2" fmla="*/ 2667000 w 2667000"/>
              <a:gd name="connsiteY2" fmla="*/ 762000 h 1234255"/>
              <a:gd name="connsiteX3" fmla="*/ 1336481 w 2667000"/>
              <a:gd name="connsiteY3" fmla="*/ 763277 h 1234255"/>
              <a:gd name="connsiteX4" fmla="*/ 1346225 w 2667000"/>
              <a:gd name="connsiteY4" fmla="*/ 1234255 h 1234255"/>
              <a:gd name="connsiteX5" fmla="*/ 8039 w 2667000"/>
              <a:gd name="connsiteY5" fmla="*/ 1227758 h 1234255"/>
              <a:gd name="connsiteX6" fmla="*/ 0 w 2667000"/>
              <a:gd name="connsiteY6" fmla="*/ 762000 h 1234255"/>
              <a:gd name="connsiteX7" fmla="*/ 0 w 2667000"/>
              <a:gd name="connsiteY7" fmla="*/ 0 h 1234255"/>
              <a:gd name="connsiteX0" fmla="*/ 0 w 2667000"/>
              <a:gd name="connsiteY0" fmla="*/ 0 h 1231007"/>
              <a:gd name="connsiteX1" fmla="*/ 2667000 w 2667000"/>
              <a:gd name="connsiteY1" fmla="*/ 0 h 1231007"/>
              <a:gd name="connsiteX2" fmla="*/ 2667000 w 2667000"/>
              <a:gd name="connsiteY2" fmla="*/ 762000 h 1231007"/>
              <a:gd name="connsiteX3" fmla="*/ 1336481 w 2667000"/>
              <a:gd name="connsiteY3" fmla="*/ 763277 h 1231007"/>
              <a:gd name="connsiteX4" fmla="*/ 1329985 w 2667000"/>
              <a:gd name="connsiteY4" fmla="*/ 1231007 h 1231007"/>
              <a:gd name="connsiteX5" fmla="*/ 8039 w 2667000"/>
              <a:gd name="connsiteY5" fmla="*/ 1227758 h 1231007"/>
              <a:gd name="connsiteX6" fmla="*/ 0 w 2667000"/>
              <a:gd name="connsiteY6" fmla="*/ 762000 h 1231007"/>
              <a:gd name="connsiteX7" fmla="*/ 0 w 2667000"/>
              <a:gd name="connsiteY7" fmla="*/ 0 h 1231007"/>
              <a:gd name="connsiteX0" fmla="*/ 0 w 2667000"/>
              <a:gd name="connsiteY0" fmla="*/ 0 h 1231007"/>
              <a:gd name="connsiteX1" fmla="*/ 2667000 w 2667000"/>
              <a:gd name="connsiteY1" fmla="*/ 0 h 1231007"/>
              <a:gd name="connsiteX2" fmla="*/ 2667000 w 2667000"/>
              <a:gd name="connsiteY2" fmla="*/ 762000 h 1231007"/>
              <a:gd name="connsiteX3" fmla="*/ 1336481 w 2667000"/>
              <a:gd name="connsiteY3" fmla="*/ 763277 h 1231007"/>
              <a:gd name="connsiteX4" fmla="*/ 1342977 w 2667000"/>
              <a:gd name="connsiteY4" fmla="*/ 1231007 h 1231007"/>
              <a:gd name="connsiteX5" fmla="*/ 8039 w 2667000"/>
              <a:gd name="connsiteY5" fmla="*/ 1227758 h 1231007"/>
              <a:gd name="connsiteX6" fmla="*/ 0 w 2667000"/>
              <a:gd name="connsiteY6" fmla="*/ 762000 h 1231007"/>
              <a:gd name="connsiteX7" fmla="*/ 0 w 2667000"/>
              <a:gd name="connsiteY7" fmla="*/ 0 h 1231007"/>
              <a:gd name="connsiteX0" fmla="*/ 0 w 2667000"/>
              <a:gd name="connsiteY0" fmla="*/ 0 h 1231007"/>
              <a:gd name="connsiteX1" fmla="*/ 2667000 w 2667000"/>
              <a:gd name="connsiteY1" fmla="*/ 0 h 1231007"/>
              <a:gd name="connsiteX2" fmla="*/ 2667000 w 2667000"/>
              <a:gd name="connsiteY2" fmla="*/ 762000 h 1231007"/>
              <a:gd name="connsiteX3" fmla="*/ 1336481 w 2667000"/>
              <a:gd name="connsiteY3" fmla="*/ 763277 h 1231007"/>
              <a:gd name="connsiteX4" fmla="*/ 1336481 w 2667000"/>
              <a:gd name="connsiteY4" fmla="*/ 1231007 h 1231007"/>
              <a:gd name="connsiteX5" fmla="*/ 8039 w 2667000"/>
              <a:gd name="connsiteY5" fmla="*/ 1227758 h 1231007"/>
              <a:gd name="connsiteX6" fmla="*/ 0 w 2667000"/>
              <a:gd name="connsiteY6" fmla="*/ 762000 h 1231007"/>
              <a:gd name="connsiteX7" fmla="*/ 0 w 2667000"/>
              <a:gd name="connsiteY7" fmla="*/ 0 h 1231007"/>
              <a:gd name="connsiteX0" fmla="*/ 4984 w 2671984"/>
              <a:gd name="connsiteY0" fmla="*/ 0 h 1231007"/>
              <a:gd name="connsiteX1" fmla="*/ 2671984 w 2671984"/>
              <a:gd name="connsiteY1" fmla="*/ 0 h 1231007"/>
              <a:gd name="connsiteX2" fmla="*/ 2671984 w 2671984"/>
              <a:gd name="connsiteY2" fmla="*/ 762000 h 1231007"/>
              <a:gd name="connsiteX3" fmla="*/ 1341465 w 2671984"/>
              <a:gd name="connsiteY3" fmla="*/ 763277 h 1231007"/>
              <a:gd name="connsiteX4" fmla="*/ 1341465 w 2671984"/>
              <a:gd name="connsiteY4" fmla="*/ 1231007 h 1231007"/>
              <a:gd name="connsiteX5" fmla="*/ 31 w 2671984"/>
              <a:gd name="connsiteY5" fmla="*/ 1224510 h 1231007"/>
              <a:gd name="connsiteX6" fmla="*/ 4984 w 2671984"/>
              <a:gd name="connsiteY6" fmla="*/ 762000 h 1231007"/>
              <a:gd name="connsiteX7" fmla="*/ 4984 w 2671984"/>
              <a:gd name="connsiteY7" fmla="*/ 0 h 1231007"/>
              <a:gd name="connsiteX0" fmla="*/ 0 w 2667000"/>
              <a:gd name="connsiteY0" fmla="*/ 0 h 1231007"/>
              <a:gd name="connsiteX1" fmla="*/ 2667000 w 2667000"/>
              <a:gd name="connsiteY1" fmla="*/ 0 h 1231007"/>
              <a:gd name="connsiteX2" fmla="*/ 2667000 w 2667000"/>
              <a:gd name="connsiteY2" fmla="*/ 762000 h 1231007"/>
              <a:gd name="connsiteX3" fmla="*/ 1336481 w 2667000"/>
              <a:gd name="connsiteY3" fmla="*/ 763277 h 1231007"/>
              <a:gd name="connsiteX4" fmla="*/ 1336481 w 2667000"/>
              <a:gd name="connsiteY4" fmla="*/ 1231007 h 1231007"/>
              <a:gd name="connsiteX5" fmla="*/ 11287 w 2667000"/>
              <a:gd name="connsiteY5" fmla="*/ 1221262 h 1231007"/>
              <a:gd name="connsiteX6" fmla="*/ 0 w 2667000"/>
              <a:gd name="connsiteY6" fmla="*/ 762000 h 1231007"/>
              <a:gd name="connsiteX7" fmla="*/ 0 w 2667000"/>
              <a:gd name="connsiteY7" fmla="*/ 0 h 1231007"/>
              <a:gd name="connsiteX0" fmla="*/ 0 w 2667000"/>
              <a:gd name="connsiteY0" fmla="*/ 0 h 1231007"/>
              <a:gd name="connsiteX1" fmla="*/ 2667000 w 2667000"/>
              <a:gd name="connsiteY1" fmla="*/ 0 h 1231007"/>
              <a:gd name="connsiteX2" fmla="*/ 2667000 w 2667000"/>
              <a:gd name="connsiteY2" fmla="*/ 762000 h 1231007"/>
              <a:gd name="connsiteX3" fmla="*/ 1336481 w 2667000"/>
              <a:gd name="connsiteY3" fmla="*/ 763277 h 1231007"/>
              <a:gd name="connsiteX4" fmla="*/ 1336481 w 2667000"/>
              <a:gd name="connsiteY4" fmla="*/ 1231007 h 1231007"/>
              <a:gd name="connsiteX5" fmla="*/ 4791 w 2667000"/>
              <a:gd name="connsiteY5" fmla="*/ 1218014 h 1231007"/>
              <a:gd name="connsiteX6" fmla="*/ 0 w 2667000"/>
              <a:gd name="connsiteY6" fmla="*/ 762000 h 1231007"/>
              <a:gd name="connsiteX7" fmla="*/ 0 w 2667000"/>
              <a:gd name="connsiteY7" fmla="*/ 0 h 1231007"/>
              <a:gd name="connsiteX0" fmla="*/ 0 w 2667000"/>
              <a:gd name="connsiteY0" fmla="*/ 0 h 1227759"/>
              <a:gd name="connsiteX1" fmla="*/ 2667000 w 2667000"/>
              <a:gd name="connsiteY1" fmla="*/ 0 h 1227759"/>
              <a:gd name="connsiteX2" fmla="*/ 2667000 w 2667000"/>
              <a:gd name="connsiteY2" fmla="*/ 762000 h 1227759"/>
              <a:gd name="connsiteX3" fmla="*/ 1336481 w 2667000"/>
              <a:gd name="connsiteY3" fmla="*/ 763277 h 1227759"/>
              <a:gd name="connsiteX4" fmla="*/ 1339729 w 2667000"/>
              <a:gd name="connsiteY4" fmla="*/ 1227759 h 1227759"/>
              <a:gd name="connsiteX5" fmla="*/ 4791 w 2667000"/>
              <a:gd name="connsiteY5" fmla="*/ 1218014 h 1227759"/>
              <a:gd name="connsiteX6" fmla="*/ 0 w 2667000"/>
              <a:gd name="connsiteY6" fmla="*/ 762000 h 1227759"/>
              <a:gd name="connsiteX7" fmla="*/ 0 w 2667000"/>
              <a:gd name="connsiteY7" fmla="*/ 0 h 1227759"/>
              <a:gd name="connsiteX0" fmla="*/ 0 w 2667000"/>
              <a:gd name="connsiteY0" fmla="*/ 0 h 1218014"/>
              <a:gd name="connsiteX1" fmla="*/ 2667000 w 2667000"/>
              <a:gd name="connsiteY1" fmla="*/ 0 h 1218014"/>
              <a:gd name="connsiteX2" fmla="*/ 2667000 w 2667000"/>
              <a:gd name="connsiteY2" fmla="*/ 762000 h 1218014"/>
              <a:gd name="connsiteX3" fmla="*/ 1336481 w 2667000"/>
              <a:gd name="connsiteY3" fmla="*/ 763277 h 1218014"/>
              <a:gd name="connsiteX4" fmla="*/ 1339729 w 2667000"/>
              <a:gd name="connsiteY4" fmla="*/ 1218014 h 1218014"/>
              <a:gd name="connsiteX5" fmla="*/ 4791 w 2667000"/>
              <a:gd name="connsiteY5" fmla="*/ 1218014 h 1218014"/>
              <a:gd name="connsiteX6" fmla="*/ 0 w 2667000"/>
              <a:gd name="connsiteY6" fmla="*/ 762000 h 1218014"/>
              <a:gd name="connsiteX7" fmla="*/ 0 w 2667000"/>
              <a:gd name="connsiteY7" fmla="*/ 0 h 1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67000" h="1218014">
                <a:moveTo>
                  <a:pt x="0" y="0"/>
                </a:moveTo>
                <a:lnTo>
                  <a:pt x="2667000" y="0"/>
                </a:lnTo>
                <a:lnTo>
                  <a:pt x="2667000" y="762000"/>
                </a:lnTo>
                <a:lnTo>
                  <a:pt x="1336481" y="763277"/>
                </a:lnTo>
                <a:cubicBezTo>
                  <a:pt x="1338646" y="923518"/>
                  <a:pt x="1337564" y="1057773"/>
                  <a:pt x="1339729" y="1218014"/>
                </a:cubicBezTo>
                <a:lnTo>
                  <a:pt x="4791" y="1218014"/>
                </a:lnTo>
                <a:cubicBezTo>
                  <a:pt x="4277" y="1064927"/>
                  <a:pt x="514" y="915087"/>
                  <a:pt x="0" y="76200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9385" y="2819400"/>
            <a:ext cx="2667000" cy="76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Interactive Shell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2971800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j-lt"/>
              </a:rPr>
              <a:t>Dyner</a:t>
            </a:r>
            <a:endParaRPr lang="en-US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4400" y="3581400"/>
            <a:ext cx="1333500" cy="460761"/>
          </a:xfrm>
          <a:prstGeom prst="rect">
            <a:avLst/>
          </a:prstGeom>
          <a:solidFill>
            <a:srgbClr val="F3A4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</a:t>
            </a:r>
            <a:r>
              <a:rPr lang="en-US" dirty="0" err="1" smtClean="0"/>
              <a:t>CodeGen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9385" y="3581400"/>
            <a:ext cx="1333500" cy="46076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9385" y="2819400"/>
            <a:ext cx="2667000" cy="762000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Code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23622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j-lt"/>
              </a:rPr>
              <a:t>Mutator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50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2829E-7 -1.9912E-7 L -6.92829E-7 -0.0933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81749E-6 L 0.45365 -2.81749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74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2829E-7 -0.09331 L 0.44973 -0.093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7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7" grpId="1" animBg="1"/>
      <p:bldP spid="11" grpId="0" build="allAtOnce"/>
      <p:bldP spid="16" grpId="0" animBg="1"/>
      <p:bldP spid="8" grpId="0" animBg="1"/>
      <p:bldP spid="12" grpId="0" animBg="1"/>
      <p:bldP spid="17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4857" y="2751496"/>
            <a:ext cx="22098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9157" y="2726223"/>
            <a:ext cx="19812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960120" rtlCol="0" anchor="ctr" anchorCtr="0">
            <a:no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9157" y="3050984"/>
            <a:ext cx="1981200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640080"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inf`foo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5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Compilation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9157" y="3246796"/>
            <a:ext cx="1981200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inf`foo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 i++){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9157" y="3434319"/>
            <a:ext cx="19812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1828800" rtlCol="0" anchor="ctr" anchorCtr="0"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3400" y="3273623"/>
            <a:ext cx="19812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rIns="0" rtlCol="0" anchor="ctr" anchorCtr="0">
            <a:no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inf`printf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(“Done”);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615" y="306213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+mn-lt"/>
              </a:rPr>
              <a:t>DynC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Snippet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962400" y="1371600"/>
            <a:ext cx="4724400" cy="3810000"/>
            <a:chOff x="3962400" y="1371600"/>
            <a:chExt cx="4724400" cy="3810000"/>
          </a:xfrm>
        </p:grpSpPr>
        <p:sp>
          <p:nvSpPr>
            <p:cNvPr id="9" name="Oval 8"/>
            <p:cNvSpPr/>
            <p:nvPr/>
          </p:nvSpPr>
          <p:spPr>
            <a:xfrm>
              <a:off x="4876800" y="1371600"/>
              <a:ext cx="3810000" cy="381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b="1" dirty="0" err="1" smtClean="0"/>
                <a:t>Dyninst</a:t>
              </a:r>
              <a:r>
                <a:rPr lang="en-US" b="1" dirty="0" smtClean="0"/>
                <a:t> API</a:t>
              </a:r>
              <a:endParaRPr lang="en-US" b="1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962400" y="2133600"/>
              <a:ext cx="2286000" cy="2286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DynC</a:t>
              </a:r>
              <a:r>
                <a:rPr lang="en-US" b="1" dirty="0" smtClean="0"/>
                <a:t> API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0741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/>
      <p:bldP spid="21" grpId="0"/>
      <p:bldP spid="22" grpId="0"/>
      <p:bldP spid="2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694062" y="2751496"/>
            <a:ext cx="22098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808362" y="3246796"/>
            <a:ext cx="1981200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inf`foo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 i++){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22605" y="3273623"/>
            <a:ext cx="19812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182880" rIns="0" rtlCol="0" anchor="ctr" anchorCtr="0">
            <a:no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inf`printf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(“Done”);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54820" y="306213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+mn-lt"/>
              </a:rPr>
              <a:t>DynC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Snippet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08362" y="2726223"/>
            <a:ext cx="19812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960120" rtlCol="0" anchor="ctr" anchorCtr="0">
            <a:no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08362" y="3050984"/>
            <a:ext cx="1981200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640080"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inf`foo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5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08362" y="3434319"/>
            <a:ext cx="19812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1828800" rtlCol="0" anchor="ctr" anchorCtr="0"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84762" y="3153278"/>
            <a:ext cx="3048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84762" y="3305735"/>
            <a:ext cx="3048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Compilation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76800" y="1371600"/>
            <a:ext cx="3810000" cy="381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0" bIns="0" rtlCol="0" anchor="t" anchorCtr="0"/>
          <a:lstStyle/>
          <a:p>
            <a:pPr algn="ctr"/>
            <a:r>
              <a:rPr lang="en-US" b="1" dirty="0" err="1" smtClean="0"/>
              <a:t>Dyninst</a:t>
            </a:r>
            <a:r>
              <a:rPr lang="en-US" b="1" dirty="0" smtClean="0"/>
              <a:t> API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257800" y="2536427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472869" y="2665042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562600" y="2983928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472869" y="3495023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2133600"/>
            <a:ext cx="2286000" cy="2286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DynC</a:t>
            </a:r>
            <a:r>
              <a:rPr lang="en-US" b="1" dirty="0" smtClean="0"/>
              <a:t> API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903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9.808E-7 L 0.17656 -0.05667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-284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9926E-6 L 0.20313 0.00231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9665E-6 L 0.19323 0.06685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53" y="3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19223E-6 L 0.15313 0.1034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5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26" grpId="0"/>
      <p:bldP spid="27" grpId="0"/>
      <p:bldP spid="29" grpId="0"/>
      <p:bldP spid="6" grpId="0" animBg="1"/>
      <p:bldP spid="22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694062" y="2751496"/>
            <a:ext cx="22098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DynC</a:t>
            </a:r>
            <a:r>
              <a:rPr lang="en-US" b="1" dirty="0" smtClean="0"/>
              <a:t> Snippet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4484762" y="3153278"/>
            <a:ext cx="3048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84762" y="3305735"/>
            <a:ext cx="3048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Compilation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76800" y="1371600"/>
            <a:ext cx="3810000" cy="381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0" bIns="0" rtlCol="0" anchor="t" anchorCtr="0"/>
          <a:lstStyle/>
          <a:p>
            <a:pPr algn="ctr"/>
            <a:r>
              <a:rPr lang="en-US" b="1" dirty="0" err="1" smtClean="0"/>
              <a:t>Dyninst</a:t>
            </a:r>
            <a:r>
              <a:rPr lang="en-US" b="1" dirty="0" smtClean="0"/>
              <a:t> API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858000" y="2133600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288138" y="2681884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288138" y="3405107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855151" y="4204531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2133600"/>
            <a:ext cx="2286000" cy="2286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DynC</a:t>
            </a:r>
            <a:r>
              <a:rPr lang="en-US" b="1" dirty="0" smtClean="0"/>
              <a:t> API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7229742" y="2805138"/>
            <a:ext cx="390258" cy="4714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629400" y="2805138"/>
            <a:ext cx="440820" cy="4714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22" idx="2"/>
          </p:cNvCxnSpPr>
          <p:nvPr/>
        </p:nvCxnSpPr>
        <p:spPr>
          <a:xfrm flipV="1">
            <a:off x="7239000" y="3112022"/>
            <a:ext cx="264207" cy="8503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9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52533E-6 L 0.00156 0.046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23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84178E-7 L 0.01284 0.0555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" y="277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51978E-6 L -0.09549 -0.0499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-249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77585E-6 L 0.01858 -0.0666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3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694062" y="2751496"/>
            <a:ext cx="22098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DynC</a:t>
            </a:r>
            <a:r>
              <a:rPr lang="en-US" b="1" dirty="0" smtClean="0"/>
              <a:t> Snippet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4484762" y="3153278"/>
            <a:ext cx="3048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84762" y="3305735"/>
            <a:ext cx="3048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Compilation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76800" y="1371600"/>
            <a:ext cx="3810000" cy="381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0" bIns="0" rtlCol="0" anchor="t" anchorCtr="0"/>
          <a:lstStyle/>
          <a:p>
            <a:pPr algn="ctr"/>
            <a:r>
              <a:rPr lang="en-US" b="1" dirty="0" err="1" smtClean="0"/>
              <a:t>Dyninst</a:t>
            </a:r>
            <a:r>
              <a:rPr lang="en-US" b="1" dirty="0" smtClean="0"/>
              <a:t> API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858000" y="2397835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361488" y="3061531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414331" y="3031727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014315" y="3775176"/>
            <a:ext cx="430138" cy="4301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2133600"/>
            <a:ext cx="2286000" cy="2286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DynC</a:t>
            </a:r>
            <a:r>
              <a:rPr lang="en-US" b="1" dirty="0" smtClean="0"/>
              <a:t> API</a:t>
            </a:r>
            <a:endParaRPr lang="en-US" b="1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 flipH="1" flipV="1">
            <a:off x="7073069" y="2827973"/>
            <a:ext cx="503488" cy="4777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6" idx="2"/>
          </p:cNvCxnSpPr>
          <p:nvPr/>
        </p:nvCxnSpPr>
        <p:spPr>
          <a:xfrm flipV="1">
            <a:off x="6629400" y="2827973"/>
            <a:ext cx="443669" cy="3709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88138" y="3328594"/>
            <a:ext cx="288419" cy="6616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458944" y="2663915"/>
            <a:ext cx="1389656" cy="1389650"/>
          </a:xfrm>
          <a:prstGeom prst="ellipse">
            <a:avLst/>
          </a:prstGeom>
          <a:solidFill>
            <a:schemeClr val="bg2">
              <a:lumMod val="75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2789917"/>
            <a:ext cx="1219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incl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eax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,..</a:t>
            </a:r>
          </a:p>
          <a:p>
            <a:endParaRPr lang="en-US" sz="1200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200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addis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r1,..</a:t>
            </a:r>
          </a:p>
          <a:p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stw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r1,...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06847" y="3066352"/>
            <a:ext cx="129384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err="1" smtClean="0">
                <a:latin typeface="+mn-lt"/>
              </a:rPr>
              <a:t>BPatch</a:t>
            </a:r>
            <a:r>
              <a:rPr lang="en-US" sz="1600" b="1" dirty="0" smtClean="0">
                <a:latin typeface="+mn-lt"/>
              </a:rPr>
              <a:t> Snippet</a:t>
            </a:r>
            <a:endParaRPr lang="en-US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188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24034E-7 L -0.00712 -0.0927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465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821E-6 L -0.04514 0.0111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7" y="55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7851E-6 L 0.00989 0.10803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539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2191E-6 L 0.05833 0.0155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15" grpId="0" animBg="1"/>
      <p:bldP spid="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76928"/>
            <a:ext cx="8763000" cy="533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BPatch_Snippet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createSnippet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&lt;snippet&gt;, &lt;location&gt;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DynC</a:t>
            </a:r>
            <a:r>
              <a:rPr lang="en-US" dirty="0" smtClean="0"/>
              <a:t> and </a:t>
            </a:r>
            <a:r>
              <a:rPr lang="en-US" dirty="0" err="1" smtClean="0"/>
              <a:t>DynC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0" y="3119928"/>
            <a:ext cx="1981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ourier New" pitchFamily="49" charset="0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&lt;snippet&gt;</a:t>
            </a:r>
          </a:p>
          <a:p>
            <a:pPr marL="0" indent="0" algn="ctr">
              <a:buFont typeface="Courier New" pitchFamily="49" charset="0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char *</a:t>
            </a:r>
          </a:p>
          <a:p>
            <a:pPr marL="0" indent="0" algn="ctr">
              <a:buFont typeface="Courier New" pitchFamily="49" charset="0"/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::string</a:t>
            </a:r>
          </a:p>
          <a:p>
            <a:pPr marL="0" indent="0" algn="ctr">
              <a:buFont typeface="Courier New" pitchFamily="49" charset="0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FILE *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029200" y="3200400"/>
            <a:ext cx="2667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ourier New" pitchFamily="49" charset="0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&lt;location&gt;</a:t>
            </a:r>
          </a:p>
          <a:p>
            <a:pPr marL="0" indent="0" algn="ctr">
              <a:buFont typeface="Courier New" pitchFamily="49" charset="0"/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BPatch_Point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buFont typeface="Courier New" pitchFamily="49" charset="0"/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BPatch_AddressSpace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9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A5BC-9251-48E3-B57D-DF6B2E7CA36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7231" y="358676"/>
            <a:ext cx="8874369" cy="24929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/>
                <a:cs typeface="Courier New"/>
              </a:rPr>
              <a:t>static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local`a_local_var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 = param`0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void *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dyninst`original_address</a:t>
            </a:r>
            <a:r>
              <a:rPr lang="en-US" sz="1200" dirty="0" smtClean="0">
                <a:latin typeface="Courier New"/>
                <a:cs typeface="Courier New"/>
              </a:rPr>
              <a:t>;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</a:p>
          <a:p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char *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 = </a:t>
            </a:r>
            <a:r>
              <a:rPr lang="en-US" sz="1200" dirty="0">
                <a:latin typeface="Courier New"/>
                <a:cs typeface="Courier New"/>
              </a:rPr>
              <a:t>"(level %d) Entering %s[at %p] for the %d time: parameter = %s, local = %d, global = %d.\</a:t>
            </a:r>
            <a:r>
              <a:rPr lang="en-US" sz="1200" dirty="0" smtClean="0">
                <a:latin typeface="Courier New"/>
                <a:cs typeface="Courier New"/>
              </a:rPr>
              <a:t>n”;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 smtClean="0">
                <a:latin typeface="Courier New"/>
                <a:cs typeface="Courier New"/>
              </a:rPr>
              <a:t>(</a:t>
            </a:r>
            <a:r>
              <a:rPr lang="en-US" sz="1200" dirty="0" err="1" smtClean="0">
                <a:latin typeface="Courier New"/>
                <a:cs typeface="Courier New"/>
              </a:rPr>
              <a:t>fmat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 smtClean="0">
                <a:latin typeface="Courier New"/>
                <a:cs typeface="Courier New"/>
              </a:rPr>
              <a:t>globalLevel</a:t>
            </a:r>
            <a:r>
              <a:rPr lang="en-US" sz="1200" dirty="0" smtClean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origAddr</a:t>
            </a:r>
            <a:r>
              <a:rPr lang="en-US" sz="1200" dirty="0">
                <a:latin typeface="Courier New"/>
                <a:cs typeface="Courier New"/>
              </a:rPr>
              <a:t>, ++</a:t>
            </a:r>
            <a:r>
              <a:rPr lang="en-US" sz="1200" dirty="0" err="1">
                <a:latin typeface="Courier New"/>
                <a:cs typeface="Courier New"/>
              </a:rPr>
              <a:t>entryCounter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paramVar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localVar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381000" y="-1143000"/>
            <a:ext cx="8839200" cy="762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Gill Sans MT"/>
                <a:cs typeface="Gill Sans MT"/>
              </a:rPr>
              <a:t>Running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Gill Sans MT"/>
                <a:cs typeface="Gill Sans MT"/>
              </a:rPr>
              <a:t> Example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Gill Sans MT"/>
              <a:cs typeface="Gill Sans M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034605"/>
            <a:ext cx="8839200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globalLevel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--;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global`a_global_var</a:t>
            </a:r>
            <a:r>
              <a:rPr lang="en-US" sz="1200" dirty="0">
                <a:latin typeface="Courier New"/>
                <a:cs typeface="Courier New"/>
              </a:rPr>
              <a:t>;</a:t>
            </a:r>
          </a:p>
          <a:p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returnValue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dyninst`return_value</a:t>
            </a:r>
            <a:r>
              <a:rPr lang="en-US" sz="1200" dirty="0">
                <a:latin typeface="Courier New"/>
                <a:cs typeface="Courier New"/>
              </a:rPr>
              <a:t>; </a:t>
            </a:r>
          </a:p>
          <a:p>
            <a:r>
              <a:rPr lang="en-US" sz="1200" dirty="0">
                <a:latin typeface="Courier New"/>
                <a:cs typeface="Courier New"/>
              </a:rPr>
              <a:t>char *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dyninst`function_name</a:t>
            </a:r>
            <a:r>
              <a:rPr lang="en-US" sz="1200" dirty="0">
                <a:latin typeface="Courier New"/>
                <a:cs typeface="Courier New"/>
              </a:rPr>
              <a:t>; 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inf`printf</a:t>
            </a:r>
            <a:r>
              <a:rPr lang="en-US" sz="1200" dirty="0">
                <a:latin typeface="Courier New"/>
                <a:cs typeface="Courier New"/>
              </a:rPr>
              <a:t>("(level %d) Exiting %s: returning = %d, global = %d.\n", </a:t>
            </a:r>
            <a:r>
              <a:rPr lang="en-US" sz="1200" dirty="0" err="1">
                <a:latin typeface="Courier New"/>
                <a:cs typeface="Courier New"/>
              </a:rPr>
              <a:t>inf`global_level</a:t>
            </a:r>
            <a:r>
              <a:rPr lang="en-US" sz="1200" dirty="0">
                <a:latin typeface="Courier New"/>
                <a:cs typeface="Courier New"/>
              </a:rPr>
              <a:t>++, </a:t>
            </a:r>
            <a:r>
              <a:rPr lang="en-US" sz="1200" dirty="0" err="1">
                <a:latin typeface="Courier New"/>
                <a:cs typeface="Courier New"/>
              </a:rPr>
              <a:t>funcName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returnValue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globalVar</a:t>
            </a:r>
            <a:r>
              <a:rPr lang="en-US" sz="1200" dirty="0">
                <a:latin typeface="Courier New"/>
                <a:cs typeface="Courier New"/>
              </a:rPr>
              <a:t>)</a:t>
            </a:r>
            <a:r>
              <a:rPr lang="en-US" sz="1200" dirty="0" smtClean="0">
                <a:latin typeface="Courier New"/>
                <a:cs typeface="Courier New"/>
              </a:rPr>
              <a:t>;</a:t>
            </a:r>
            <a:endParaRPr lang="en-US" sz="1200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648200"/>
            <a:ext cx="88392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/>
                <a:cs typeface="Courier New"/>
              </a:rPr>
              <a:t>/// Sample Output ////    </a:t>
            </a:r>
            <a:endParaRPr lang="en-US" sz="1200" dirty="0" smtClean="0">
              <a:latin typeface="Courier New"/>
              <a:cs typeface="Courier New"/>
            </a:endParaRPr>
          </a:p>
          <a:p>
            <a:r>
              <a:rPr lang="en-US" sz="1200" dirty="0" smtClean="0">
                <a:latin typeface="Courier New"/>
                <a:cs typeface="Courier New"/>
              </a:rPr>
              <a:t>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>
                <a:latin typeface="Courier New"/>
                <a:cs typeface="Courier New"/>
              </a:rPr>
              <a:t>(level 1) Entering </a:t>
            </a:r>
            <a:r>
              <a:rPr lang="en-US" sz="1200" dirty="0" err="1">
                <a:latin typeface="Courier New"/>
                <a:cs typeface="Courier New"/>
              </a:rPr>
              <a:t>funcFoo</a:t>
            </a:r>
            <a:r>
              <a:rPr lang="en-US" sz="1200" dirty="0">
                <a:latin typeface="Courier New"/>
                <a:cs typeface="Courier New"/>
              </a:rPr>
              <a:t>[at 0x010] for the 1 time: parameter = "message", local = 10, global = 3.                    </a:t>
            </a:r>
          </a:p>
          <a:p>
            <a:r>
              <a:rPr lang="en-US" sz="1200" dirty="0">
                <a:latin typeface="Courier New"/>
                <a:cs typeface="Courier New"/>
              </a:rPr>
              <a:t>(level 1) Exiting </a:t>
            </a:r>
            <a:r>
              <a:rPr lang="en-US" sz="1200" dirty="0" err="1">
                <a:latin typeface="Courier New"/>
                <a:cs typeface="Courier New"/>
              </a:rPr>
              <a:t>funcFoo</a:t>
            </a:r>
            <a:r>
              <a:rPr lang="en-US" sz="1200" dirty="0">
                <a:latin typeface="Courier New"/>
                <a:cs typeface="Courier New"/>
              </a:rPr>
              <a:t>: returning = 1000, </a:t>
            </a:r>
            <a:r>
              <a:rPr lang="en-US" sz="1200" dirty="0" smtClean="0">
                <a:latin typeface="Courier New"/>
                <a:cs typeface="Courier New"/>
              </a:rPr>
              <a:t>global = 13.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48761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92AAF6"/>
      </a:dk2>
      <a:lt2>
        <a:srgbClr val="FEFAC9"/>
      </a:lt2>
      <a:accent1>
        <a:srgbClr val="92AAF6"/>
      </a:accent1>
      <a:accent2>
        <a:srgbClr val="FA8282"/>
      </a:accent2>
      <a:accent3>
        <a:srgbClr val="F3A447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blank page">
  <a:themeElements>
    <a:clrScheme name="Custom 1">
      <a:dk1>
        <a:sysClr val="windowText" lastClr="000000"/>
      </a:dk1>
      <a:lt1>
        <a:sysClr val="window" lastClr="FFFFFF"/>
      </a:lt1>
      <a:dk2>
        <a:srgbClr val="92AAF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2823</Words>
  <Application>Microsoft Office PowerPoint</Application>
  <PresentationFormat>On-screen Show (4:3)</PresentationFormat>
  <Paragraphs>586</Paragraphs>
  <Slides>27</Slides>
  <Notes>16</Notes>
  <HiddenSlides>12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Office Theme</vt:lpstr>
      <vt:lpstr>Custom Design</vt:lpstr>
      <vt:lpstr>1_Office Theme</vt:lpstr>
      <vt:lpstr>blank page</vt:lpstr>
      <vt:lpstr>DynC:  High Level Instrumentation With Dyninst</vt:lpstr>
      <vt:lpstr>Motivation: Dyninst vs. DynC</vt:lpstr>
      <vt:lpstr>Evolution of DynC</vt:lpstr>
      <vt:lpstr>Runtime Compilation</vt:lpstr>
      <vt:lpstr>Runtime Compilation</vt:lpstr>
      <vt:lpstr>Runtime Compilation</vt:lpstr>
      <vt:lpstr>Runtime Compilation</vt:lpstr>
      <vt:lpstr>DynC API</vt:lpstr>
      <vt:lpstr>PowerPoint Presentation</vt:lpstr>
      <vt:lpstr>Tracing Execution with DynC</vt:lpstr>
      <vt:lpstr>Naming Functions and Variables</vt:lpstr>
      <vt:lpstr>Example: DynC Entry Instrumentation</vt:lpstr>
      <vt:lpstr>Example: DynC Entry Instrumentation</vt:lpstr>
      <vt:lpstr>Example: DynC Entry Instrumentation</vt:lpstr>
      <vt:lpstr>Example: DynC Entry Instrumentation</vt:lpstr>
      <vt:lpstr>Summary and Status</vt:lpstr>
      <vt:lpstr>Example: Declaring a Variable in DynC</vt:lpstr>
      <vt:lpstr>You say, “Give me x.”</vt:lpstr>
      <vt:lpstr>You say, “Give me x.”</vt:lpstr>
      <vt:lpstr>Example: Inferior Domain</vt:lpstr>
      <vt:lpstr>Domain: Global and Local</vt:lpstr>
      <vt:lpstr>Example: Global and Local Domains</vt:lpstr>
      <vt:lpstr>Domain: Param</vt:lpstr>
      <vt:lpstr>Example: Inferior Domain</vt:lpstr>
      <vt:lpstr>Example: Inferior Domain</vt:lpstr>
      <vt:lpstr>Example: Inferior Domain</vt:lpstr>
      <vt:lpstr>Example: Domains</vt:lpstr>
    </vt:vector>
  </TitlesOfParts>
  <Company>The University of Wisconsin Computer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nater</dc:creator>
  <cp:lastModifiedBy>paradyn</cp:lastModifiedBy>
  <cp:revision>193</cp:revision>
  <dcterms:created xsi:type="dcterms:W3CDTF">2011-04-26T17:46:26Z</dcterms:created>
  <dcterms:modified xsi:type="dcterms:W3CDTF">2013-04-26T16:08:28Z</dcterms:modified>
</cp:coreProperties>
</file>