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17" r:id="rId2"/>
    <p:sldId id="325" r:id="rId3"/>
    <p:sldId id="413" r:id="rId4"/>
    <p:sldId id="351" r:id="rId5"/>
    <p:sldId id="348" r:id="rId6"/>
    <p:sldId id="423" r:id="rId7"/>
    <p:sldId id="350" r:id="rId8"/>
    <p:sldId id="353" r:id="rId9"/>
    <p:sldId id="356" r:id="rId10"/>
    <p:sldId id="425" r:id="rId11"/>
    <p:sldId id="342" r:id="rId12"/>
    <p:sldId id="354" r:id="rId13"/>
    <p:sldId id="357" r:id="rId14"/>
    <p:sldId id="362" r:id="rId15"/>
    <p:sldId id="383" r:id="rId16"/>
    <p:sldId id="416" r:id="rId17"/>
    <p:sldId id="368" r:id="rId18"/>
    <p:sldId id="371" r:id="rId19"/>
    <p:sldId id="372" r:id="rId20"/>
    <p:sldId id="377" r:id="rId21"/>
    <p:sldId id="378" r:id="rId22"/>
    <p:sldId id="379" r:id="rId23"/>
    <p:sldId id="364" r:id="rId24"/>
    <p:sldId id="402" r:id="rId25"/>
    <p:sldId id="401" r:id="rId26"/>
    <p:sldId id="392" r:id="rId27"/>
    <p:sldId id="409" r:id="rId28"/>
    <p:sldId id="398" r:id="rId29"/>
    <p:sldId id="380" r:id="rId30"/>
    <p:sldId id="390" r:id="rId31"/>
    <p:sldId id="405" r:id="rId32"/>
    <p:sldId id="386" r:id="rId33"/>
    <p:sldId id="411" r:id="rId34"/>
    <p:sldId id="412" r:id="rId35"/>
    <p:sldId id="408" r:id="rId36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="" val="0"/>
      </p:ext>
    </p:extLst>
  </p:showPr>
  <p:clrMru>
    <a:srgbClr val="4040B3"/>
    <a:srgbClr val="7F7F7F"/>
    <a:srgbClr val="404040"/>
    <a:srgbClr val="000099"/>
    <a:srgbClr val="7171F9"/>
    <a:srgbClr val="71F971"/>
    <a:srgbClr val="0000FF"/>
    <a:srgbClr val="C4000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93" autoAdjust="0"/>
    <p:restoredTop sz="73192" autoAdjust="0"/>
  </p:normalViewPr>
  <p:slideViewPr>
    <p:cSldViewPr>
      <p:cViewPr varScale="1">
        <p:scale>
          <a:sx n="82" d="100"/>
          <a:sy n="82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64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D0ECB0-C50D-4AFE-82C5-EA347F2AB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953777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3889A62-D3EC-4C57-B1BC-64903BB16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090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Ideal structure:</a:t>
            </a:r>
          </a:p>
          <a:p>
            <a:r>
              <a:rPr lang="en-US" smtClean="0"/>
              <a:t>1. Start off conveying the purpose of the talk, which is: </a:t>
            </a:r>
          </a:p>
          <a:p>
            <a:pPr>
              <a:buFontTx/>
              <a:buChar char="-"/>
            </a:pPr>
            <a:r>
              <a:rPr lang="en-US" smtClean="0"/>
              <a:t>to show how analysis goals can be accomplished through Dyninst’s ability to instrument program binaries. </a:t>
            </a:r>
          </a:p>
          <a:p>
            <a:pPr>
              <a:buFontTx/>
              <a:buChar char="-"/>
            </a:pPr>
            <a:r>
              <a:rPr lang="en-US" smtClean="0"/>
              <a:t>illustrate it all with a compelling example</a:t>
            </a:r>
          </a:p>
          <a:p>
            <a:r>
              <a:rPr lang="en-US" smtClean="0"/>
              <a:t>-highlight Dyninst’s components and how to use their functionality</a:t>
            </a:r>
          </a:p>
          <a:p>
            <a:r>
              <a:rPr lang="en-US" smtClean="0"/>
              <a:t>-highlight Dyninst’s main abstractions and how to use them</a:t>
            </a:r>
          </a:p>
          <a:p>
            <a:pPr>
              <a:buFontTx/>
              <a:buChar char="-"/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90427B5-5FEB-4712-BD33-80D1BC9CEB31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1D22BF9-F06A-4D1A-9BF1-833AD2426D5E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10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D406D5E-653F-442A-88E5-223BF79E3311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11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903DDF18-C181-420D-818E-C140F8746490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12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35BCB98-44DB-4082-8BE5-797F39DF2D24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13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DF77939-F8EC-434A-A423-DDFCCDD1EAEC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14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5762620-15F1-4013-BB26-5EECF7CFBED3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15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5CF1333-0D1B-417A-A0BC-4D076225E013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16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5E53482-B138-4E71-9741-4A333332BA48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17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72DC8E3-279C-4083-BDBF-F4020DF526CB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18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D8A7C0C-C71F-4686-942C-F35DC55A41B4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19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9472DDC-5D1C-4033-836C-037FA0759488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34C510A-97B2-472A-B711-D88220766154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20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17347CD-084F-4242-BC2D-99039ED96E86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21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6E7A097-F28E-45DC-97A3-5DFFB78F6110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22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DBB54CA-E983-4DD2-AC9B-FE141015421E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23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461956D-75B1-40C1-A429-30C2F43A6629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24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B2A2BA3-E902-4702-A35D-B14A6D9542FC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25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2CF6028-804B-42E0-940E-4BD9D9FA5B3A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26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462BD2A-F12A-4ADD-B774-C94F347C1B4A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27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BC7AD9C-CCC2-44A0-9F0F-E20FD2D04B9D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28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98ACFEE-C0AD-4559-B117-301B9412FEED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29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C440F75-75E8-4109-8C98-29C6F790AE09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4838"/>
            <a:ext cx="5143500" cy="4184650"/>
          </a:xfrm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Delete candidate?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82BC6AA-1D9A-41C7-A209-08B33E850771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30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78397C8-228F-4E5D-B094-C3E743947A8D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31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1A9138F-0C8C-4157-8B72-C012D9C89BE2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32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47244B7-991C-4B7E-B394-B0F52C1876DE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33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4EBF344-DA3A-4B0C-93A3-2F44CEF69AFD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34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7994652-4696-44BE-A6B4-D22F87258A3B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35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B127423-93AA-4A52-B652-62B6B71F1AD0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4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17050239-3BE0-4BB5-AC56-EDC7F7C54295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5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0941F18-CA23-4DED-A389-9FEA41B2C200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6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113BDD75-3A7D-4275-A7F1-5598D1AC9563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7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0B67D10-A411-4787-829B-8DB747434B38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8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80B949A-6A4E-4B17-BC0A-7F25EE6E7E21}" type="slidenum">
              <a:rPr lang="en-US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9</a:t>
            </a:fld>
            <a:endParaRPr lang="en-US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3124200" y="3657600"/>
            <a:ext cx="2895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Paradyn</a:t>
            </a:r>
            <a:r>
              <a:rPr lang="en-US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Project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819400" y="4572000"/>
            <a:ext cx="3429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  <a:cs typeface="Times New Roman" pitchFamily="18" charset="0"/>
              </a:rPr>
              <a:t>Paradyn / Dyninst Week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  <a:cs typeface="Times New Roman" pitchFamily="18" charset="0"/>
              </a:rPr>
              <a:t>Madison, Wisconsin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  <a:cs typeface="Times New Roman" pitchFamily="18" charset="0"/>
              </a:rPr>
              <a:t>April 29</a:t>
            </a:r>
            <a:r>
              <a:rPr lang="en-US" sz="1800" b="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  <a:cs typeface="Times New Roman" pitchFamily="18" charset="0"/>
              </a:rPr>
              <a:t> - May 1,</a:t>
            </a:r>
            <a:r>
              <a:rPr lang="en-US" sz="18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  <a:cs typeface="Times New Roman" pitchFamily="18" charset="0"/>
              </a:rPr>
              <a:t> 2013</a:t>
            </a:r>
            <a:endParaRPr lang="en-US" sz="1800" b="0" dirty="0">
              <a:solidFill>
                <a:schemeClr val="tx1">
                  <a:lumMod val="65000"/>
                  <a:lumOff val="35000"/>
                </a:schemeClr>
              </a:solidFill>
              <a:latin typeface="Gill Sans MT" pitchFamily="34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609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44584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buFont typeface="Courier New" pitchFamily="49" charset="0"/>
              <a:buChar char="o"/>
              <a:defRPr>
                <a:solidFill>
                  <a:srgbClr val="1C1C1C"/>
                </a:solidFill>
              </a:defRPr>
            </a:lvl1pPr>
            <a:lvl2pPr>
              <a:buFont typeface="Courier New" pitchFamily="49" charset="0"/>
              <a:buChar char="o"/>
              <a:defRPr/>
            </a:lvl2pPr>
            <a:lvl3pPr>
              <a:buFont typeface="Courier New" pitchFamily="49" charset="0"/>
              <a:buChar char="o"/>
              <a:defRPr/>
            </a:lvl3pPr>
            <a:lvl4pPr>
              <a:buFont typeface="Courier New" pitchFamily="49" charset="0"/>
              <a:buChar char="o"/>
              <a:defRPr/>
            </a:lvl4pPr>
            <a:lvl5pPr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6C61-4B75-408B-AB1D-957852BCB2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Using Dyninst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4351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552B8-B200-4557-A838-9D5D657108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Using Dyninst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23937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FE628-E961-4E6C-908A-50579D7201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Brief Discussion of Ways and Means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47196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A966-2557-4845-BCFE-6C4B0D47B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Using Dyninst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00711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DB4D-FF15-4468-AFB3-92703E3ACC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Using Dyninst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19771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219200"/>
            <a:ext cx="88392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D9BB4-6CD4-408C-A051-E6D8245A73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Using Dyninst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6642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19200"/>
            <a:ext cx="4343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343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57600"/>
            <a:ext cx="4343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9EEE-EDC8-49DF-AB59-B70583E1B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Using Dyninst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0005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00800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D5DBE7-AAA0-4A9E-ACDE-26C5E5ADA1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Using </a:t>
            </a:r>
            <a:r>
              <a:rPr lang="en-US" dirty="0" err="1" smtClean="0"/>
              <a:t>Dyninst</a:t>
            </a:r>
            <a:endParaRPr lang="en-US" dirty="0"/>
          </a:p>
        </p:txBody>
      </p:sp>
      <p:pic>
        <p:nvPicPr>
          <p:cNvPr id="1030" name="Picture 1"/>
          <p:cNvPicPr>
            <a:picLocks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904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2"/>
          <p:cNvGrpSpPr>
            <a:grpSpLocks/>
          </p:cNvGrpSpPr>
          <p:nvPr userDrawn="1"/>
        </p:nvGrpSpPr>
        <p:grpSpPr bwMode="auto">
          <a:xfrm>
            <a:off x="1219200" y="6126163"/>
            <a:ext cx="6553200" cy="350837"/>
            <a:chOff x="0" y="0"/>
            <a:chExt cx="6896" cy="344"/>
          </a:xfrm>
        </p:grpSpPr>
        <p:sp>
          <p:nvSpPr>
            <p:cNvPr id="16" name="AutoShape 3"/>
            <p:cNvSpPr>
              <a:spLocks/>
            </p:cNvSpPr>
            <p:nvPr/>
          </p:nvSpPr>
          <p:spPr bwMode="auto">
            <a:xfrm>
              <a:off x="0" y="137"/>
              <a:ext cx="6896" cy="72"/>
            </a:xfrm>
            <a:prstGeom prst="roundRect">
              <a:avLst>
                <a:gd name="adj" fmla="val 33329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0000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Rectangle 4"/>
            <p:cNvSpPr>
              <a:spLocks/>
            </p:cNvSpPr>
            <p:nvPr/>
          </p:nvSpPr>
          <p:spPr bwMode="auto">
            <a:xfrm>
              <a:off x="3420" y="0"/>
              <a:ext cx="5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032" name="Picture 9" descr="dyninst-big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42025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7F7F7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Using Dyninst for Program Binary Analysis and Instrumentation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Emily </a:t>
            </a:r>
            <a:r>
              <a:rPr lang="en-US" dirty="0" smtClean="0"/>
              <a:t>Jacobson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Unified Abstractions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7CD45-5171-4DB0-9007-2A91EE75B7B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 useBgFill="1">
        <p:nvSpPr>
          <p:cNvPr id="14" name="TextBox 13"/>
          <p:cNvSpPr txBox="1"/>
          <p:nvPr/>
        </p:nvSpPr>
        <p:spPr>
          <a:xfrm>
            <a:off x="4800600" y="2971800"/>
            <a:ext cx="2209800" cy="511175"/>
          </a:xfrm>
          <a:prstGeom prst="roundRect">
            <a:avLst/>
          </a:prstGeom>
          <a:ln w="25400">
            <a:solidFill>
              <a:srgbClr val="4040B3"/>
            </a:solidFill>
          </a:ln>
        </p:spPr>
        <p:txBody>
          <a:bodyPr wrap="none"/>
          <a:lstStyle/>
          <a:p>
            <a:pPr>
              <a:defRPr/>
            </a:pPr>
            <a:r>
              <a:rPr lang="en-US" sz="2400" b="0">
                <a:solidFill>
                  <a:srgbClr val="4040B3"/>
                </a:solidFill>
                <a:latin typeface="+mn-lt"/>
              </a:rPr>
              <a:t>BPatch_process</a:t>
            </a:r>
          </a:p>
        </p:txBody>
      </p:sp>
      <p:sp useBgFill="1">
        <p:nvSpPr>
          <p:cNvPr id="15" name="TextBox 14"/>
          <p:cNvSpPr txBox="1"/>
          <p:nvPr/>
        </p:nvSpPr>
        <p:spPr>
          <a:xfrm>
            <a:off x="1828800" y="2971800"/>
            <a:ext cx="2514600" cy="511175"/>
          </a:xfrm>
          <a:prstGeom prst="roundRect">
            <a:avLst/>
          </a:prstGeom>
          <a:ln w="25400">
            <a:solidFill>
              <a:srgbClr val="4040B3"/>
            </a:solidFill>
          </a:ln>
        </p:spPr>
        <p:txBody>
          <a:bodyPr wrap="none"/>
          <a:lstStyle/>
          <a:p>
            <a:pPr>
              <a:defRPr/>
            </a:pPr>
            <a:r>
              <a:rPr lang="en-US" sz="2400" b="0">
                <a:solidFill>
                  <a:srgbClr val="4040B3"/>
                </a:solidFill>
                <a:latin typeface="+mn-lt"/>
              </a:rPr>
              <a:t>BPatch_binaryEdit</a:t>
            </a:r>
          </a:p>
        </p:txBody>
      </p:sp>
      <p:cxnSp>
        <p:nvCxnSpPr>
          <p:cNvPr id="23" name="Straight Connector 22"/>
          <p:cNvCxnSpPr>
            <a:stCxn id="16" idx="2"/>
            <a:endCxn id="14" idx="0"/>
          </p:cNvCxnSpPr>
          <p:nvPr/>
        </p:nvCxnSpPr>
        <p:spPr>
          <a:xfrm rot="16200000" flipH="1">
            <a:off x="4941887" y="2008188"/>
            <a:ext cx="479425" cy="1447800"/>
          </a:xfrm>
          <a:prstGeom prst="line">
            <a:avLst/>
          </a:prstGeom>
          <a:ln w="25400">
            <a:solidFill>
              <a:srgbClr val="4040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2"/>
            <a:endCxn id="15" idx="0"/>
          </p:cNvCxnSpPr>
          <p:nvPr/>
        </p:nvCxnSpPr>
        <p:spPr>
          <a:xfrm rot="5400000">
            <a:off x="3532187" y="2046288"/>
            <a:ext cx="479425" cy="1371600"/>
          </a:xfrm>
          <a:prstGeom prst="line">
            <a:avLst/>
          </a:prstGeom>
          <a:ln w="25400">
            <a:solidFill>
              <a:srgbClr val="4040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209800" y="3657600"/>
            <a:ext cx="1752600" cy="21336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sz="2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AutoShape 14"/>
          <p:cNvSpPr>
            <a:spLocks noChangeArrowheads="1"/>
          </p:cNvSpPr>
          <p:nvPr/>
        </p:nvSpPr>
        <p:spPr bwMode="auto">
          <a:xfrm>
            <a:off x="2286000" y="4114800"/>
            <a:ext cx="1600200" cy="609600"/>
          </a:xfrm>
          <a:prstGeom prst="can">
            <a:avLst>
              <a:gd name="adj" fmla="val 14339"/>
            </a:avLst>
          </a:prstGeom>
          <a:solidFill>
            <a:srgbClr val="000099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400" b="0">
                <a:latin typeface="+mn-lt"/>
              </a:rPr>
              <a:t>a.out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2286000" y="4876800"/>
            <a:ext cx="1600200" cy="609600"/>
          </a:xfrm>
          <a:prstGeom prst="can">
            <a:avLst>
              <a:gd name="adj" fmla="val 14339"/>
            </a:avLst>
          </a:prstGeom>
          <a:solidFill>
            <a:srgbClr val="000099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400" b="0">
                <a:latin typeface="+mn-lt"/>
              </a:rPr>
              <a:t>libc.so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953000" y="3657600"/>
            <a:ext cx="1905000" cy="2133600"/>
          </a:xfrm>
          <a:prstGeom prst="round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tx1"/>
                </a:solidFill>
                <a:latin typeface="+mn-lt"/>
              </a:rPr>
              <a:t>Live Process</a:t>
            </a:r>
          </a:p>
        </p:txBody>
      </p:sp>
      <p:sp useBgFill="1">
        <p:nvSpPr>
          <p:cNvPr id="16" name="TextBox 15"/>
          <p:cNvSpPr txBox="1"/>
          <p:nvPr/>
        </p:nvSpPr>
        <p:spPr>
          <a:xfrm>
            <a:off x="3048000" y="1981200"/>
            <a:ext cx="2819400" cy="511175"/>
          </a:xfrm>
          <a:prstGeom prst="roundRect">
            <a:avLst/>
          </a:prstGeom>
          <a:ln w="25400">
            <a:solidFill>
              <a:srgbClr val="4040B3"/>
            </a:solidFill>
          </a:ln>
        </p:spPr>
        <p:txBody>
          <a:bodyPr wrap="none"/>
          <a:lstStyle/>
          <a:p>
            <a:pPr>
              <a:defRPr/>
            </a:pPr>
            <a:r>
              <a:rPr lang="en-US" sz="2400" b="0">
                <a:solidFill>
                  <a:srgbClr val="4040B3"/>
                </a:solidFill>
                <a:latin typeface="+mn-lt"/>
              </a:rPr>
              <a:t>BPatch_addressSpace</a:t>
            </a:r>
          </a:p>
        </p:txBody>
      </p:sp>
      <p:sp>
        <p:nvSpPr>
          <p:cNvPr id="86" name="Rectangle 7"/>
          <p:cNvSpPr>
            <a:spLocks noChangeArrowheads="1"/>
          </p:cNvSpPr>
          <p:nvPr/>
        </p:nvSpPr>
        <p:spPr bwMode="auto">
          <a:xfrm>
            <a:off x="5105400" y="4114800"/>
            <a:ext cx="1600200" cy="6096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tIns="91440"/>
          <a:lstStyle/>
          <a:p>
            <a:pPr>
              <a:defRPr/>
            </a:pPr>
            <a:r>
              <a:rPr lang="en-US" sz="2400" b="0">
                <a:latin typeface="+mn-lt"/>
              </a:rPr>
              <a:t>a.out</a:t>
            </a: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5105400" y="4876800"/>
            <a:ext cx="1600200" cy="6096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tIns="91440"/>
          <a:lstStyle/>
          <a:p>
            <a:pPr>
              <a:defRPr/>
            </a:pPr>
            <a:r>
              <a:rPr lang="en-US" sz="2400" b="0">
                <a:latin typeface="+mn-lt"/>
              </a:rPr>
              <a:t>libc.so</a:t>
            </a:r>
          </a:p>
        </p:txBody>
      </p:sp>
      <p:sp>
        <p:nvSpPr>
          <p:cNvPr id="28" name="Rounded Rectangular Callout 27"/>
          <p:cNvSpPr/>
          <p:nvPr/>
        </p:nvSpPr>
        <p:spPr>
          <a:xfrm>
            <a:off x="6477000" y="1066800"/>
            <a:ext cx="2362200" cy="1600200"/>
          </a:xfrm>
          <a:prstGeom prst="wedgeRoundRectCallout">
            <a:avLst>
              <a:gd name="adj1" fmla="val -74808"/>
              <a:gd name="adj2" fmla="val 2306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0">
                <a:solidFill>
                  <a:schemeClr val="tx1"/>
                </a:solidFill>
              </a:rPr>
              <a:t>Add/remove instrumentation, lookups by address, allocate variables in mutatee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7162800" y="3657600"/>
            <a:ext cx="1752600" cy="1600200"/>
          </a:xfrm>
          <a:prstGeom prst="wedgeRoundRectCallout">
            <a:avLst>
              <a:gd name="adj1" fmla="val -63454"/>
              <a:gd name="adj2" fmla="val -7170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0">
                <a:solidFill>
                  <a:schemeClr val="tx1"/>
                </a:solidFill>
              </a:rPr>
              <a:t>Process state, threads,   one-time instrument-ation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457200" y="3733800"/>
            <a:ext cx="1447800" cy="457200"/>
          </a:xfrm>
          <a:prstGeom prst="wedgeRoundRectCallout">
            <a:avLst>
              <a:gd name="adj1" fmla="val 50717"/>
              <a:gd name="adj2" fmla="val -13810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0">
                <a:solidFill>
                  <a:schemeClr val="tx1"/>
                </a:solidFill>
              </a:rPr>
              <a:t>write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Symbol Table Parsing</a:t>
            </a: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31462" name="Rectangle 38"/>
          <p:cNvSpPr>
            <a:spLocks noChangeArrowheads="1"/>
          </p:cNvSpPr>
          <p:nvPr/>
        </p:nvSpPr>
        <p:spPr bwMode="auto">
          <a:xfrm>
            <a:off x="2743200" y="1524000"/>
            <a:ext cx="6248400" cy="3124200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1456" name="Rectangle 32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7467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7467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5943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Stack Walker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5943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2895600" y="1676400"/>
            <a:ext cx="1376363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4419600" y="2438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2895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1447" name="AutoShape 23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231454" name="AutoShape 30"/>
          <p:cNvSpPr>
            <a:spLocks noChangeArrowheads="1"/>
          </p:cNvSpPr>
          <p:nvPr/>
        </p:nvSpPr>
        <p:spPr bwMode="auto">
          <a:xfrm>
            <a:off x="381000" y="2895600"/>
            <a:ext cx="1828800" cy="685800"/>
          </a:xfrm>
          <a:prstGeom prst="upDownArrow">
            <a:avLst>
              <a:gd name="adj1" fmla="val 75722"/>
              <a:gd name="adj2" fmla="val 33796"/>
            </a:avLst>
          </a:prstGeom>
          <a:solidFill>
            <a:srgbClr val="4040B3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1460" name="Rectangle 36"/>
          <p:cNvSpPr>
            <a:spLocks noChangeArrowheads="1"/>
          </p:cNvSpPr>
          <p:nvPr/>
        </p:nvSpPr>
        <p:spPr bwMode="auto">
          <a:xfrm>
            <a:off x="381000" y="5257800"/>
            <a:ext cx="1828800" cy="4572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Runtime Lib</a:t>
            </a:r>
          </a:p>
        </p:txBody>
      </p:sp>
      <p:sp>
        <p:nvSpPr>
          <p:cNvPr id="231461" name="AutoShape 37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  <p:sp>
        <p:nvSpPr>
          <p:cNvPr id="231464" name="Freeform 40"/>
          <p:cNvSpPr>
            <a:spLocks/>
          </p:cNvSpPr>
          <p:nvPr/>
        </p:nvSpPr>
        <p:spPr bwMode="auto">
          <a:xfrm>
            <a:off x="2209800" y="1524000"/>
            <a:ext cx="533400" cy="3124200"/>
          </a:xfrm>
          <a:custGeom>
            <a:avLst/>
            <a:gdLst>
              <a:gd name="T0" fmla="*/ 2147483647 w 336"/>
              <a:gd name="T1" fmla="*/ 0 h 1968"/>
              <a:gd name="T2" fmla="*/ 0 w 336"/>
              <a:gd name="T3" fmla="*/ 2147483647 h 1968"/>
              <a:gd name="T4" fmla="*/ 0 w 336"/>
              <a:gd name="T5" fmla="*/ 2147483647 h 1968"/>
              <a:gd name="T6" fmla="*/ 2147483647 w 336"/>
              <a:gd name="T7" fmla="*/ 2147483647 h 1968"/>
              <a:gd name="T8" fmla="*/ 2147483647 w 336"/>
              <a:gd name="T9" fmla="*/ 0 h 1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6"/>
              <a:gd name="T16" fmla="*/ 0 h 1968"/>
              <a:gd name="T17" fmla="*/ 336 w 336"/>
              <a:gd name="T18" fmla="*/ 1968 h 1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6" h="1968">
                <a:moveTo>
                  <a:pt x="336" y="0"/>
                </a:moveTo>
                <a:lnTo>
                  <a:pt x="0" y="432"/>
                </a:lnTo>
                <a:lnTo>
                  <a:pt x="0" y="768"/>
                </a:lnTo>
                <a:lnTo>
                  <a:pt x="336" y="1968"/>
                </a:lnTo>
                <a:lnTo>
                  <a:pt x="336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437" name="AutoShape 13"/>
          <p:cNvSpPr>
            <a:spLocks noChangeArrowheads="1"/>
          </p:cNvSpPr>
          <p:nvPr/>
        </p:nvSpPr>
        <p:spPr bwMode="auto">
          <a:xfrm rot="17857430" flipV="1">
            <a:off x="1562100" y="3162300"/>
            <a:ext cx="1981200" cy="228600"/>
          </a:xfrm>
          <a:prstGeom prst="rightArrow">
            <a:avLst>
              <a:gd name="adj1" fmla="val 50037"/>
              <a:gd name="adj2" fmla="val 111904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1466" name="AutoShape 42"/>
          <p:cNvSpPr>
            <a:spLocks noChangeArrowheads="1"/>
          </p:cNvSpPr>
          <p:nvPr/>
        </p:nvSpPr>
        <p:spPr bwMode="auto">
          <a:xfrm rot="17857430" flipV="1">
            <a:off x="1562100" y="3695700"/>
            <a:ext cx="1981200" cy="228600"/>
          </a:xfrm>
          <a:prstGeom prst="rightArrow">
            <a:avLst>
              <a:gd name="adj1" fmla="val 50037"/>
              <a:gd name="adj2" fmla="val 111904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Text Box 43"/>
          <p:cNvSpPr txBox="1">
            <a:spLocks noChangeArrowheads="1"/>
          </p:cNvSpPr>
          <p:nvPr/>
        </p:nvSpPr>
        <p:spPr bwMode="auto">
          <a:xfrm>
            <a:off x="4038600" y="990600"/>
            <a:ext cx="472440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400" b="0">
                <a:solidFill>
                  <a:schemeClr val="tx1"/>
                </a:solidFill>
                <a:latin typeface="+mn-lt"/>
              </a:rPr>
              <a:t>Where are malloc, free?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04800" y="1447800"/>
            <a:ext cx="1981200" cy="1371600"/>
            <a:chOff x="192" y="912"/>
            <a:chExt cx="1248" cy="864"/>
          </a:xfrm>
        </p:grpSpPr>
        <p:sp>
          <p:nvSpPr>
            <p:cNvPr id="231455" name="Rectangle 31"/>
            <p:cNvSpPr>
              <a:spLocks noChangeArrowheads="1"/>
            </p:cNvSpPr>
            <p:nvPr/>
          </p:nvSpPr>
          <p:spPr bwMode="auto">
            <a:xfrm>
              <a:off x="192" y="912"/>
              <a:ext cx="1248" cy="86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31457" name="Rectangle 33"/>
            <p:cNvSpPr>
              <a:spLocks noChangeArrowheads="1"/>
            </p:cNvSpPr>
            <p:nvPr/>
          </p:nvSpPr>
          <p:spPr bwMode="auto">
            <a:xfrm>
              <a:off x="240" y="960"/>
              <a:ext cx="1152" cy="38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Mutator</a:t>
              </a:r>
            </a:p>
          </p:txBody>
        </p:sp>
        <p:sp>
          <p:nvSpPr>
            <p:cNvPr id="231458" name="Rectangle 34"/>
            <p:cNvSpPr>
              <a:spLocks noChangeArrowheads="1"/>
            </p:cNvSpPr>
            <p:nvPr/>
          </p:nvSpPr>
          <p:spPr bwMode="auto">
            <a:xfrm>
              <a:off x="240" y="1392"/>
              <a:ext cx="1152" cy="336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Dyninst Library</a:t>
              </a:r>
            </a:p>
          </p:txBody>
        </p:sp>
      </p:grpSp>
      <p:sp>
        <p:nvSpPr>
          <p:cNvPr id="231469" name="Rectangle 45"/>
          <p:cNvSpPr>
            <a:spLocks noChangeArrowheads="1"/>
          </p:cNvSpPr>
          <p:nvPr/>
        </p:nvSpPr>
        <p:spPr bwMode="auto">
          <a:xfrm>
            <a:off x="2743200" y="1524000"/>
            <a:ext cx="1676400" cy="1600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1470" name="Rectangle 46"/>
          <p:cNvSpPr>
            <a:spLocks noChangeArrowheads="1"/>
          </p:cNvSpPr>
          <p:nvPr/>
        </p:nvSpPr>
        <p:spPr bwMode="auto">
          <a:xfrm>
            <a:off x="5867400" y="1524000"/>
            <a:ext cx="3124200" cy="1600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1471" name="Rectangle 47"/>
          <p:cNvSpPr>
            <a:spLocks noChangeArrowheads="1"/>
          </p:cNvSpPr>
          <p:nvPr/>
        </p:nvSpPr>
        <p:spPr bwMode="auto">
          <a:xfrm>
            <a:off x="2743200" y="3124200"/>
            <a:ext cx="1600200" cy="1524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1472" name="Rectangle 48"/>
          <p:cNvSpPr>
            <a:spLocks noChangeArrowheads="1"/>
          </p:cNvSpPr>
          <p:nvPr/>
        </p:nvSpPr>
        <p:spPr bwMode="auto">
          <a:xfrm>
            <a:off x="7391400" y="3124200"/>
            <a:ext cx="1600200" cy="1524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1473" name="Rectangle 49"/>
          <p:cNvSpPr>
            <a:spLocks noChangeArrowheads="1"/>
          </p:cNvSpPr>
          <p:nvPr/>
        </p:nvSpPr>
        <p:spPr bwMode="auto">
          <a:xfrm>
            <a:off x="4343400" y="1524000"/>
            <a:ext cx="1524000" cy="3124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8F00-2A22-49BD-8DF3-5A7CF1E2C446}" type="slidenum">
              <a:rPr lang="en-US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31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31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31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31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31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31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31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31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62" grpId="0" animBg="1"/>
      <p:bldP spid="231427" grpId="0" animBg="1"/>
      <p:bldP spid="231428" grpId="0" animBg="1"/>
      <p:bldP spid="231429" grpId="0" animBg="1"/>
      <p:bldP spid="231430" grpId="0" animBg="1"/>
      <p:bldP spid="231432" grpId="0" animBg="1"/>
      <p:bldP spid="231433" grpId="0" animBg="1"/>
      <p:bldP spid="231454" grpId="0" animBg="1"/>
      <p:bldP spid="231464" grpId="0" animBg="1"/>
      <p:bldP spid="231437" grpId="0" animBg="1"/>
      <p:bldP spid="231466" grpId="0" animBg="1"/>
      <p:bldP spid="231469" grpId="0" animBg="1"/>
      <p:bldP spid="231470" grpId="0" animBg="1"/>
      <p:bldP spid="231471" grpId="0" animBg="1"/>
      <p:bldP spid="231472" grpId="0" animBg="1"/>
      <p:bldP spid="2314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Symbol Table Parsing</a:t>
            </a:r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65292" name="Text Box 76"/>
          <p:cNvSpPr txBox="1">
            <a:spLocks noChangeArrowheads="1"/>
          </p:cNvSpPr>
          <p:nvPr/>
        </p:nvSpPr>
        <p:spPr bwMode="auto">
          <a:xfrm>
            <a:off x="3505200" y="4724400"/>
            <a:ext cx="472440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400">
                <a:latin typeface="+mn-lt"/>
              </a:rPr>
              <a:t>Where are malloc, free?</a:t>
            </a:r>
          </a:p>
        </p:txBody>
      </p:sp>
      <p:sp>
        <p:nvSpPr>
          <p:cNvPr id="265291" name="Freeform 75"/>
          <p:cNvSpPr>
            <a:spLocks/>
          </p:cNvSpPr>
          <p:nvPr/>
        </p:nvSpPr>
        <p:spPr bwMode="auto">
          <a:xfrm>
            <a:off x="1828800" y="1447800"/>
            <a:ext cx="1066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1008"/>
              </a:cxn>
              <a:cxn ang="0">
                <a:pos x="0" y="1200"/>
              </a:cxn>
              <a:cxn ang="0">
                <a:pos x="0" y="0"/>
              </a:cxn>
            </a:cxnLst>
            <a:rect l="0" t="0" r="r" b="b"/>
            <a:pathLst>
              <a:path w="672" h="1200">
                <a:moveTo>
                  <a:pt x="0" y="0"/>
                </a:moveTo>
                <a:lnTo>
                  <a:pt x="672" y="144"/>
                </a:lnTo>
                <a:lnTo>
                  <a:pt x="672" y="1008"/>
                </a:lnTo>
                <a:lnTo>
                  <a:pt x="0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4040B3">
              <a:alpha val="20000"/>
            </a:srgbClr>
          </a:solidFill>
          <a:ln w="254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5288" name="Rectangle 72"/>
          <p:cNvSpPr>
            <a:spLocks noChangeArrowheads="1"/>
          </p:cNvSpPr>
          <p:nvPr/>
        </p:nvSpPr>
        <p:spPr bwMode="auto">
          <a:xfrm>
            <a:off x="685800" y="1447800"/>
            <a:ext cx="1143000" cy="1905000"/>
          </a:xfrm>
          <a:prstGeom prst="rect">
            <a:avLst/>
          </a:prstGeom>
          <a:solidFill>
            <a:srgbClr val="4040B3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5286" name="Rectangle 70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265259" name="Rectangle 43"/>
          <p:cNvSpPr>
            <a:spLocks noChangeArrowheads="1"/>
          </p:cNvSpPr>
          <p:nvPr/>
        </p:nvSpPr>
        <p:spPr bwMode="auto">
          <a:xfrm>
            <a:off x="2895600" y="1676400"/>
            <a:ext cx="1376363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</p:txBody>
      </p:sp>
      <p:sp>
        <p:nvSpPr>
          <p:cNvPr id="265254" name="Oval 38"/>
          <p:cNvSpPr>
            <a:spLocks noChangeArrowheads="1"/>
          </p:cNvSpPr>
          <p:nvPr/>
        </p:nvSpPr>
        <p:spPr bwMode="auto">
          <a:xfrm>
            <a:off x="762000" y="1600200"/>
            <a:ext cx="917575" cy="449263"/>
          </a:xfrm>
          <a:prstGeom prst="ellipse">
            <a:avLst/>
          </a:prstGeom>
          <a:solidFill>
            <a:schemeClr val="bg2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PE</a:t>
            </a:r>
          </a:p>
        </p:txBody>
      </p:sp>
      <p:sp>
        <p:nvSpPr>
          <p:cNvPr id="265255" name="Oval 39"/>
          <p:cNvSpPr>
            <a:spLocks noChangeArrowheads="1"/>
          </p:cNvSpPr>
          <p:nvPr/>
        </p:nvSpPr>
        <p:spPr bwMode="auto">
          <a:xfrm>
            <a:off x="762000" y="2209800"/>
            <a:ext cx="917575" cy="449263"/>
          </a:xfrm>
          <a:prstGeom prst="ellipse">
            <a:avLst/>
          </a:prstGeom>
          <a:solidFill>
            <a:schemeClr val="bg2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ELF</a:t>
            </a:r>
          </a:p>
        </p:txBody>
      </p:sp>
      <p:sp>
        <p:nvSpPr>
          <p:cNvPr id="265256" name="Oval 40"/>
          <p:cNvSpPr>
            <a:spLocks noChangeArrowheads="1"/>
          </p:cNvSpPr>
          <p:nvPr/>
        </p:nvSpPr>
        <p:spPr bwMode="auto">
          <a:xfrm>
            <a:off x="762000" y="2819400"/>
            <a:ext cx="917575" cy="449263"/>
          </a:xfrm>
          <a:prstGeom prst="ellipse">
            <a:avLst/>
          </a:prstGeom>
          <a:solidFill>
            <a:schemeClr val="bg2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XCOFF</a:t>
            </a:r>
          </a:p>
        </p:txBody>
      </p:sp>
      <p:sp>
        <p:nvSpPr>
          <p:cNvPr id="265260" name="AutoShape 44"/>
          <p:cNvSpPr>
            <a:spLocks noChangeArrowheads="1"/>
          </p:cNvSpPr>
          <p:nvPr/>
        </p:nvSpPr>
        <p:spPr bwMode="auto">
          <a:xfrm rot="17857430" flipV="1">
            <a:off x="1562100" y="3162300"/>
            <a:ext cx="1981200" cy="228600"/>
          </a:xfrm>
          <a:prstGeom prst="rightArrow">
            <a:avLst>
              <a:gd name="adj1" fmla="val 50037"/>
              <a:gd name="adj2" fmla="val 111904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5261" name="AutoShape 45"/>
          <p:cNvSpPr>
            <a:spLocks noChangeArrowheads="1"/>
          </p:cNvSpPr>
          <p:nvPr/>
        </p:nvSpPr>
        <p:spPr bwMode="auto">
          <a:xfrm rot="17857430" flipV="1">
            <a:off x="1562100" y="3695700"/>
            <a:ext cx="1981200" cy="228600"/>
          </a:xfrm>
          <a:prstGeom prst="rightArrow">
            <a:avLst>
              <a:gd name="adj1" fmla="val 50037"/>
              <a:gd name="adj2" fmla="val 111904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438400" y="2971800"/>
            <a:ext cx="6629400" cy="3200400"/>
            <a:chOff x="384" y="624"/>
            <a:chExt cx="5040" cy="3168"/>
          </a:xfrm>
        </p:grpSpPr>
        <p:sp>
          <p:nvSpPr>
            <p:cNvPr id="265239" name="Oval 23"/>
            <p:cNvSpPr>
              <a:spLocks noChangeArrowheads="1"/>
            </p:cNvSpPr>
            <p:nvPr/>
          </p:nvSpPr>
          <p:spPr bwMode="auto">
            <a:xfrm>
              <a:off x="384" y="624"/>
              <a:ext cx="5040" cy="3168"/>
            </a:xfrm>
            <a:prstGeom prst="ellipse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5240" name="Text Box 24"/>
            <p:cNvSpPr txBox="1">
              <a:spLocks noChangeArrowheads="1"/>
            </p:cNvSpPr>
            <p:nvPr/>
          </p:nvSpPr>
          <p:spPr bwMode="auto">
            <a:xfrm rot="21216336">
              <a:off x="1179" y="1091"/>
              <a:ext cx="742" cy="517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Program 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Headers</a:t>
              </a:r>
            </a:p>
          </p:txBody>
        </p:sp>
        <p:sp>
          <p:nvSpPr>
            <p:cNvPr id="265241" name="Text Box 25"/>
            <p:cNvSpPr txBox="1">
              <a:spLocks noChangeArrowheads="1"/>
            </p:cNvSpPr>
            <p:nvPr/>
          </p:nvSpPr>
          <p:spPr bwMode="auto">
            <a:xfrm rot="21216336">
              <a:off x="847" y="2444"/>
              <a:ext cx="1056" cy="519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Shared Object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Dependencies</a:t>
              </a:r>
            </a:p>
          </p:txBody>
        </p:sp>
        <p:sp>
          <p:nvSpPr>
            <p:cNvPr id="265242" name="Text Box 26"/>
            <p:cNvSpPr txBox="1">
              <a:spLocks noChangeArrowheads="1"/>
            </p:cNvSpPr>
            <p:nvPr/>
          </p:nvSpPr>
          <p:spPr bwMode="auto">
            <a:xfrm rot="21216336">
              <a:off x="3221" y="811"/>
              <a:ext cx="902" cy="519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Type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Information</a:t>
              </a:r>
            </a:p>
          </p:txBody>
        </p:sp>
        <p:sp>
          <p:nvSpPr>
            <p:cNvPr id="265243" name="Text Box 27"/>
            <p:cNvSpPr txBox="1">
              <a:spLocks noChangeArrowheads="1"/>
            </p:cNvSpPr>
            <p:nvPr/>
          </p:nvSpPr>
          <p:spPr bwMode="auto">
            <a:xfrm rot="-383664">
              <a:off x="2274" y="1631"/>
              <a:ext cx="914" cy="5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Exception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Information</a:t>
              </a:r>
            </a:p>
          </p:txBody>
        </p:sp>
        <p:sp>
          <p:nvSpPr>
            <p:cNvPr id="265244" name="Text Box 28"/>
            <p:cNvSpPr txBox="1">
              <a:spLocks noChangeArrowheads="1"/>
            </p:cNvSpPr>
            <p:nvPr/>
          </p:nvSpPr>
          <p:spPr bwMode="auto">
            <a:xfrm rot="21216336">
              <a:off x="2165" y="2445"/>
              <a:ext cx="677" cy="306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Symbols</a:t>
              </a:r>
            </a:p>
          </p:txBody>
        </p:sp>
        <p:sp>
          <p:nvSpPr>
            <p:cNvPr id="265245" name="Text Box 29"/>
            <p:cNvSpPr txBox="1">
              <a:spLocks noChangeArrowheads="1"/>
            </p:cNvSpPr>
            <p:nvPr/>
          </p:nvSpPr>
          <p:spPr bwMode="auto">
            <a:xfrm rot="21216336">
              <a:off x="3602" y="1424"/>
              <a:ext cx="676" cy="519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Symbol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Versions</a:t>
              </a:r>
            </a:p>
          </p:txBody>
        </p:sp>
        <p:sp>
          <p:nvSpPr>
            <p:cNvPr id="265246" name="Text Box 30"/>
            <p:cNvSpPr txBox="1">
              <a:spLocks noChangeArrowheads="1"/>
            </p:cNvSpPr>
            <p:nvPr/>
          </p:nvSpPr>
          <p:spPr bwMode="auto">
            <a:xfrm rot="21216336">
              <a:off x="767" y="1724"/>
              <a:ext cx="676" cy="519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Section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Headers</a:t>
              </a:r>
            </a:p>
          </p:txBody>
        </p:sp>
        <p:sp>
          <p:nvSpPr>
            <p:cNvPr id="265247" name="Text Box 31"/>
            <p:cNvSpPr txBox="1">
              <a:spLocks noChangeArrowheads="1"/>
            </p:cNvSpPr>
            <p:nvPr/>
          </p:nvSpPr>
          <p:spPr bwMode="auto">
            <a:xfrm rot="21216336">
              <a:off x="3184" y="2202"/>
              <a:ext cx="619" cy="519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Section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Data</a:t>
              </a:r>
            </a:p>
          </p:txBody>
        </p:sp>
        <p:sp>
          <p:nvSpPr>
            <p:cNvPr id="265248" name="Text Box 32"/>
            <p:cNvSpPr txBox="1">
              <a:spLocks noChangeArrowheads="1"/>
            </p:cNvSpPr>
            <p:nvPr/>
          </p:nvSpPr>
          <p:spPr bwMode="auto">
            <a:xfrm rot="21216336">
              <a:off x="1779" y="2961"/>
              <a:ext cx="902" cy="7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Dynamic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Segment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Information</a:t>
              </a:r>
            </a:p>
          </p:txBody>
        </p:sp>
        <p:sp>
          <p:nvSpPr>
            <p:cNvPr id="265249" name="Text Box 33"/>
            <p:cNvSpPr txBox="1">
              <a:spLocks noChangeArrowheads="1"/>
            </p:cNvSpPr>
            <p:nvPr/>
          </p:nvSpPr>
          <p:spPr bwMode="auto">
            <a:xfrm rot="21216336">
              <a:off x="2120" y="1196"/>
              <a:ext cx="877" cy="30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Relocations</a:t>
              </a:r>
            </a:p>
          </p:txBody>
        </p:sp>
        <p:sp>
          <p:nvSpPr>
            <p:cNvPr id="265250" name="Text Box 34"/>
            <p:cNvSpPr txBox="1">
              <a:spLocks noChangeArrowheads="1"/>
            </p:cNvSpPr>
            <p:nvPr/>
          </p:nvSpPr>
          <p:spPr bwMode="auto">
            <a:xfrm rot="21216336">
              <a:off x="4116" y="1952"/>
              <a:ext cx="1021" cy="519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Local variable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Information</a:t>
              </a:r>
            </a:p>
          </p:txBody>
        </p:sp>
        <p:sp>
          <p:nvSpPr>
            <p:cNvPr id="265251" name="Text Box 35"/>
            <p:cNvSpPr txBox="1">
              <a:spLocks noChangeArrowheads="1"/>
            </p:cNvSpPr>
            <p:nvPr/>
          </p:nvSpPr>
          <p:spPr bwMode="auto">
            <a:xfrm rot="-383664">
              <a:off x="3275" y="2786"/>
              <a:ext cx="1132" cy="5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Line Number</a:t>
              </a:r>
            </a:p>
            <a:p>
              <a:pPr eaLnBrk="0" hangingPunct="0">
                <a:defRPr/>
              </a:pPr>
              <a:r>
                <a:rPr lang="en-US" sz="1400">
                  <a:solidFill>
                    <a:srgbClr val="000066"/>
                  </a:solidFill>
                  <a:latin typeface="+mn-lt"/>
                </a:rPr>
                <a:t>Information</a:t>
              </a:r>
            </a:p>
          </p:txBody>
        </p:sp>
      </p:grp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4648200" y="1066800"/>
            <a:ext cx="4267200" cy="1828800"/>
            <a:chOff x="2928" y="672"/>
            <a:chExt cx="2688" cy="1152"/>
          </a:xfrm>
        </p:grpSpPr>
        <p:sp>
          <p:nvSpPr>
            <p:cNvPr id="265267" name="Rectangle 51"/>
            <p:cNvSpPr>
              <a:spLocks noChangeArrowheads="1"/>
            </p:cNvSpPr>
            <p:nvPr/>
          </p:nvSpPr>
          <p:spPr bwMode="auto">
            <a:xfrm>
              <a:off x="2928" y="672"/>
              <a:ext cx="2688" cy="1152"/>
            </a:xfrm>
            <a:prstGeom prst="rect">
              <a:avLst/>
            </a:prstGeom>
            <a:solidFill>
              <a:schemeClr val="bg2"/>
            </a:solidFill>
            <a:ln w="9525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pPr algn="r">
                <a:defRPr/>
              </a:pPr>
              <a:endParaRPr lang="en-US" sz="1800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5268" name="Line 52"/>
            <p:cNvSpPr>
              <a:spLocks noChangeShapeType="1"/>
            </p:cNvSpPr>
            <p:nvPr/>
          </p:nvSpPr>
          <p:spPr bwMode="auto">
            <a:xfrm>
              <a:off x="3840" y="672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5269" name="Line 53"/>
            <p:cNvSpPr>
              <a:spLocks noChangeShapeType="1"/>
            </p:cNvSpPr>
            <p:nvPr/>
          </p:nvSpPr>
          <p:spPr bwMode="auto">
            <a:xfrm>
              <a:off x="2928" y="912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5270" name="Text Box 54"/>
            <p:cNvSpPr txBox="1">
              <a:spLocks noChangeArrowheads="1"/>
            </p:cNvSpPr>
            <p:nvPr/>
          </p:nvSpPr>
          <p:spPr bwMode="auto">
            <a:xfrm>
              <a:off x="2928" y="672"/>
              <a:ext cx="91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defRPr/>
              </a:pPr>
              <a:r>
                <a:rPr lang="en-US" sz="2400" b="0">
                  <a:solidFill>
                    <a:srgbClr val="FFFF00"/>
                  </a:solidFill>
                  <a:latin typeface="+mn-lt"/>
                </a:rPr>
                <a:t>Symbol</a:t>
              </a:r>
            </a:p>
          </p:txBody>
        </p:sp>
        <p:sp>
          <p:nvSpPr>
            <p:cNvPr id="265271" name="Text Box 55"/>
            <p:cNvSpPr txBox="1">
              <a:spLocks noChangeArrowheads="1"/>
            </p:cNvSpPr>
            <p:nvPr/>
          </p:nvSpPr>
          <p:spPr bwMode="auto">
            <a:xfrm>
              <a:off x="3840" y="672"/>
              <a:ext cx="124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2400" b="0">
                  <a:solidFill>
                    <a:srgbClr val="FFFF00"/>
                  </a:solidFill>
                  <a:latin typeface="+mn-lt"/>
                </a:rPr>
                <a:t>Address</a:t>
              </a:r>
            </a:p>
          </p:txBody>
        </p:sp>
        <p:sp>
          <p:nvSpPr>
            <p:cNvPr id="265272" name="Line 56"/>
            <p:cNvSpPr>
              <a:spLocks noChangeShapeType="1"/>
            </p:cNvSpPr>
            <p:nvPr/>
          </p:nvSpPr>
          <p:spPr bwMode="auto">
            <a:xfrm>
              <a:off x="2928" y="1201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5273" name="Text Box 57"/>
            <p:cNvSpPr txBox="1">
              <a:spLocks noChangeArrowheads="1"/>
            </p:cNvSpPr>
            <p:nvPr/>
          </p:nvSpPr>
          <p:spPr bwMode="auto">
            <a:xfrm>
              <a:off x="3024" y="952"/>
              <a:ext cx="72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defRPr/>
              </a:pPr>
              <a:r>
                <a:rPr lang="en-US" sz="2000" b="0">
                  <a:latin typeface="+mn-lt"/>
                </a:rPr>
                <a:t>func1</a:t>
              </a:r>
            </a:p>
          </p:txBody>
        </p:sp>
        <p:sp>
          <p:nvSpPr>
            <p:cNvPr id="265274" name="Line 58"/>
            <p:cNvSpPr>
              <a:spLocks noChangeShapeType="1"/>
            </p:cNvSpPr>
            <p:nvPr/>
          </p:nvSpPr>
          <p:spPr bwMode="auto">
            <a:xfrm>
              <a:off x="2928" y="1544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5275" name="Text Box 59"/>
            <p:cNvSpPr txBox="1">
              <a:spLocks noChangeArrowheads="1"/>
            </p:cNvSpPr>
            <p:nvPr/>
          </p:nvSpPr>
          <p:spPr bwMode="auto">
            <a:xfrm>
              <a:off x="3024" y="1574"/>
              <a:ext cx="81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defRPr/>
              </a:pPr>
              <a:r>
                <a:rPr lang="en-US" sz="2000" b="0">
                  <a:latin typeface="+mn-lt"/>
                </a:rPr>
                <a:t>func2</a:t>
              </a:r>
            </a:p>
          </p:txBody>
        </p:sp>
        <p:sp>
          <p:nvSpPr>
            <p:cNvPr id="265276" name="Text Box 60"/>
            <p:cNvSpPr txBox="1">
              <a:spLocks noChangeArrowheads="1"/>
            </p:cNvSpPr>
            <p:nvPr/>
          </p:nvSpPr>
          <p:spPr bwMode="auto">
            <a:xfrm>
              <a:off x="3984" y="1574"/>
              <a:ext cx="1008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defRPr/>
              </a:pPr>
              <a:r>
                <a:rPr lang="en-US" sz="2000" b="0">
                  <a:latin typeface="+mn-lt"/>
                </a:rPr>
                <a:t>0x0804cd1d</a:t>
              </a:r>
            </a:p>
          </p:txBody>
        </p:sp>
        <p:sp>
          <p:nvSpPr>
            <p:cNvPr id="265277" name="Text Box 61"/>
            <p:cNvSpPr txBox="1">
              <a:spLocks noChangeArrowheads="1"/>
            </p:cNvSpPr>
            <p:nvPr/>
          </p:nvSpPr>
          <p:spPr bwMode="auto">
            <a:xfrm>
              <a:off x="3024" y="1264"/>
              <a:ext cx="86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defRPr/>
              </a:pPr>
              <a:r>
                <a:rPr lang="en-US" sz="2000" b="0">
                  <a:latin typeface="+mn-lt"/>
                </a:rPr>
                <a:t>variable1</a:t>
              </a:r>
            </a:p>
          </p:txBody>
        </p:sp>
        <p:sp>
          <p:nvSpPr>
            <p:cNvPr id="265278" name="Text Box 62"/>
            <p:cNvSpPr txBox="1">
              <a:spLocks noChangeArrowheads="1"/>
            </p:cNvSpPr>
            <p:nvPr/>
          </p:nvSpPr>
          <p:spPr bwMode="auto">
            <a:xfrm>
              <a:off x="3984" y="952"/>
              <a:ext cx="904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2000" b="0">
                  <a:latin typeface="+mn-lt"/>
                </a:rPr>
                <a:t>0x0804cc84</a:t>
              </a:r>
            </a:p>
          </p:txBody>
        </p:sp>
        <p:sp>
          <p:nvSpPr>
            <p:cNvPr id="265279" name="Text Box 63"/>
            <p:cNvSpPr txBox="1">
              <a:spLocks noChangeArrowheads="1"/>
            </p:cNvSpPr>
            <p:nvPr/>
          </p:nvSpPr>
          <p:spPr bwMode="auto">
            <a:xfrm>
              <a:off x="3984" y="1264"/>
              <a:ext cx="91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2000" b="0">
                  <a:latin typeface="+mn-lt"/>
                </a:rPr>
                <a:t>0x0804cd00</a:t>
              </a:r>
            </a:p>
          </p:txBody>
        </p:sp>
        <p:sp>
          <p:nvSpPr>
            <p:cNvPr id="265280" name="Line 64"/>
            <p:cNvSpPr>
              <a:spLocks noChangeShapeType="1"/>
            </p:cNvSpPr>
            <p:nvPr/>
          </p:nvSpPr>
          <p:spPr bwMode="auto">
            <a:xfrm>
              <a:off x="5088" y="672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5281" name="Text Box 65"/>
            <p:cNvSpPr txBox="1">
              <a:spLocks noChangeArrowheads="1"/>
            </p:cNvSpPr>
            <p:nvPr/>
          </p:nvSpPr>
          <p:spPr bwMode="auto">
            <a:xfrm>
              <a:off x="5088" y="672"/>
              <a:ext cx="42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2400" b="0">
                  <a:solidFill>
                    <a:srgbClr val="FFFF00"/>
                  </a:solidFill>
                  <a:latin typeface="+mn-lt"/>
                </a:rPr>
                <a:t>Size</a:t>
              </a:r>
            </a:p>
          </p:txBody>
        </p:sp>
        <p:sp>
          <p:nvSpPr>
            <p:cNvPr id="265282" name="Text Box 66"/>
            <p:cNvSpPr txBox="1">
              <a:spLocks noChangeArrowheads="1"/>
            </p:cNvSpPr>
            <p:nvPr/>
          </p:nvSpPr>
          <p:spPr bwMode="auto">
            <a:xfrm>
              <a:off x="5141" y="955"/>
              <a:ext cx="427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defRPr/>
              </a:pPr>
              <a:r>
                <a:rPr lang="en-US" sz="2000" b="0">
                  <a:latin typeface="+mn-lt"/>
                </a:rPr>
                <a:t>100</a:t>
              </a:r>
            </a:p>
          </p:txBody>
        </p:sp>
        <p:sp>
          <p:nvSpPr>
            <p:cNvPr id="265283" name="Text Box 67"/>
            <p:cNvSpPr txBox="1">
              <a:spLocks noChangeArrowheads="1"/>
            </p:cNvSpPr>
            <p:nvPr/>
          </p:nvSpPr>
          <p:spPr bwMode="auto">
            <a:xfrm>
              <a:off x="5184" y="1264"/>
              <a:ext cx="38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defRPr/>
              </a:pPr>
              <a:r>
                <a:rPr lang="en-US" sz="2000" b="0">
                  <a:latin typeface="+mn-lt"/>
                </a:rPr>
                <a:t>4</a:t>
              </a:r>
            </a:p>
          </p:txBody>
        </p:sp>
        <p:sp>
          <p:nvSpPr>
            <p:cNvPr id="265284" name="Text Box 68"/>
            <p:cNvSpPr txBox="1">
              <a:spLocks noChangeArrowheads="1"/>
            </p:cNvSpPr>
            <p:nvPr/>
          </p:nvSpPr>
          <p:spPr bwMode="auto">
            <a:xfrm>
              <a:off x="5136" y="1574"/>
              <a:ext cx="43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defRPr/>
              </a:pPr>
              <a:r>
                <a:rPr lang="en-US" sz="2000" b="0">
                  <a:latin typeface="+mn-lt"/>
                </a:rPr>
                <a:t>500</a:t>
              </a:r>
            </a:p>
          </p:txBody>
        </p:sp>
      </p:grpSp>
      <p:sp>
        <p:nvSpPr>
          <p:cNvPr id="265287" name="Rectangle 71"/>
          <p:cNvSpPr>
            <a:spLocks noChangeArrowheads="1"/>
          </p:cNvSpPr>
          <p:nvPr/>
        </p:nvSpPr>
        <p:spPr bwMode="auto">
          <a:xfrm>
            <a:off x="381000" y="5257800"/>
            <a:ext cx="1828800" cy="4572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Runtime Lib</a:t>
            </a:r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9962-DB59-4D0C-B4FE-0C4585DF09F3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1" name="AutoShape 23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52" name="AutoShape 37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6"/>
          <p:cNvSpPr>
            <a:spLocks noGrp="1" noChangeArrowheads="1"/>
          </p:cNvSpPr>
          <p:nvPr>
            <p:ph idx="1"/>
          </p:nvPr>
        </p:nvSpPr>
        <p:spPr>
          <a:xfrm>
            <a:off x="2362200" y="1066800"/>
            <a:ext cx="6705600" cy="5181600"/>
          </a:xfrm>
          <a:solidFill>
            <a:schemeClr val="accent1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int main(int argc, char *argv[])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{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...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BPatch_image* image = proc-&gt;getImage();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BPatch_module* libc = image-&gt;findModule( “msvcrt” );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vector&lt; BPatch_function* &gt; * funcs =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                     libc-&gt;findFunction( “malloc” 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BPatch_function * bp_malloc = (*funcs)[0];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Address start = bp_malloc-&gt;getBaseAddr();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Address size  = bp_malloc-&gt;getSize();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printf( “malloc: [%x %x]\n",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        start , start + size 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 ...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Lucida Console" pitchFamily="49" charset="0"/>
              </a:rPr>
              <a:t>}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Find malloc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68326" name="Rectangle 38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268328" name="AutoShape 40"/>
          <p:cNvSpPr>
            <a:spLocks noChangeArrowheads="1"/>
          </p:cNvSpPr>
          <p:nvPr/>
        </p:nvSpPr>
        <p:spPr bwMode="auto">
          <a:xfrm>
            <a:off x="381000" y="2895600"/>
            <a:ext cx="1828800" cy="685800"/>
          </a:xfrm>
          <a:prstGeom prst="upDownArrow">
            <a:avLst>
              <a:gd name="adj1" fmla="val 75722"/>
              <a:gd name="adj2" fmla="val 33796"/>
            </a:avLst>
          </a:prstGeom>
          <a:solidFill>
            <a:srgbClr val="4040B3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8329" name="Rectangle 41"/>
          <p:cNvSpPr>
            <a:spLocks noChangeArrowheads="1"/>
          </p:cNvSpPr>
          <p:nvPr/>
        </p:nvSpPr>
        <p:spPr bwMode="auto">
          <a:xfrm>
            <a:off x="304800" y="1447800"/>
            <a:ext cx="1981200" cy="1371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8330" name="Rectangle 42"/>
          <p:cNvSpPr>
            <a:spLocks noChangeArrowheads="1"/>
          </p:cNvSpPr>
          <p:nvPr/>
        </p:nvSpPr>
        <p:spPr bwMode="auto">
          <a:xfrm>
            <a:off x="381000" y="1524000"/>
            <a:ext cx="1828800" cy="609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Mutator</a:t>
            </a:r>
          </a:p>
        </p:txBody>
      </p:sp>
      <p:sp>
        <p:nvSpPr>
          <p:cNvPr id="268331" name="Rectangle 43"/>
          <p:cNvSpPr>
            <a:spLocks noChangeArrowheads="1"/>
          </p:cNvSpPr>
          <p:nvPr/>
        </p:nvSpPr>
        <p:spPr bwMode="auto">
          <a:xfrm>
            <a:off x="381000" y="2209800"/>
            <a:ext cx="1828800" cy="5334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Dyninst Library</a:t>
            </a:r>
          </a:p>
        </p:txBody>
      </p:sp>
      <p:sp>
        <p:nvSpPr>
          <p:cNvPr id="268332" name="Rectangle 44"/>
          <p:cNvSpPr>
            <a:spLocks noChangeArrowheads="1"/>
          </p:cNvSpPr>
          <p:nvPr/>
        </p:nvSpPr>
        <p:spPr bwMode="auto">
          <a:xfrm>
            <a:off x="381000" y="5257800"/>
            <a:ext cx="1828800" cy="4572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Runtime Lib</a:t>
            </a:r>
          </a:p>
        </p:txBody>
      </p:sp>
      <p:sp>
        <p:nvSpPr>
          <p:cNvPr id="268335" name="Rectangle 47"/>
          <p:cNvSpPr>
            <a:spLocks noChangeArrowheads="1"/>
          </p:cNvSpPr>
          <p:nvPr/>
        </p:nvSpPr>
        <p:spPr bwMode="auto">
          <a:xfrm>
            <a:off x="2438400" y="1981200"/>
            <a:ext cx="6553200" cy="3810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37" name="Rectangle 49"/>
          <p:cNvSpPr>
            <a:spLocks noChangeArrowheads="1"/>
          </p:cNvSpPr>
          <p:nvPr/>
        </p:nvSpPr>
        <p:spPr bwMode="auto">
          <a:xfrm>
            <a:off x="2438400" y="2457450"/>
            <a:ext cx="6553200" cy="3810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38" name="Rectangle 50"/>
          <p:cNvSpPr>
            <a:spLocks noChangeArrowheads="1"/>
          </p:cNvSpPr>
          <p:nvPr/>
        </p:nvSpPr>
        <p:spPr bwMode="auto">
          <a:xfrm>
            <a:off x="2438400" y="2971800"/>
            <a:ext cx="6553200" cy="6096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339" name="Rectangle 51"/>
          <p:cNvSpPr>
            <a:spLocks noChangeArrowheads="1"/>
          </p:cNvSpPr>
          <p:nvPr/>
        </p:nvSpPr>
        <p:spPr bwMode="auto">
          <a:xfrm>
            <a:off x="2438400" y="4191000"/>
            <a:ext cx="6553200" cy="6096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E11-0F1E-40E0-8062-94CB6F2E9B3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19" name="AutoShape 37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35" grpId="0" animBg="1"/>
      <p:bldP spid="268337" grpId="0" animBg="1"/>
      <p:bldP spid="268337" grpId="1" animBg="1"/>
      <p:bldP spid="268338" grpId="0" animBg="1"/>
      <p:bldP spid="268338" grpId="1" animBg="1"/>
      <p:bldP spid="2683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Decoding and Parsing of Binary Code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304800" y="1447800"/>
            <a:ext cx="1981200" cy="1371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743200" y="1524000"/>
            <a:ext cx="6248400" cy="3124200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78547" name="Freeform 19"/>
          <p:cNvSpPr>
            <a:spLocks/>
          </p:cNvSpPr>
          <p:nvPr/>
        </p:nvSpPr>
        <p:spPr bwMode="auto">
          <a:xfrm>
            <a:off x="2209800" y="1524000"/>
            <a:ext cx="533400" cy="31242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432"/>
              </a:cxn>
              <a:cxn ang="0">
                <a:pos x="0" y="768"/>
              </a:cxn>
              <a:cxn ang="0">
                <a:pos x="336" y="1968"/>
              </a:cxn>
              <a:cxn ang="0">
                <a:pos x="336" y="0"/>
              </a:cxn>
            </a:cxnLst>
            <a:rect l="0" t="0" r="r" b="b"/>
            <a:pathLst>
              <a:path w="336" h="1968">
                <a:moveTo>
                  <a:pt x="336" y="0"/>
                </a:moveTo>
                <a:lnTo>
                  <a:pt x="0" y="432"/>
                </a:lnTo>
                <a:lnTo>
                  <a:pt x="0" y="768"/>
                </a:lnTo>
                <a:lnTo>
                  <a:pt x="336" y="1968"/>
                </a:lnTo>
                <a:lnTo>
                  <a:pt x="336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254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467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467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5943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Stack Walker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38" name="Rectangle 10"/>
          <p:cNvSpPr>
            <a:spLocks noChangeArrowheads="1"/>
          </p:cNvSpPr>
          <p:nvPr/>
        </p:nvSpPr>
        <p:spPr bwMode="auto">
          <a:xfrm>
            <a:off x="4419600" y="2438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39" name="Rectangle 11"/>
          <p:cNvSpPr>
            <a:spLocks noChangeArrowheads="1"/>
          </p:cNvSpPr>
          <p:nvPr/>
        </p:nvSpPr>
        <p:spPr bwMode="auto">
          <a:xfrm>
            <a:off x="2895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41" name="AutoShape 13"/>
          <p:cNvSpPr>
            <a:spLocks noChangeArrowheads="1"/>
          </p:cNvSpPr>
          <p:nvPr/>
        </p:nvSpPr>
        <p:spPr bwMode="auto">
          <a:xfrm>
            <a:off x="381000" y="2895600"/>
            <a:ext cx="1828800" cy="685800"/>
          </a:xfrm>
          <a:prstGeom prst="upDownArrow">
            <a:avLst>
              <a:gd name="adj1" fmla="val 75722"/>
              <a:gd name="adj2" fmla="val 33796"/>
            </a:avLst>
          </a:prstGeom>
          <a:solidFill>
            <a:srgbClr val="4040B3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381000" y="1524000"/>
            <a:ext cx="1828800" cy="609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Mutator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381000" y="2209800"/>
            <a:ext cx="1828800" cy="5334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Dyninst Library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381000" y="5257800"/>
            <a:ext cx="1828800" cy="4572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+mn-lt"/>
              </a:rPr>
              <a:t>Runtime Lib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5867400" y="1524000"/>
            <a:ext cx="3124200" cy="3124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5943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2743200" y="1524000"/>
            <a:ext cx="3124200" cy="3124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895600" y="1676400"/>
            <a:ext cx="1376363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5C9B7-A4B3-4ADA-B69A-772403ED9D9F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6" name="AutoShape 23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27" name="AutoShape 37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2819400" y="990600"/>
            <a:ext cx="5943600" cy="46196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400" b="0">
                <a:solidFill>
                  <a:schemeClr val="tx1"/>
                </a:solidFill>
                <a:latin typeface="+mn-lt"/>
              </a:rPr>
              <a:t>Get parameters, return values for malloc, free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8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78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785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78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78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8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78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78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78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8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78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78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42" grpId="0" animBg="1"/>
      <p:bldP spid="278530" grpId="0" animBg="1"/>
      <p:bldP spid="278531" grpId="0" animBg="1"/>
      <p:bldP spid="278533" grpId="0" animBg="1"/>
      <p:bldP spid="278534" grpId="0" animBg="1"/>
      <p:bldP spid="278535" grpId="0" animBg="1"/>
      <p:bldP spid="278538" grpId="0" animBg="1"/>
      <p:bldP spid="278541" grpId="0" animBg="1"/>
      <p:bldP spid="278543" grpId="0" animBg="1"/>
      <p:bldP spid="278544" grpId="0" animBg="1"/>
      <p:bldP spid="278545" grpId="0" animBg="1"/>
      <p:bldP spid="278553" grpId="0" animBg="1"/>
      <p:bldP spid="278536" grpId="0" animBg="1"/>
      <p:bldP spid="278554" grpId="0" animBg="1"/>
      <p:bldP spid="278554" grpId="1" animBg="1"/>
      <p:bldP spid="278537" grpId="0" animBg="1"/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Instruction Decoding</a:t>
            </a:r>
          </a:p>
        </p:txBody>
      </p:sp>
      <p:sp>
        <p:nvSpPr>
          <p:cNvPr id="4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13348" name="Rectangle 4"/>
          <p:cNvSpPr>
            <a:spLocks noChangeArrowheads="1"/>
          </p:cNvSpPr>
          <p:nvPr/>
        </p:nvSpPr>
        <p:spPr bwMode="auto">
          <a:xfrm>
            <a:off x="2895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3353" name="AutoShape 9"/>
          <p:cNvSpPr>
            <a:spLocks noChangeArrowheads="1"/>
          </p:cNvSpPr>
          <p:nvPr/>
        </p:nvSpPr>
        <p:spPr bwMode="auto">
          <a:xfrm rot="-918638">
            <a:off x="4419600" y="34290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876800" y="1371600"/>
            <a:ext cx="3962400" cy="4724400"/>
            <a:chOff x="3072" y="864"/>
            <a:chExt cx="2496" cy="2976"/>
          </a:xfrm>
        </p:grpSpPr>
        <p:sp>
          <p:nvSpPr>
            <p:cNvPr id="25623" name="Rectangle 2"/>
            <p:cNvSpPr>
              <a:spLocks noChangeArrowheads="1"/>
            </p:cNvSpPr>
            <p:nvPr/>
          </p:nvSpPr>
          <p:spPr bwMode="auto">
            <a:xfrm>
              <a:off x="3072" y="864"/>
              <a:ext cx="2496" cy="2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381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tIns="137160" bIns="137160"/>
            <a:lstStyle/>
            <a:p>
              <a:r>
                <a:rPr lang="en-US"/>
                <a:t>Abstract Syntax Tree</a:t>
              </a:r>
            </a:p>
          </p:txBody>
        </p:sp>
        <p:cxnSp>
          <p:nvCxnSpPr>
            <p:cNvPr id="25624" name="AutoShape 10"/>
            <p:cNvCxnSpPr>
              <a:cxnSpLocks noChangeShapeType="1"/>
              <a:stCxn id="25639" idx="2"/>
              <a:endCxn id="25634" idx="0"/>
            </p:cNvCxnSpPr>
            <p:nvPr/>
          </p:nvCxnSpPr>
          <p:spPr bwMode="auto">
            <a:xfrm flipH="1">
              <a:off x="4764" y="1951"/>
              <a:ext cx="1" cy="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25" name="AutoShape 11"/>
            <p:cNvCxnSpPr>
              <a:cxnSpLocks noChangeShapeType="1"/>
              <a:stCxn id="25634" idx="2"/>
              <a:endCxn id="25635" idx="0"/>
            </p:cNvCxnSpPr>
            <p:nvPr/>
          </p:nvCxnSpPr>
          <p:spPr bwMode="auto">
            <a:xfrm>
              <a:off x="4764" y="2383"/>
              <a:ext cx="0" cy="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26" name="AutoShape 12"/>
            <p:cNvCxnSpPr>
              <a:cxnSpLocks noChangeShapeType="1"/>
              <a:stCxn id="25635" idx="2"/>
              <a:endCxn id="25636" idx="0"/>
            </p:cNvCxnSpPr>
            <p:nvPr/>
          </p:nvCxnSpPr>
          <p:spPr bwMode="auto">
            <a:xfrm flipH="1">
              <a:off x="4379" y="2815"/>
              <a:ext cx="385" cy="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27" name="AutoShape 13"/>
            <p:cNvCxnSpPr>
              <a:cxnSpLocks noChangeShapeType="1"/>
              <a:stCxn id="25635" idx="2"/>
              <a:endCxn id="25640" idx="0"/>
            </p:cNvCxnSpPr>
            <p:nvPr/>
          </p:nvCxnSpPr>
          <p:spPr bwMode="auto">
            <a:xfrm>
              <a:off x="4764" y="2815"/>
              <a:ext cx="416" cy="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28" name="AutoShape 14"/>
            <p:cNvCxnSpPr>
              <a:cxnSpLocks noChangeShapeType="1"/>
              <a:stCxn id="25636" idx="2"/>
              <a:endCxn id="25641" idx="0"/>
            </p:cNvCxnSpPr>
            <p:nvPr/>
          </p:nvCxnSpPr>
          <p:spPr bwMode="auto">
            <a:xfrm flipH="1">
              <a:off x="4111" y="3247"/>
              <a:ext cx="268" cy="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29" name="AutoShape 15"/>
            <p:cNvCxnSpPr>
              <a:cxnSpLocks noChangeShapeType="1"/>
              <a:stCxn id="25636" idx="2"/>
              <a:endCxn id="25642" idx="0"/>
            </p:cNvCxnSpPr>
            <p:nvPr/>
          </p:nvCxnSpPr>
          <p:spPr bwMode="auto">
            <a:xfrm>
              <a:off x="4379" y="3247"/>
              <a:ext cx="279" cy="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30" name="AutoShape 16"/>
            <p:cNvCxnSpPr>
              <a:cxnSpLocks noChangeShapeType="1"/>
              <a:stCxn id="25633" idx="2"/>
              <a:endCxn id="25637" idx="0"/>
            </p:cNvCxnSpPr>
            <p:nvPr/>
          </p:nvCxnSpPr>
          <p:spPr bwMode="auto">
            <a:xfrm flipH="1">
              <a:off x="3343" y="1423"/>
              <a:ext cx="933" cy="2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31" name="AutoShape 17"/>
            <p:cNvCxnSpPr>
              <a:cxnSpLocks noChangeShapeType="1"/>
              <a:stCxn id="25633" idx="2"/>
              <a:endCxn id="25638" idx="0"/>
            </p:cNvCxnSpPr>
            <p:nvPr/>
          </p:nvCxnSpPr>
          <p:spPr bwMode="auto">
            <a:xfrm flipH="1">
              <a:off x="3823" y="1423"/>
              <a:ext cx="453" cy="2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632" name="AutoShape 18"/>
            <p:cNvCxnSpPr>
              <a:cxnSpLocks noChangeShapeType="1"/>
              <a:stCxn id="25633" idx="2"/>
              <a:endCxn id="25639" idx="0"/>
            </p:cNvCxnSpPr>
            <p:nvPr/>
          </p:nvCxnSpPr>
          <p:spPr bwMode="auto">
            <a:xfrm>
              <a:off x="4276" y="1423"/>
              <a:ext cx="489" cy="2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5633" name="AutoShape 19"/>
            <p:cNvSpPr>
              <a:spLocks noChangeArrowheads="1"/>
            </p:cNvSpPr>
            <p:nvPr/>
          </p:nvSpPr>
          <p:spPr bwMode="auto">
            <a:xfrm>
              <a:off x="3205" y="1191"/>
              <a:ext cx="2142" cy="2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mov eax -&gt; [ebx * 4 + ecx]</a:t>
              </a:r>
            </a:p>
          </p:txBody>
        </p:sp>
        <p:sp>
          <p:nvSpPr>
            <p:cNvPr id="25634" name="AutoShape 20"/>
            <p:cNvSpPr>
              <a:spLocks noChangeArrowheads="1"/>
            </p:cNvSpPr>
            <p:nvPr/>
          </p:nvSpPr>
          <p:spPr bwMode="auto">
            <a:xfrm>
              <a:off x="4502" y="2151"/>
              <a:ext cx="523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deref</a:t>
              </a:r>
            </a:p>
          </p:txBody>
        </p:sp>
        <p:sp>
          <p:nvSpPr>
            <p:cNvPr id="25635" name="AutoShape 21"/>
            <p:cNvSpPr>
              <a:spLocks noChangeArrowheads="1"/>
            </p:cNvSpPr>
            <p:nvPr/>
          </p:nvSpPr>
          <p:spPr bwMode="auto">
            <a:xfrm>
              <a:off x="4580" y="2583"/>
              <a:ext cx="367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add</a:t>
              </a:r>
            </a:p>
          </p:txBody>
        </p:sp>
        <p:sp>
          <p:nvSpPr>
            <p:cNvPr id="25636" name="AutoShape 22"/>
            <p:cNvSpPr>
              <a:spLocks noChangeArrowheads="1"/>
            </p:cNvSpPr>
            <p:nvPr/>
          </p:nvSpPr>
          <p:spPr bwMode="auto">
            <a:xfrm>
              <a:off x="4157" y="3015"/>
              <a:ext cx="444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mult</a:t>
              </a:r>
            </a:p>
          </p:txBody>
        </p:sp>
        <p:sp>
          <p:nvSpPr>
            <p:cNvPr id="25637" name="AutoShape 23"/>
            <p:cNvSpPr>
              <a:spLocks noChangeArrowheads="1"/>
            </p:cNvSpPr>
            <p:nvPr/>
          </p:nvSpPr>
          <p:spPr bwMode="auto">
            <a:xfrm>
              <a:off x="3159" y="1719"/>
              <a:ext cx="367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mov</a:t>
              </a:r>
            </a:p>
          </p:txBody>
        </p:sp>
        <p:sp>
          <p:nvSpPr>
            <p:cNvPr id="25638" name="AutoShape 24"/>
            <p:cNvSpPr>
              <a:spLocks noChangeArrowheads="1"/>
            </p:cNvSpPr>
            <p:nvPr/>
          </p:nvSpPr>
          <p:spPr bwMode="auto">
            <a:xfrm>
              <a:off x="3639" y="1719"/>
              <a:ext cx="367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eax</a:t>
              </a:r>
            </a:p>
          </p:txBody>
        </p:sp>
        <p:sp>
          <p:nvSpPr>
            <p:cNvPr id="25639" name="AutoShape 25"/>
            <p:cNvSpPr>
              <a:spLocks noChangeArrowheads="1"/>
            </p:cNvSpPr>
            <p:nvPr/>
          </p:nvSpPr>
          <p:spPr bwMode="auto">
            <a:xfrm>
              <a:off x="4116" y="1719"/>
              <a:ext cx="1297" cy="2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[ebx * 4 + ecx]</a:t>
              </a:r>
            </a:p>
          </p:txBody>
        </p:sp>
        <p:sp>
          <p:nvSpPr>
            <p:cNvPr id="25640" name="AutoShape 26"/>
            <p:cNvSpPr>
              <a:spLocks noChangeArrowheads="1"/>
            </p:cNvSpPr>
            <p:nvPr/>
          </p:nvSpPr>
          <p:spPr bwMode="auto">
            <a:xfrm>
              <a:off x="4996" y="3015"/>
              <a:ext cx="367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ecx</a:t>
              </a:r>
            </a:p>
          </p:txBody>
        </p:sp>
        <p:sp>
          <p:nvSpPr>
            <p:cNvPr id="25641" name="AutoShape 27"/>
            <p:cNvSpPr>
              <a:spLocks noChangeArrowheads="1"/>
            </p:cNvSpPr>
            <p:nvPr/>
          </p:nvSpPr>
          <p:spPr bwMode="auto">
            <a:xfrm>
              <a:off x="3927" y="3447"/>
              <a:ext cx="367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ebx</a:t>
              </a:r>
            </a:p>
          </p:txBody>
        </p:sp>
        <p:sp>
          <p:nvSpPr>
            <p:cNvPr id="25642" name="AutoShape 28"/>
            <p:cNvSpPr>
              <a:spLocks noChangeArrowheads="1"/>
            </p:cNvSpPr>
            <p:nvPr/>
          </p:nvSpPr>
          <p:spPr bwMode="auto">
            <a:xfrm>
              <a:off x="4555" y="3447"/>
              <a:ext cx="205" cy="23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1"/>
                  </a:solidFill>
                  <a:latin typeface="Courier New" pitchFamily="49" charset="0"/>
                </a:rPr>
                <a:t>4</a:t>
              </a:r>
            </a:p>
          </p:txBody>
        </p:sp>
      </p:grpSp>
      <p:grpSp>
        <p:nvGrpSpPr>
          <p:cNvPr id="25607" name="Group 44"/>
          <p:cNvGrpSpPr>
            <a:grpSpLocks/>
          </p:cNvGrpSpPr>
          <p:nvPr/>
        </p:nvGrpSpPr>
        <p:grpSpPr bwMode="auto">
          <a:xfrm>
            <a:off x="762000" y="1066800"/>
            <a:ext cx="2133600" cy="3505200"/>
            <a:chOff x="480" y="672"/>
            <a:chExt cx="1344" cy="2208"/>
          </a:xfrm>
        </p:grpSpPr>
        <p:sp>
          <p:nvSpPr>
            <p:cNvPr id="313386" name="Freeform 42"/>
            <p:cNvSpPr>
              <a:spLocks/>
            </p:cNvSpPr>
            <p:nvPr/>
          </p:nvSpPr>
          <p:spPr bwMode="auto">
            <a:xfrm>
              <a:off x="1248" y="672"/>
              <a:ext cx="576" cy="22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1344"/>
                </a:cxn>
                <a:cxn ang="0">
                  <a:pos x="576" y="2208"/>
                </a:cxn>
                <a:cxn ang="0">
                  <a:pos x="0" y="1728"/>
                </a:cxn>
                <a:cxn ang="0">
                  <a:pos x="0" y="0"/>
                </a:cxn>
              </a:cxnLst>
              <a:rect l="0" t="0" r="r" b="b"/>
              <a:pathLst>
                <a:path w="576" h="2208">
                  <a:moveTo>
                    <a:pt x="0" y="0"/>
                  </a:moveTo>
                  <a:lnTo>
                    <a:pt x="576" y="1344"/>
                  </a:lnTo>
                  <a:lnTo>
                    <a:pt x="576" y="2208"/>
                  </a:lnTo>
                  <a:lnTo>
                    <a:pt x="0" y="1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B3">
                <a:alpha val="20000"/>
              </a:srgbClr>
            </a:solidFill>
            <a:ln w="254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13384" name="Rectangle 40"/>
            <p:cNvSpPr>
              <a:spLocks noChangeArrowheads="1"/>
            </p:cNvSpPr>
            <p:nvPr/>
          </p:nvSpPr>
          <p:spPr bwMode="auto">
            <a:xfrm>
              <a:off x="480" y="672"/>
              <a:ext cx="774" cy="1740"/>
            </a:xfrm>
            <a:prstGeom prst="rect">
              <a:avLst/>
            </a:prstGeom>
            <a:solidFill>
              <a:srgbClr val="4040B3"/>
            </a:solidFill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13373" name="Oval 29"/>
            <p:cNvSpPr>
              <a:spLocks noChangeArrowheads="1"/>
            </p:cNvSpPr>
            <p:nvPr/>
          </p:nvSpPr>
          <p:spPr bwMode="auto">
            <a:xfrm>
              <a:off x="576" y="893"/>
              <a:ext cx="576" cy="259"/>
            </a:xfrm>
            <a:prstGeom prst="ellipse">
              <a:avLst/>
            </a:prstGeom>
            <a:solidFill>
              <a:schemeClr val="bg2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 dirty="0">
                  <a:latin typeface="+mn-lt"/>
                </a:rPr>
                <a:t>IA32</a:t>
              </a:r>
            </a:p>
          </p:txBody>
        </p:sp>
        <p:sp>
          <p:nvSpPr>
            <p:cNvPr id="313374" name="Oval 30"/>
            <p:cNvSpPr>
              <a:spLocks noChangeArrowheads="1"/>
            </p:cNvSpPr>
            <p:nvPr/>
          </p:nvSpPr>
          <p:spPr bwMode="auto">
            <a:xfrm>
              <a:off x="576" y="1469"/>
              <a:ext cx="576" cy="259"/>
            </a:xfrm>
            <a:prstGeom prst="ellipse">
              <a:avLst/>
            </a:prstGeom>
            <a:solidFill>
              <a:schemeClr val="bg2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 dirty="0">
                  <a:latin typeface="+mn-lt"/>
                </a:rPr>
                <a:t>AMD64</a:t>
              </a:r>
            </a:p>
          </p:txBody>
        </p:sp>
        <p:sp>
          <p:nvSpPr>
            <p:cNvPr id="313375" name="Oval 31"/>
            <p:cNvSpPr>
              <a:spLocks noChangeArrowheads="1"/>
            </p:cNvSpPr>
            <p:nvPr/>
          </p:nvSpPr>
          <p:spPr bwMode="auto">
            <a:xfrm>
              <a:off x="576" y="2045"/>
              <a:ext cx="576" cy="259"/>
            </a:xfrm>
            <a:prstGeom prst="ellipse">
              <a:avLst/>
            </a:prstGeom>
            <a:solidFill>
              <a:schemeClr val="bg2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 dirty="0">
                  <a:latin typeface="+mn-lt"/>
                </a:rPr>
                <a:t>POWER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57200" y="3962400"/>
            <a:ext cx="1828800" cy="1981200"/>
            <a:chOff x="2736" y="576"/>
            <a:chExt cx="1152" cy="1248"/>
          </a:xfrm>
        </p:grpSpPr>
        <p:sp>
          <p:nvSpPr>
            <p:cNvPr id="313380" name="Rectangle 36"/>
            <p:cNvSpPr>
              <a:spLocks noChangeArrowheads="1"/>
            </p:cNvSpPr>
            <p:nvPr/>
          </p:nvSpPr>
          <p:spPr bwMode="auto">
            <a:xfrm>
              <a:off x="2736" y="576"/>
              <a:ext cx="1152" cy="1248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>
                  <a:latin typeface="+mn-lt"/>
                </a:rPr>
                <a:t>Mutatee</a:t>
              </a:r>
            </a:p>
          </p:txBody>
        </p:sp>
        <p:sp>
          <p:nvSpPr>
            <p:cNvPr id="25613" name="AutoShape 37"/>
            <p:cNvSpPr>
              <a:spLocks noChangeArrowheads="1"/>
            </p:cNvSpPr>
            <p:nvPr/>
          </p:nvSpPr>
          <p:spPr bwMode="auto">
            <a:xfrm>
              <a:off x="2832" y="816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8b 04 99 20 e9 3d e0 09 e8 68 c0 45 be 79 5e 80 89 08 27 c0 73</a:t>
              </a:r>
            </a:p>
          </p:txBody>
        </p:sp>
        <p:sp>
          <p:nvSpPr>
            <p:cNvPr id="25614" name="AutoShape 38"/>
            <p:cNvSpPr>
              <a:spLocks noChangeArrowheads="1"/>
            </p:cNvSpPr>
            <p:nvPr/>
          </p:nvSpPr>
          <p:spPr bwMode="auto">
            <a:xfrm>
              <a:off x="2832" y="1152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1c 88 48 6a d8 6a d0 56 4b fe 92 57 af 40 0c b6 f2 64 32 f5 07</a:t>
              </a:r>
            </a:p>
          </p:txBody>
        </p:sp>
        <p:sp>
          <p:nvSpPr>
            <p:cNvPr id="25615" name="AutoShape 39"/>
            <p:cNvSpPr>
              <a:spLocks noChangeArrowheads="1"/>
            </p:cNvSpPr>
            <p:nvPr/>
          </p:nvSpPr>
          <p:spPr bwMode="auto">
            <a:xfrm>
              <a:off x="2832" y="1488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57 af 40 0c b6 f2 64 32 f5 07 b6 66 21 0c 85 a5 94 2b 20 fd 5b</a:t>
              </a:r>
            </a:p>
          </p:txBody>
        </p:sp>
      </p:grpSp>
      <p:sp>
        <p:nvSpPr>
          <p:cNvPr id="313351" name="Rectangle 7"/>
          <p:cNvSpPr>
            <a:spLocks noChangeArrowheads="1"/>
          </p:cNvSpPr>
          <p:nvPr/>
        </p:nvSpPr>
        <p:spPr bwMode="auto">
          <a:xfrm>
            <a:off x="722313" y="4368800"/>
            <a:ext cx="561975" cy="16192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13352" name="AutoShape 8"/>
          <p:cNvSpPr>
            <a:spLocks noChangeArrowheads="1"/>
          </p:cNvSpPr>
          <p:nvPr/>
        </p:nvSpPr>
        <p:spPr bwMode="auto">
          <a:xfrm rot="-1062141">
            <a:off x="2438400" y="40386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ECDFB-F8A1-4AF2-B05B-751FA35F51D0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53" grpId="0" animBg="1"/>
      <p:bldP spid="313351" grpId="0" animBg="1"/>
      <p:bldP spid="3133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Parsing</a:t>
            </a:r>
          </a:p>
        </p:txBody>
      </p:sp>
      <p:sp>
        <p:nvSpPr>
          <p:cNvPr id="397354" name="Rectangle 42"/>
          <p:cNvSpPr>
            <a:spLocks noGrp="1" noChangeArrowheads="1"/>
          </p:cNvSpPr>
          <p:nvPr>
            <p:ph idx="1"/>
          </p:nvPr>
        </p:nvSpPr>
        <p:spPr>
          <a:xfrm>
            <a:off x="6172200" y="1752600"/>
            <a:ext cx="2971800" cy="4267200"/>
          </a:xfrm>
        </p:spPr>
        <p:txBody>
          <a:bodyPr/>
          <a:lstStyle/>
          <a:p>
            <a:pPr marL="285750" lvl="1" indent="-1714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Identify basic blocks, functions</a:t>
            </a:r>
          </a:p>
          <a:p>
            <a:pPr marL="285750" lvl="1" indent="-1714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Builds control-flow graph</a:t>
            </a:r>
          </a:p>
          <a:p>
            <a:pPr marL="285750" lvl="1" indent="-1714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Operate on stripped code, but use symbol information opportunistically</a:t>
            </a:r>
          </a:p>
        </p:txBody>
      </p:sp>
      <p:sp>
        <p:nvSpPr>
          <p:cNvPr id="4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2895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7316" name="AutoShape 4"/>
          <p:cNvSpPr>
            <a:spLocks noChangeArrowheads="1"/>
          </p:cNvSpPr>
          <p:nvPr/>
        </p:nvSpPr>
        <p:spPr bwMode="auto">
          <a:xfrm rot="-918638">
            <a:off x="4419600" y="34290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26631" name="Group 26"/>
          <p:cNvGrpSpPr>
            <a:grpSpLocks/>
          </p:cNvGrpSpPr>
          <p:nvPr/>
        </p:nvGrpSpPr>
        <p:grpSpPr bwMode="auto">
          <a:xfrm>
            <a:off x="762000" y="1066800"/>
            <a:ext cx="2133600" cy="3505200"/>
            <a:chOff x="480" y="672"/>
            <a:chExt cx="1344" cy="2208"/>
          </a:xfrm>
        </p:grpSpPr>
        <p:sp>
          <p:nvSpPr>
            <p:cNvPr id="397339" name="Freeform 27"/>
            <p:cNvSpPr>
              <a:spLocks/>
            </p:cNvSpPr>
            <p:nvPr/>
          </p:nvSpPr>
          <p:spPr bwMode="auto">
            <a:xfrm>
              <a:off x="1248" y="672"/>
              <a:ext cx="576" cy="22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1344"/>
                </a:cxn>
                <a:cxn ang="0">
                  <a:pos x="576" y="2208"/>
                </a:cxn>
                <a:cxn ang="0">
                  <a:pos x="0" y="1728"/>
                </a:cxn>
                <a:cxn ang="0">
                  <a:pos x="0" y="0"/>
                </a:cxn>
              </a:cxnLst>
              <a:rect l="0" t="0" r="r" b="b"/>
              <a:pathLst>
                <a:path w="576" h="2208">
                  <a:moveTo>
                    <a:pt x="0" y="0"/>
                  </a:moveTo>
                  <a:lnTo>
                    <a:pt x="576" y="1344"/>
                  </a:lnTo>
                  <a:lnTo>
                    <a:pt x="576" y="2208"/>
                  </a:lnTo>
                  <a:lnTo>
                    <a:pt x="0" y="1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B3">
                <a:alpha val="20000"/>
              </a:srgbClr>
            </a:solidFill>
            <a:ln w="254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7340" name="Rectangle 28"/>
            <p:cNvSpPr>
              <a:spLocks noChangeArrowheads="1"/>
            </p:cNvSpPr>
            <p:nvPr/>
          </p:nvSpPr>
          <p:spPr bwMode="auto">
            <a:xfrm>
              <a:off x="480" y="672"/>
              <a:ext cx="774" cy="1740"/>
            </a:xfrm>
            <a:prstGeom prst="rect">
              <a:avLst/>
            </a:prstGeom>
            <a:solidFill>
              <a:srgbClr val="4040B3"/>
            </a:solidFill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</p:grpSp>
      <p:grpSp>
        <p:nvGrpSpPr>
          <p:cNvPr id="26632" name="Group 34"/>
          <p:cNvGrpSpPr>
            <a:grpSpLocks/>
          </p:cNvGrpSpPr>
          <p:nvPr/>
        </p:nvGrpSpPr>
        <p:grpSpPr bwMode="auto">
          <a:xfrm>
            <a:off x="457200" y="3962400"/>
            <a:ext cx="1828800" cy="1981200"/>
            <a:chOff x="2736" y="576"/>
            <a:chExt cx="1152" cy="1248"/>
          </a:xfrm>
        </p:grpSpPr>
        <p:sp>
          <p:nvSpPr>
            <p:cNvPr id="397347" name="Rectangle 35"/>
            <p:cNvSpPr>
              <a:spLocks noChangeArrowheads="1"/>
            </p:cNvSpPr>
            <p:nvPr/>
          </p:nvSpPr>
          <p:spPr bwMode="auto">
            <a:xfrm>
              <a:off x="2736" y="576"/>
              <a:ext cx="1152" cy="1248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>
                  <a:latin typeface="+mn-lt"/>
                </a:rPr>
                <a:t>Mutatee</a:t>
              </a:r>
            </a:p>
          </p:txBody>
        </p:sp>
        <p:sp>
          <p:nvSpPr>
            <p:cNvPr id="26659" name="AutoShape 36"/>
            <p:cNvSpPr>
              <a:spLocks noChangeArrowheads="1"/>
            </p:cNvSpPr>
            <p:nvPr/>
          </p:nvSpPr>
          <p:spPr bwMode="auto">
            <a:xfrm>
              <a:off x="2832" y="816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8b 04 99 20 e9 3d e0 09 e8 68 c0 45 be 79 5e 80 89 08 27 c0 73</a:t>
              </a:r>
            </a:p>
          </p:txBody>
        </p:sp>
        <p:sp>
          <p:nvSpPr>
            <p:cNvPr id="26660" name="AutoShape 37"/>
            <p:cNvSpPr>
              <a:spLocks noChangeArrowheads="1"/>
            </p:cNvSpPr>
            <p:nvPr/>
          </p:nvSpPr>
          <p:spPr bwMode="auto">
            <a:xfrm>
              <a:off x="2832" y="1152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1c 88 48 6a d8 6a d0 56 4b fe 92 57 af 40 0c b6 f2 64 32 f5 07</a:t>
              </a:r>
            </a:p>
          </p:txBody>
        </p:sp>
        <p:sp>
          <p:nvSpPr>
            <p:cNvPr id="26661" name="AutoShape 38"/>
            <p:cNvSpPr>
              <a:spLocks noChangeArrowheads="1"/>
            </p:cNvSpPr>
            <p:nvPr/>
          </p:nvSpPr>
          <p:spPr bwMode="auto">
            <a:xfrm>
              <a:off x="2832" y="1488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57 af 40 0c b6 f2 64 32 f5 07 b6 66 21 0c 85 a5 94 2b 20 fd 5b</a:t>
              </a:r>
            </a:p>
          </p:txBody>
        </p:sp>
      </p:grpSp>
      <p:sp>
        <p:nvSpPr>
          <p:cNvPr id="26633" name="Rectangle 39"/>
          <p:cNvSpPr>
            <a:spLocks noChangeArrowheads="1"/>
          </p:cNvSpPr>
          <p:nvPr/>
        </p:nvSpPr>
        <p:spPr bwMode="auto">
          <a:xfrm>
            <a:off x="722313" y="4368800"/>
            <a:ext cx="561975" cy="16192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7352" name="AutoShape 40"/>
          <p:cNvSpPr>
            <a:spLocks noChangeArrowheads="1"/>
          </p:cNvSpPr>
          <p:nvPr/>
        </p:nvSpPr>
        <p:spPr bwMode="auto">
          <a:xfrm rot="-1062141">
            <a:off x="2438400" y="40386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97353" name="Rectangle 41"/>
          <p:cNvSpPr>
            <a:spLocks noChangeArrowheads="1"/>
          </p:cNvSpPr>
          <p:nvPr/>
        </p:nvSpPr>
        <p:spPr bwMode="auto">
          <a:xfrm>
            <a:off x="4876800" y="2438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572000" y="4038600"/>
            <a:ext cx="1284288" cy="1379538"/>
            <a:chOff x="3213" y="2832"/>
            <a:chExt cx="809" cy="869"/>
          </a:xfrm>
        </p:grpSpPr>
        <p:cxnSp>
          <p:nvCxnSpPr>
            <p:cNvPr id="26639" name="AutoShape 45"/>
            <p:cNvCxnSpPr>
              <a:cxnSpLocks noChangeShapeType="1"/>
              <a:stCxn id="26657" idx="2"/>
              <a:endCxn id="26649" idx="0"/>
            </p:cNvCxnSpPr>
            <p:nvPr/>
          </p:nvCxnSpPr>
          <p:spPr bwMode="auto">
            <a:xfrm flipH="1">
              <a:off x="3790" y="3115"/>
              <a:ext cx="1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0" name="AutoShape 46"/>
            <p:cNvCxnSpPr>
              <a:cxnSpLocks noChangeShapeType="1"/>
              <a:stCxn id="26649" idx="2"/>
              <a:endCxn id="26650" idx="0"/>
            </p:cNvCxnSpPr>
            <p:nvPr/>
          </p:nvCxnSpPr>
          <p:spPr bwMode="auto">
            <a:xfrm>
              <a:off x="3790" y="3261"/>
              <a:ext cx="1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1" name="AutoShape 47"/>
            <p:cNvCxnSpPr>
              <a:cxnSpLocks noChangeShapeType="1"/>
              <a:stCxn id="26650" idx="2"/>
              <a:endCxn id="26651" idx="0"/>
            </p:cNvCxnSpPr>
            <p:nvPr/>
          </p:nvCxnSpPr>
          <p:spPr bwMode="auto">
            <a:xfrm flipH="1">
              <a:off x="3658" y="3408"/>
              <a:ext cx="133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2" name="AutoShape 48"/>
            <p:cNvCxnSpPr>
              <a:cxnSpLocks noChangeShapeType="1"/>
              <a:stCxn id="26650" idx="2"/>
              <a:endCxn id="26652" idx="0"/>
            </p:cNvCxnSpPr>
            <p:nvPr/>
          </p:nvCxnSpPr>
          <p:spPr bwMode="auto">
            <a:xfrm>
              <a:off x="3791" y="3408"/>
              <a:ext cx="143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3" name="AutoShape 49"/>
            <p:cNvCxnSpPr>
              <a:cxnSpLocks noChangeShapeType="1"/>
              <a:stCxn id="26651" idx="2"/>
              <a:endCxn id="26653" idx="0"/>
            </p:cNvCxnSpPr>
            <p:nvPr/>
          </p:nvCxnSpPr>
          <p:spPr bwMode="auto">
            <a:xfrm flipH="1">
              <a:off x="3566" y="3554"/>
              <a:ext cx="92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4" name="AutoShape 50"/>
            <p:cNvCxnSpPr>
              <a:cxnSpLocks noChangeShapeType="1"/>
              <a:stCxn id="26651" idx="2"/>
              <a:endCxn id="26654" idx="0"/>
            </p:cNvCxnSpPr>
            <p:nvPr/>
          </p:nvCxnSpPr>
          <p:spPr bwMode="auto">
            <a:xfrm>
              <a:off x="3658" y="3554"/>
              <a:ext cx="96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5" name="AutoShape 51"/>
            <p:cNvCxnSpPr>
              <a:cxnSpLocks noChangeShapeType="1"/>
              <a:stCxn id="26648" idx="2"/>
              <a:endCxn id="26655" idx="0"/>
            </p:cNvCxnSpPr>
            <p:nvPr/>
          </p:nvCxnSpPr>
          <p:spPr bwMode="auto">
            <a:xfrm flipH="1">
              <a:off x="3302" y="2936"/>
              <a:ext cx="317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6" name="AutoShape 52"/>
            <p:cNvCxnSpPr>
              <a:cxnSpLocks noChangeShapeType="1"/>
              <a:stCxn id="26648" idx="2"/>
              <a:endCxn id="26656" idx="0"/>
            </p:cNvCxnSpPr>
            <p:nvPr/>
          </p:nvCxnSpPr>
          <p:spPr bwMode="auto">
            <a:xfrm flipH="1">
              <a:off x="3488" y="2936"/>
              <a:ext cx="131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47" name="AutoShape 53"/>
            <p:cNvCxnSpPr>
              <a:cxnSpLocks noChangeShapeType="1"/>
              <a:stCxn id="26648" idx="2"/>
              <a:endCxn id="26657" idx="0"/>
            </p:cNvCxnSpPr>
            <p:nvPr/>
          </p:nvCxnSpPr>
          <p:spPr bwMode="auto">
            <a:xfrm>
              <a:off x="3619" y="2936"/>
              <a:ext cx="172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6648" name="AutoShape 54"/>
            <p:cNvSpPr>
              <a:spLocks noChangeArrowheads="1"/>
            </p:cNvSpPr>
            <p:nvPr/>
          </p:nvSpPr>
          <p:spPr bwMode="auto">
            <a:xfrm>
              <a:off x="3303" y="2832"/>
              <a:ext cx="631" cy="10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mov eax -&gt; [ebx * 4 + ecx]</a:t>
              </a:r>
            </a:p>
          </p:txBody>
        </p:sp>
        <p:sp>
          <p:nvSpPr>
            <p:cNvPr id="26649" name="AutoShape 55"/>
            <p:cNvSpPr>
              <a:spLocks noChangeArrowheads="1"/>
            </p:cNvSpPr>
            <p:nvPr/>
          </p:nvSpPr>
          <p:spPr bwMode="auto">
            <a:xfrm>
              <a:off x="3680" y="3157"/>
              <a:ext cx="219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deref</a:t>
              </a:r>
            </a:p>
          </p:txBody>
        </p:sp>
        <p:sp>
          <p:nvSpPr>
            <p:cNvPr id="26650" name="AutoShape 56"/>
            <p:cNvSpPr>
              <a:spLocks noChangeArrowheads="1"/>
            </p:cNvSpPr>
            <p:nvPr/>
          </p:nvSpPr>
          <p:spPr bwMode="auto">
            <a:xfrm>
              <a:off x="3702" y="3304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add</a:t>
              </a:r>
            </a:p>
          </p:txBody>
        </p:sp>
        <p:sp>
          <p:nvSpPr>
            <p:cNvPr id="26651" name="AutoShape 57"/>
            <p:cNvSpPr>
              <a:spLocks noChangeArrowheads="1"/>
            </p:cNvSpPr>
            <p:nvPr/>
          </p:nvSpPr>
          <p:spPr bwMode="auto">
            <a:xfrm>
              <a:off x="3558" y="3450"/>
              <a:ext cx="200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mult</a:t>
              </a:r>
            </a:p>
          </p:txBody>
        </p:sp>
        <p:sp>
          <p:nvSpPr>
            <p:cNvPr id="26652" name="AutoShape 58"/>
            <p:cNvSpPr>
              <a:spLocks noChangeArrowheads="1"/>
            </p:cNvSpPr>
            <p:nvPr/>
          </p:nvSpPr>
          <p:spPr bwMode="auto">
            <a:xfrm>
              <a:off x="3845" y="3450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ecx</a:t>
              </a:r>
            </a:p>
          </p:txBody>
        </p:sp>
        <p:sp>
          <p:nvSpPr>
            <p:cNvPr id="26653" name="AutoShape 59"/>
            <p:cNvSpPr>
              <a:spLocks noChangeArrowheads="1"/>
            </p:cNvSpPr>
            <p:nvPr/>
          </p:nvSpPr>
          <p:spPr bwMode="auto">
            <a:xfrm>
              <a:off x="3477" y="3597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ebx</a:t>
              </a:r>
            </a:p>
          </p:txBody>
        </p:sp>
        <p:sp>
          <p:nvSpPr>
            <p:cNvPr id="26654" name="AutoShape 60"/>
            <p:cNvSpPr>
              <a:spLocks noChangeArrowheads="1"/>
            </p:cNvSpPr>
            <p:nvPr/>
          </p:nvSpPr>
          <p:spPr bwMode="auto">
            <a:xfrm>
              <a:off x="3684" y="3597"/>
              <a:ext cx="139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55" name="AutoShape 61"/>
            <p:cNvSpPr>
              <a:spLocks noChangeArrowheads="1"/>
            </p:cNvSpPr>
            <p:nvPr/>
          </p:nvSpPr>
          <p:spPr bwMode="auto">
            <a:xfrm>
              <a:off x="3213" y="3011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mov</a:t>
              </a:r>
            </a:p>
          </p:txBody>
        </p:sp>
        <p:sp>
          <p:nvSpPr>
            <p:cNvPr id="26656" name="AutoShape 62"/>
            <p:cNvSpPr>
              <a:spLocks noChangeArrowheads="1"/>
            </p:cNvSpPr>
            <p:nvPr/>
          </p:nvSpPr>
          <p:spPr bwMode="auto">
            <a:xfrm>
              <a:off x="3399" y="3011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eax</a:t>
              </a:r>
            </a:p>
          </p:txBody>
        </p:sp>
        <p:sp>
          <p:nvSpPr>
            <p:cNvPr id="26657" name="AutoShape 63"/>
            <p:cNvSpPr>
              <a:spLocks noChangeArrowheads="1"/>
            </p:cNvSpPr>
            <p:nvPr/>
          </p:nvSpPr>
          <p:spPr bwMode="auto">
            <a:xfrm>
              <a:off x="3586" y="3011"/>
              <a:ext cx="409" cy="10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[ebx * 4 + ecx]</a:t>
              </a:r>
            </a:p>
          </p:txBody>
        </p:sp>
      </p:grpSp>
      <p:sp>
        <p:nvSpPr>
          <p:cNvPr id="397376" name="Rectangle 64"/>
          <p:cNvSpPr>
            <a:spLocks noChangeArrowheads="1"/>
          </p:cNvSpPr>
          <p:nvPr/>
        </p:nvSpPr>
        <p:spPr bwMode="auto">
          <a:xfrm>
            <a:off x="6172200" y="990600"/>
            <a:ext cx="2971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b="0"/>
              <a:t>Parse-time analyses: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62B28-0B95-41F5-B322-C2786514ECB7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5" name="Oval 29"/>
          <p:cNvSpPr>
            <a:spLocks noChangeArrowheads="1"/>
          </p:cNvSpPr>
          <p:nvPr/>
        </p:nvSpPr>
        <p:spPr bwMode="auto">
          <a:xfrm>
            <a:off x="914400" y="1417637"/>
            <a:ext cx="914400" cy="411163"/>
          </a:xfrm>
          <a:prstGeom prst="ellipse">
            <a:avLst/>
          </a:prstGeom>
          <a:solidFill>
            <a:schemeClr val="bg2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 dirty="0">
                <a:latin typeface="+mn-lt"/>
              </a:rPr>
              <a:t>IA32</a:t>
            </a:r>
          </a:p>
        </p:txBody>
      </p:sp>
      <p:sp>
        <p:nvSpPr>
          <p:cNvPr id="46" name="Oval 30"/>
          <p:cNvSpPr>
            <a:spLocks noChangeArrowheads="1"/>
          </p:cNvSpPr>
          <p:nvPr/>
        </p:nvSpPr>
        <p:spPr bwMode="auto">
          <a:xfrm>
            <a:off x="914400" y="2332037"/>
            <a:ext cx="914400" cy="411163"/>
          </a:xfrm>
          <a:prstGeom prst="ellipse">
            <a:avLst/>
          </a:prstGeom>
          <a:solidFill>
            <a:schemeClr val="bg2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 dirty="0">
                <a:latin typeface="+mn-lt"/>
              </a:rPr>
              <a:t>AMD64</a:t>
            </a:r>
          </a:p>
        </p:txBody>
      </p:sp>
      <p:sp>
        <p:nvSpPr>
          <p:cNvPr id="47" name="Oval 31"/>
          <p:cNvSpPr>
            <a:spLocks noChangeArrowheads="1"/>
          </p:cNvSpPr>
          <p:nvPr/>
        </p:nvSpPr>
        <p:spPr bwMode="auto">
          <a:xfrm>
            <a:off x="914400" y="3246437"/>
            <a:ext cx="914400" cy="411163"/>
          </a:xfrm>
          <a:prstGeom prst="ellipse">
            <a:avLst/>
          </a:prstGeom>
          <a:solidFill>
            <a:schemeClr val="bg2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 dirty="0">
                <a:latin typeface="+mn-lt"/>
              </a:rPr>
              <a:t>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54" grpId="0" build="p"/>
      <p:bldP spid="397353" grpId="0" animBg="1"/>
      <p:bldP spid="3973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Binary Code Parsing</a:t>
            </a:r>
          </a:p>
        </p:txBody>
      </p:sp>
      <p:sp>
        <p:nvSpPr>
          <p:cNvPr id="27651" name="Rectangle 94"/>
          <p:cNvSpPr>
            <a:spLocks noGrp="1" noChangeArrowheads="1"/>
          </p:cNvSpPr>
          <p:nvPr>
            <p:ph idx="1"/>
          </p:nvPr>
        </p:nvSpPr>
        <p:spPr>
          <a:xfrm>
            <a:off x="2438400" y="1219200"/>
            <a:ext cx="6400800" cy="1295400"/>
          </a:xfrm>
        </p:spPr>
        <p:txBody>
          <a:bodyPr/>
          <a:lstStyle/>
          <a:p>
            <a:pPr marL="690563" indent="-69056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/>
              <a:t>Task: instrument malloc at its entry and exit points, instrument free at its entry point</a:t>
            </a:r>
          </a:p>
          <a:p>
            <a:pPr marL="914400" indent="-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000" smtClean="0"/>
          </a:p>
          <a:p>
            <a:pPr marL="914400" indent="-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>
                <a:solidFill>
                  <a:srgbClr val="404040"/>
                </a:solidFill>
              </a:rPr>
              <a:t>Subtask: find malloc and parse it</a:t>
            </a:r>
          </a:p>
        </p:txBody>
      </p:sp>
      <p:sp>
        <p:nvSpPr>
          <p:cNvPr id="4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7239000" y="3581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2875" name="Rectangle 11"/>
          <p:cNvSpPr>
            <a:spLocks noChangeArrowheads="1"/>
          </p:cNvSpPr>
          <p:nvPr/>
        </p:nvSpPr>
        <p:spPr bwMode="auto">
          <a:xfrm>
            <a:off x="2895600" y="4495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2883" name="Rectangle 19"/>
          <p:cNvSpPr>
            <a:spLocks noChangeArrowheads="1"/>
          </p:cNvSpPr>
          <p:nvPr/>
        </p:nvSpPr>
        <p:spPr bwMode="auto">
          <a:xfrm>
            <a:off x="609600" y="21336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2885" name="Rectangle 21"/>
          <p:cNvSpPr>
            <a:spLocks noChangeArrowheads="1"/>
          </p:cNvSpPr>
          <p:nvPr/>
        </p:nvSpPr>
        <p:spPr bwMode="auto">
          <a:xfrm>
            <a:off x="2895600" y="2743200"/>
            <a:ext cx="1376363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</p:txBody>
      </p:sp>
      <p:sp>
        <p:nvSpPr>
          <p:cNvPr id="292890" name="AutoShape 26"/>
          <p:cNvSpPr>
            <a:spLocks noChangeArrowheads="1"/>
          </p:cNvSpPr>
          <p:nvPr/>
        </p:nvSpPr>
        <p:spPr bwMode="auto">
          <a:xfrm>
            <a:off x="609600" y="1143000"/>
            <a:ext cx="14478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57200" y="4038600"/>
            <a:ext cx="1828800" cy="1981200"/>
            <a:chOff x="2736" y="576"/>
            <a:chExt cx="1152" cy="1248"/>
          </a:xfrm>
        </p:grpSpPr>
        <p:sp>
          <p:nvSpPr>
            <p:cNvPr id="292892" name="Rectangle 28"/>
            <p:cNvSpPr>
              <a:spLocks noChangeArrowheads="1"/>
            </p:cNvSpPr>
            <p:nvPr/>
          </p:nvSpPr>
          <p:spPr bwMode="auto">
            <a:xfrm>
              <a:off x="2736" y="576"/>
              <a:ext cx="1152" cy="1248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>
                  <a:latin typeface="+mn-lt"/>
                </a:rPr>
                <a:t>Mutatee</a:t>
              </a:r>
            </a:p>
          </p:txBody>
        </p:sp>
        <p:sp>
          <p:nvSpPr>
            <p:cNvPr id="27690" name="AutoShape 29"/>
            <p:cNvSpPr>
              <a:spLocks noChangeArrowheads="1"/>
            </p:cNvSpPr>
            <p:nvPr/>
          </p:nvSpPr>
          <p:spPr bwMode="auto">
            <a:xfrm>
              <a:off x="2832" y="816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84 04 99 20 e9 3d e0 09 e8 68 c0 45 be 79 5e 80 89 08 27 c0 73</a:t>
              </a:r>
            </a:p>
          </p:txBody>
        </p:sp>
        <p:sp>
          <p:nvSpPr>
            <p:cNvPr id="27691" name="AutoShape 30"/>
            <p:cNvSpPr>
              <a:spLocks noChangeArrowheads="1"/>
            </p:cNvSpPr>
            <p:nvPr/>
          </p:nvSpPr>
          <p:spPr bwMode="auto">
            <a:xfrm>
              <a:off x="2832" y="1152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1c 88 48 6a d8 6a d0 56 4b fe 92 57 af 40 0c b6 f2 64 32 f5 07</a:t>
              </a:r>
            </a:p>
          </p:txBody>
        </p:sp>
        <p:sp>
          <p:nvSpPr>
            <p:cNvPr id="27692" name="AutoShape 31"/>
            <p:cNvSpPr>
              <a:spLocks noChangeArrowheads="1"/>
            </p:cNvSpPr>
            <p:nvPr/>
          </p:nvSpPr>
          <p:spPr bwMode="auto">
            <a:xfrm>
              <a:off x="2832" y="1488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anchor="ctr">
              <a:flatTx/>
            </a:bodyPr>
            <a:lstStyle/>
            <a:p>
              <a:r>
                <a:rPr lang="en-US" sz="800">
                  <a:solidFill>
                    <a:srgbClr val="121298"/>
                  </a:solidFill>
                  <a:latin typeface="Courier New" pitchFamily="49" charset="0"/>
                </a:rPr>
                <a:t>57 af 40 0c b6 f2 64 32 f5 07 b6 66 21 0c 85 a5 94 2b 20 fd 5b</a:t>
              </a:r>
            </a:p>
          </p:txBody>
        </p:sp>
      </p:grpSp>
      <p:sp>
        <p:nvSpPr>
          <p:cNvPr id="292918" name="AutoShape 54"/>
          <p:cNvSpPr>
            <a:spLocks noChangeArrowheads="1"/>
          </p:cNvSpPr>
          <p:nvPr/>
        </p:nvSpPr>
        <p:spPr bwMode="auto">
          <a:xfrm>
            <a:off x="4953000" y="2895600"/>
            <a:ext cx="1524000" cy="10668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>
            <a:flatTx/>
          </a:bodyPr>
          <a:lstStyle/>
          <a:p>
            <a:r>
              <a:rPr lang="en-US" u="sng">
                <a:solidFill>
                  <a:srgbClr val="121298"/>
                </a:solidFill>
                <a:latin typeface="Courier New" pitchFamily="49" charset="0"/>
              </a:rPr>
              <a:t>msvcrt.dll</a:t>
            </a:r>
          </a:p>
          <a:p>
            <a:r>
              <a:rPr lang="en-US" sz="800">
                <a:solidFill>
                  <a:srgbClr val="121298"/>
                </a:solidFill>
                <a:latin typeface="Courier New" pitchFamily="49" charset="0"/>
              </a:rPr>
              <a:t>malloc    77C2C407</a:t>
            </a:r>
          </a:p>
          <a:p>
            <a:r>
              <a:rPr lang="en-US" sz="800">
                <a:solidFill>
                  <a:srgbClr val="121298"/>
                </a:solidFill>
                <a:latin typeface="Courier New" pitchFamily="49" charset="0"/>
              </a:rPr>
              <a:t>free      77C2C21B</a:t>
            </a:r>
          </a:p>
          <a:p>
            <a:r>
              <a:rPr lang="en-US" sz="800">
                <a:solidFill>
                  <a:srgbClr val="121298"/>
                </a:solidFill>
                <a:latin typeface="Courier New" pitchFamily="49" charset="0"/>
              </a:rPr>
              <a:t>atoi      77C1BE7B</a:t>
            </a:r>
          </a:p>
          <a:p>
            <a:r>
              <a:rPr lang="en-US" sz="800">
                <a:solidFill>
                  <a:srgbClr val="121298"/>
                </a:solidFill>
                <a:latin typeface="Courier New" pitchFamily="49" charset="0"/>
              </a:rPr>
              <a:t>strcpy    77C46030</a:t>
            </a:r>
          </a:p>
          <a:p>
            <a:r>
              <a:rPr lang="en-US" sz="800">
                <a:solidFill>
                  <a:srgbClr val="121298"/>
                </a:solidFill>
                <a:latin typeface="Courier New" pitchFamily="49" charset="0"/>
              </a:rPr>
              <a:t>memmove   77C472B0</a:t>
            </a:r>
            <a:endParaRPr lang="en-US"/>
          </a:p>
        </p:txBody>
      </p:sp>
      <p:sp>
        <p:nvSpPr>
          <p:cNvPr id="292922" name="AutoShape 58"/>
          <p:cNvSpPr>
            <a:spLocks noChangeArrowheads="1"/>
          </p:cNvSpPr>
          <p:nvPr/>
        </p:nvSpPr>
        <p:spPr bwMode="auto">
          <a:xfrm rot="18960305">
            <a:off x="2438400" y="38862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23" name="AutoShape 59"/>
          <p:cNvSpPr>
            <a:spLocks noChangeArrowheads="1"/>
          </p:cNvSpPr>
          <p:nvPr/>
        </p:nvSpPr>
        <p:spPr bwMode="auto">
          <a:xfrm rot="2252366">
            <a:off x="6705600" y="36576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25" name="AutoShape 61"/>
          <p:cNvSpPr>
            <a:spLocks noChangeArrowheads="1"/>
          </p:cNvSpPr>
          <p:nvPr/>
        </p:nvSpPr>
        <p:spPr bwMode="auto">
          <a:xfrm rot="5400000">
            <a:off x="1143000" y="16764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28" name="AutoShape 64"/>
          <p:cNvSpPr>
            <a:spLocks noChangeArrowheads="1"/>
          </p:cNvSpPr>
          <p:nvPr/>
        </p:nvSpPr>
        <p:spPr bwMode="auto">
          <a:xfrm>
            <a:off x="4419600" y="32766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29" name="AutoShape 65"/>
          <p:cNvSpPr>
            <a:spLocks noChangeArrowheads="1"/>
          </p:cNvSpPr>
          <p:nvPr/>
        </p:nvSpPr>
        <p:spPr bwMode="auto">
          <a:xfrm>
            <a:off x="4419600" y="49530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33" name="AutoShape 69"/>
          <p:cNvSpPr>
            <a:spLocks noChangeArrowheads="1"/>
          </p:cNvSpPr>
          <p:nvPr/>
        </p:nvSpPr>
        <p:spPr bwMode="auto">
          <a:xfrm rot="5400000">
            <a:off x="1143000" y="35814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34" name="AutoShape 70"/>
          <p:cNvSpPr>
            <a:spLocks noChangeArrowheads="1"/>
          </p:cNvSpPr>
          <p:nvPr/>
        </p:nvSpPr>
        <p:spPr bwMode="auto">
          <a:xfrm>
            <a:off x="2438400" y="49530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92935" name="AutoShape 71"/>
          <p:cNvSpPr>
            <a:spLocks noChangeArrowheads="1"/>
          </p:cNvSpPr>
          <p:nvPr/>
        </p:nvSpPr>
        <p:spPr bwMode="auto">
          <a:xfrm rot="18960305">
            <a:off x="6705600" y="44196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5100638" y="4572000"/>
            <a:ext cx="1284287" cy="1379538"/>
            <a:chOff x="3213" y="2832"/>
            <a:chExt cx="809" cy="869"/>
          </a:xfrm>
        </p:grpSpPr>
        <p:cxnSp>
          <p:nvCxnSpPr>
            <p:cNvPr id="27670" name="AutoShape 76"/>
            <p:cNvCxnSpPr>
              <a:cxnSpLocks noChangeShapeType="1"/>
              <a:stCxn id="292950" idx="2"/>
              <a:endCxn id="292953" idx="0"/>
            </p:cNvCxnSpPr>
            <p:nvPr/>
          </p:nvCxnSpPr>
          <p:spPr bwMode="auto">
            <a:xfrm flipH="1">
              <a:off x="3790" y="3115"/>
              <a:ext cx="1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1" name="AutoShape 77"/>
            <p:cNvCxnSpPr>
              <a:cxnSpLocks noChangeShapeType="1"/>
              <a:stCxn id="292953" idx="2"/>
              <a:endCxn id="292954" idx="0"/>
            </p:cNvCxnSpPr>
            <p:nvPr/>
          </p:nvCxnSpPr>
          <p:spPr bwMode="auto">
            <a:xfrm>
              <a:off x="3790" y="3261"/>
              <a:ext cx="1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2" name="AutoShape 78"/>
            <p:cNvCxnSpPr>
              <a:cxnSpLocks noChangeShapeType="1"/>
              <a:stCxn id="292954" idx="2"/>
              <a:endCxn id="292955" idx="0"/>
            </p:cNvCxnSpPr>
            <p:nvPr/>
          </p:nvCxnSpPr>
          <p:spPr bwMode="auto">
            <a:xfrm flipH="1">
              <a:off x="3658" y="3408"/>
              <a:ext cx="133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3" name="AutoShape 79"/>
            <p:cNvCxnSpPr>
              <a:cxnSpLocks noChangeShapeType="1"/>
              <a:stCxn id="292954" idx="2"/>
              <a:endCxn id="292937" idx="0"/>
            </p:cNvCxnSpPr>
            <p:nvPr/>
          </p:nvCxnSpPr>
          <p:spPr bwMode="auto">
            <a:xfrm>
              <a:off x="3791" y="3408"/>
              <a:ext cx="143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4" name="AutoShape 80"/>
            <p:cNvCxnSpPr>
              <a:cxnSpLocks noChangeShapeType="1"/>
              <a:stCxn id="292955" idx="2"/>
              <a:endCxn id="292938" idx="0"/>
            </p:cNvCxnSpPr>
            <p:nvPr/>
          </p:nvCxnSpPr>
          <p:spPr bwMode="auto">
            <a:xfrm flipH="1">
              <a:off x="3566" y="3554"/>
              <a:ext cx="92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5" name="AutoShape 81"/>
            <p:cNvCxnSpPr>
              <a:cxnSpLocks noChangeShapeType="1"/>
              <a:stCxn id="292955" idx="2"/>
              <a:endCxn id="292939" idx="0"/>
            </p:cNvCxnSpPr>
            <p:nvPr/>
          </p:nvCxnSpPr>
          <p:spPr bwMode="auto">
            <a:xfrm>
              <a:off x="3658" y="3554"/>
              <a:ext cx="96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6" name="AutoShape 83"/>
            <p:cNvCxnSpPr>
              <a:cxnSpLocks noChangeShapeType="1"/>
              <a:stCxn id="292952" idx="2"/>
              <a:endCxn id="292946" idx="0"/>
            </p:cNvCxnSpPr>
            <p:nvPr/>
          </p:nvCxnSpPr>
          <p:spPr bwMode="auto">
            <a:xfrm flipH="1">
              <a:off x="3302" y="2936"/>
              <a:ext cx="317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7" name="AutoShape 85"/>
            <p:cNvCxnSpPr>
              <a:cxnSpLocks noChangeShapeType="1"/>
              <a:stCxn id="292952" idx="2"/>
              <a:endCxn id="292948" idx="0"/>
            </p:cNvCxnSpPr>
            <p:nvPr/>
          </p:nvCxnSpPr>
          <p:spPr bwMode="auto">
            <a:xfrm flipH="1">
              <a:off x="3488" y="2936"/>
              <a:ext cx="131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678" name="AutoShape 87"/>
            <p:cNvCxnSpPr>
              <a:cxnSpLocks noChangeShapeType="1"/>
              <a:stCxn id="292952" idx="2"/>
              <a:endCxn id="292950" idx="0"/>
            </p:cNvCxnSpPr>
            <p:nvPr/>
          </p:nvCxnSpPr>
          <p:spPr bwMode="auto">
            <a:xfrm>
              <a:off x="3619" y="2936"/>
              <a:ext cx="172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92952" name="AutoShape 88"/>
            <p:cNvSpPr>
              <a:spLocks noChangeArrowheads="1"/>
            </p:cNvSpPr>
            <p:nvPr/>
          </p:nvSpPr>
          <p:spPr bwMode="auto">
            <a:xfrm>
              <a:off x="3303" y="2832"/>
              <a:ext cx="631" cy="10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mov eax -&gt; [ebx * 4 + ecx]</a:t>
              </a:r>
            </a:p>
          </p:txBody>
        </p:sp>
        <p:sp>
          <p:nvSpPr>
            <p:cNvPr id="292953" name="AutoShape 89"/>
            <p:cNvSpPr>
              <a:spLocks noChangeArrowheads="1"/>
            </p:cNvSpPr>
            <p:nvPr/>
          </p:nvSpPr>
          <p:spPr bwMode="auto">
            <a:xfrm>
              <a:off x="3680" y="3157"/>
              <a:ext cx="219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deref</a:t>
              </a:r>
            </a:p>
          </p:txBody>
        </p:sp>
        <p:sp>
          <p:nvSpPr>
            <p:cNvPr id="292954" name="AutoShape 90"/>
            <p:cNvSpPr>
              <a:spLocks noChangeArrowheads="1"/>
            </p:cNvSpPr>
            <p:nvPr/>
          </p:nvSpPr>
          <p:spPr bwMode="auto">
            <a:xfrm>
              <a:off x="3702" y="3304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add</a:t>
              </a:r>
            </a:p>
          </p:txBody>
        </p:sp>
        <p:sp>
          <p:nvSpPr>
            <p:cNvPr id="292955" name="AutoShape 91"/>
            <p:cNvSpPr>
              <a:spLocks noChangeArrowheads="1"/>
            </p:cNvSpPr>
            <p:nvPr/>
          </p:nvSpPr>
          <p:spPr bwMode="auto">
            <a:xfrm>
              <a:off x="3558" y="3450"/>
              <a:ext cx="200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mult</a:t>
              </a:r>
            </a:p>
          </p:txBody>
        </p:sp>
        <p:sp>
          <p:nvSpPr>
            <p:cNvPr id="292937" name="AutoShape 73"/>
            <p:cNvSpPr>
              <a:spLocks noChangeArrowheads="1"/>
            </p:cNvSpPr>
            <p:nvPr/>
          </p:nvSpPr>
          <p:spPr bwMode="auto">
            <a:xfrm>
              <a:off x="3845" y="3450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ecx</a:t>
              </a:r>
            </a:p>
          </p:txBody>
        </p:sp>
        <p:sp>
          <p:nvSpPr>
            <p:cNvPr id="292938" name="AutoShape 74"/>
            <p:cNvSpPr>
              <a:spLocks noChangeArrowheads="1"/>
            </p:cNvSpPr>
            <p:nvPr/>
          </p:nvSpPr>
          <p:spPr bwMode="auto">
            <a:xfrm>
              <a:off x="3477" y="3597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ebx</a:t>
              </a:r>
            </a:p>
          </p:txBody>
        </p:sp>
        <p:sp>
          <p:nvSpPr>
            <p:cNvPr id="292939" name="AutoShape 75"/>
            <p:cNvSpPr>
              <a:spLocks noChangeArrowheads="1"/>
            </p:cNvSpPr>
            <p:nvPr/>
          </p:nvSpPr>
          <p:spPr bwMode="auto">
            <a:xfrm>
              <a:off x="3684" y="3597"/>
              <a:ext cx="139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4</a:t>
              </a:r>
            </a:p>
          </p:txBody>
        </p:sp>
        <p:sp>
          <p:nvSpPr>
            <p:cNvPr id="292946" name="AutoShape 82"/>
            <p:cNvSpPr>
              <a:spLocks noChangeArrowheads="1"/>
            </p:cNvSpPr>
            <p:nvPr/>
          </p:nvSpPr>
          <p:spPr bwMode="auto">
            <a:xfrm>
              <a:off x="3213" y="3011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mov</a:t>
              </a:r>
            </a:p>
          </p:txBody>
        </p:sp>
        <p:sp>
          <p:nvSpPr>
            <p:cNvPr id="292948" name="AutoShape 84"/>
            <p:cNvSpPr>
              <a:spLocks noChangeArrowheads="1"/>
            </p:cNvSpPr>
            <p:nvPr/>
          </p:nvSpPr>
          <p:spPr bwMode="auto">
            <a:xfrm>
              <a:off x="3399" y="3011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eax</a:t>
              </a:r>
            </a:p>
          </p:txBody>
        </p:sp>
        <p:sp>
          <p:nvSpPr>
            <p:cNvPr id="292950" name="AutoShape 86"/>
            <p:cNvSpPr>
              <a:spLocks noChangeArrowheads="1"/>
            </p:cNvSpPr>
            <p:nvPr/>
          </p:nvSpPr>
          <p:spPr bwMode="auto">
            <a:xfrm>
              <a:off x="3586" y="3011"/>
              <a:ext cx="409" cy="10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500">
                  <a:solidFill>
                    <a:schemeClr val="tx1"/>
                  </a:solidFill>
                  <a:latin typeface="+mn-lt"/>
                </a:rPr>
                <a:t>[ebx * 4 + ecx]</a:t>
              </a:r>
            </a:p>
          </p:txBody>
        </p:sp>
      </p:grpSp>
      <p:sp>
        <p:nvSpPr>
          <p:cNvPr id="4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8518B-5521-4343-9BB4-558C7EAFF8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4" grpId="0" animBg="1"/>
      <p:bldP spid="292875" grpId="0" animBg="1"/>
      <p:bldP spid="292883" grpId="0" animBg="1"/>
      <p:bldP spid="292885" grpId="0" animBg="1"/>
      <p:bldP spid="292890" grpId="0" animBg="1"/>
      <p:bldP spid="292918" grpId="0" animBg="1"/>
      <p:bldP spid="292922" grpId="0" animBg="1"/>
      <p:bldP spid="292923" grpId="0" animBg="1"/>
      <p:bldP spid="292925" grpId="0" animBg="1"/>
      <p:bldP spid="292928" grpId="0" animBg="1"/>
      <p:bldP spid="292929" grpId="0" animBg="1"/>
      <p:bldP spid="292933" grpId="0" animBg="1"/>
      <p:bldP spid="292934" grpId="0" animBg="1"/>
      <p:bldP spid="2929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Control Flow Traversal Parsing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4648200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smtClean="0"/>
              <a:t>Function symbols may be sparse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Executables must provide only one function address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Libraries provide symbols for exported functions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smtClean="0"/>
              <a:t>Parsing finds additional functions by following call edges</a:t>
            </a:r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99067" name="Rectangle 59"/>
          <p:cNvSpPr>
            <a:spLocks noChangeArrowheads="1"/>
          </p:cNvSpPr>
          <p:nvPr/>
        </p:nvSpPr>
        <p:spPr bwMode="auto">
          <a:xfrm>
            <a:off x="4953000" y="4724400"/>
            <a:ext cx="3962400" cy="1295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4953000" y="1219200"/>
            <a:ext cx="3962400" cy="2438400"/>
          </a:xfrm>
          <a:prstGeom prst="rect">
            <a:avLst/>
          </a:prstGeom>
          <a:solidFill>
            <a:srgbClr val="4040B3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13" name="AutoShape 5"/>
          <p:cNvSpPr>
            <a:spLocks noChangeArrowheads="1"/>
          </p:cNvSpPr>
          <p:nvPr/>
        </p:nvSpPr>
        <p:spPr bwMode="auto">
          <a:xfrm>
            <a:off x="7029450" y="1524000"/>
            <a:ext cx="284163" cy="263525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14" name="AutoShape 6"/>
          <p:cNvSpPr>
            <a:spLocks noChangeArrowheads="1"/>
          </p:cNvSpPr>
          <p:nvPr/>
        </p:nvSpPr>
        <p:spPr bwMode="auto">
          <a:xfrm>
            <a:off x="6805613" y="1957388"/>
            <a:ext cx="285750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15" name="AutoShape 7"/>
          <p:cNvSpPr>
            <a:spLocks noChangeArrowheads="1"/>
          </p:cNvSpPr>
          <p:nvPr/>
        </p:nvSpPr>
        <p:spPr bwMode="auto">
          <a:xfrm>
            <a:off x="7205663" y="1957388"/>
            <a:ext cx="284162" cy="257175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16" name="AutoShape 8"/>
          <p:cNvSpPr>
            <a:spLocks noChangeArrowheads="1"/>
          </p:cNvSpPr>
          <p:nvPr/>
        </p:nvSpPr>
        <p:spPr bwMode="auto">
          <a:xfrm>
            <a:off x="6805613" y="2390775"/>
            <a:ext cx="285750" cy="257175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17" name="AutoShape 9"/>
          <p:cNvSpPr>
            <a:spLocks noChangeArrowheads="1"/>
          </p:cNvSpPr>
          <p:nvPr/>
        </p:nvSpPr>
        <p:spPr bwMode="auto">
          <a:xfrm>
            <a:off x="7205663" y="2390775"/>
            <a:ext cx="284162" cy="261938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18" name="AutoShape 10"/>
          <p:cNvSpPr>
            <a:spLocks noChangeArrowheads="1"/>
          </p:cNvSpPr>
          <p:nvPr/>
        </p:nvSpPr>
        <p:spPr bwMode="auto">
          <a:xfrm>
            <a:off x="7205663" y="2825750"/>
            <a:ext cx="284162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cxnSp>
        <p:nvCxnSpPr>
          <p:cNvPr id="299019" name="AutoShape 11"/>
          <p:cNvCxnSpPr>
            <a:cxnSpLocks noChangeShapeType="1"/>
            <a:stCxn id="299013" idx="2"/>
            <a:endCxn id="299015" idx="0"/>
          </p:cNvCxnSpPr>
          <p:nvPr/>
        </p:nvCxnSpPr>
        <p:spPr bwMode="auto">
          <a:xfrm>
            <a:off x="7172325" y="1787525"/>
            <a:ext cx="176213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20" name="AutoShape 12"/>
          <p:cNvCxnSpPr>
            <a:cxnSpLocks noChangeShapeType="1"/>
            <a:stCxn id="299015" idx="2"/>
            <a:endCxn id="299017" idx="0"/>
          </p:cNvCxnSpPr>
          <p:nvPr/>
        </p:nvCxnSpPr>
        <p:spPr bwMode="auto">
          <a:xfrm>
            <a:off x="7348538" y="2214563"/>
            <a:ext cx="0" cy="176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21" name="AutoShape 13"/>
          <p:cNvCxnSpPr>
            <a:cxnSpLocks noChangeShapeType="1"/>
            <a:stCxn id="299017" idx="2"/>
            <a:endCxn id="299018" idx="0"/>
          </p:cNvCxnSpPr>
          <p:nvPr/>
        </p:nvCxnSpPr>
        <p:spPr bwMode="auto">
          <a:xfrm>
            <a:off x="7348538" y="2652713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22" name="AutoShape 14"/>
          <p:cNvCxnSpPr>
            <a:cxnSpLocks noChangeShapeType="1"/>
            <a:stCxn id="299013" idx="2"/>
            <a:endCxn id="299014" idx="0"/>
          </p:cNvCxnSpPr>
          <p:nvPr/>
        </p:nvCxnSpPr>
        <p:spPr bwMode="auto">
          <a:xfrm flipH="1">
            <a:off x="6950075" y="1787525"/>
            <a:ext cx="222250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23" name="AutoShape 15"/>
          <p:cNvCxnSpPr>
            <a:cxnSpLocks noChangeShapeType="1"/>
            <a:stCxn id="299016" idx="2"/>
            <a:endCxn id="299014" idx="0"/>
          </p:cNvCxnSpPr>
          <p:nvPr/>
        </p:nvCxnSpPr>
        <p:spPr bwMode="auto">
          <a:xfrm rot="5400000" flipH="1" flipV="1">
            <a:off x="6605588" y="2301875"/>
            <a:ext cx="690562" cy="1588"/>
          </a:xfrm>
          <a:prstGeom prst="curvedConnector5">
            <a:avLst>
              <a:gd name="adj1" fmla="val -7407"/>
              <a:gd name="adj2" fmla="val -18400009"/>
              <a:gd name="adj3" fmla="val 129630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24" name="AutoShape 16"/>
          <p:cNvCxnSpPr>
            <a:cxnSpLocks noChangeShapeType="1"/>
            <a:stCxn id="299014" idx="2"/>
            <a:endCxn id="299016" idx="0"/>
          </p:cNvCxnSpPr>
          <p:nvPr/>
        </p:nvCxnSpPr>
        <p:spPr bwMode="auto">
          <a:xfrm>
            <a:off x="6950075" y="2217738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99025" name="AutoShape 17"/>
          <p:cNvSpPr>
            <a:spLocks noChangeArrowheads="1"/>
          </p:cNvSpPr>
          <p:nvPr/>
        </p:nvSpPr>
        <p:spPr bwMode="auto">
          <a:xfrm>
            <a:off x="7923213" y="1524000"/>
            <a:ext cx="285750" cy="261938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26" name="AutoShape 18"/>
          <p:cNvSpPr>
            <a:spLocks noChangeArrowheads="1"/>
          </p:cNvSpPr>
          <p:nvPr/>
        </p:nvSpPr>
        <p:spPr bwMode="auto">
          <a:xfrm>
            <a:off x="7923213" y="1957388"/>
            <a:ext cx="285750" cy="263525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27" name="AutoShape 19"/>
          <p:cNvSpPr>
            <a:spLocks noChangeArrowheads="1"/>
          </p:cNvSpPr>
          <p:nvPr/>
        </p:nvSpPr>
        <p:spPr bwMode="auto">
          <a:xfrm>
            <a:off x="8240713" y="2390775"/>
            <a:ext cx="285750" cy="263525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28" name="AutoShape 20"/>
          <p:cNvSpPr>
            <a:spLocks noChangeArrowheads="1"/>
          </p:cNvSpPr>
          <p:nvPr/>
        </p:nvSpPr>
        <p:spPr bwMode="auto">
          <a:xfrm>
            <a:off x="79232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cxnSp>
        <p:nvCxnSpPr>
          <p:cNvPr id="299029" name="AutoShape 21"/>
          <p:cNvCxnSpPr>
            <a:cxnSpLocks noChangeShapeType="1"/>
            <a:stCxn id="299025" idx="2"/>
            <a:endCxn id="299026" idx="0"/>
          </p:cNvCxnSpPr>
          <p:nvPr/>
        </p:nvCxnSpPr>
        <p:spPr bwMode="auto">
          <a:xfrm>
            <a:off x="8066088" y="1785938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30" name="AutoShape 22"/>
          <p:cNvCxnSpPr>
            <a:cxnSpLocks noChangeShapeType="1"/>
            <a:stCxn id="299026" idx="2"/>
            <a:endCxn id="299027" idx="0"/>
          </p:cNvCxnSpPr>
          <p:nvPr/>
        </p:nvCxnSpPr>
        <p:spPr bwMode="auto">
          <a:xfrm>
            <a:off x="8066088" y="2220913"/>
            <a:ext cx="317500" cy="169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31" name="AutoShape 23"/>
          <p:cNvCxnSpPr>
            <a:cxnSpLocks noChangeShapeType="1"/>
            <a:stCxn id="299027" idx="2"/>
            <a:endCxn id="299028" idx="0"/>
          </p:cNvCxnSpPr>
          <p:nvPr/>
        </p:nvCxnSpPr>
        <p:spPr bwMode="auto">
          <a:xfrm flipH="1">
            <a:off x="8066088" y="2654300"/>
            <a:ext cx="31750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32" name="AutoShape 24"/>
          <p:cNvCxnSpPr>
            <a:cxnSpLocks noChangeShapeType="1"/>
            <a:stCxn id="299026" idx="2"/>
            <a:endCxn id="299028" idx="0"/>
          </p:cNvCxnSpPr>
          <p:nvPr/>
        </p:nvCxnSpPr>
        <p:spPr bwMode="auto">
          <a:xfrm>
            <a:off x="8066088" y="2220913"/>
            <a:ext cx="0" cy="604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9033" name="AutoShape 25"/>
          <p:cNvCxnSpPr>
            <a:cxnSpLocks noChangeShapeType="1"/>
            <a:stCxn id="299028" idx="2"/>
            <a:endCxn id="299047" idx="0"/>
          </p:cNvCxnSpPr>
          <p:nvPr/>
        </p:nvCxnSpPr>
        <p:spPr bwMode="auto">
          <a:xfrm>
            <a:off x="8066088" y="3086100"/>
            <a:ext cx="0" cy="1730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8700" name="AutoShape 26"/>
          <p:cNvSpPr>
            <a:spLocks noChangeArrowheads="1"/>
          </p:cNvSpPr>
          <p:nvPr/>
        </p:nvSpPr>
        <p:spPr bwMode="auto">
          <a:xfrm>
            <a:off x="5822950" y="152082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35" name="AutoShape 27"/>
          <p:cNvSpPr>
            <a:spLocks noChangeArrowheads="1"/>
          </p:cNvSpPr>
          <p:nvPr/>
        </p:nvSpPr>
        <p:spPr bwMode="auto">
          <a:xfrm>
            <a:off x="5611813" y="1957388"/>
            <a:ext cx="287337" cy="261937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36" name="AutoShape 28"/>
          <p:cNvSpPr>
            <a:spLocks noChangeArrowheads="1"/>
          </p:cNvSpPr>
          <p:nvPr/>
        </p:nvSpPr>
        <p:spPr bwMode="auto">
          <a:xfrm>
            <a:off x="6010275" y="1957388"/>
            <a:ext cx="287338" cy="261937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37" name="AutoShape 29"/>
          <p:cNvSpPr>
            <a:spLocks noChangeArrowheads="1"/>
          </p:cNvSpPr>
          <p:nvPr/>
        </p:nvSpPr>
        <p:spPr bwMode="auto">
          <a:xfrm>
            <a:off x="5611813" y="2390775"/>
            <a:ext cx="287337" cy="263525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cxnSp>
        <p:nvCxnSpPr>
          <p:cNvPr id="28704" name="AutoShape 30"/>
          <p:cNvCxnSpPr>
            <a:cxnSpLocks noChangeShapeType="1"/>
            <a:stCxn id="28700" idx="2"/>
            <a:endCxn id="299036" idx="0"/>
          </p:cNvCxnSpPr>
          <p:nvPr/>
        </p:nvCxnSpPr>
        <p:spPr bwMode="auto">
          <a:xfrm>
            <a:off x="5965825" y="1785938"/>
            <a:ext cx="188913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05" name="AutoShape 31"/>
          <p:cNvCxnSpPr>
            <a:cxnSpLocks noChangeShapeType="1"/>
            <a:stCxn id="299036" idx="2"/>
            <a:endCxn id="299042" idx="0"/>
          </p:cNvCxnSpPr>
          <p:nvPr/>
        </p:nvCxnSpPr>
        <p:spPr bwMode="auto">
          <a:xfrm flipH="1">
            <a:off x="5994400" y="2219325"/>
            <a:ext cx="160338" cy="606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06" name="AutoShape 32"/>
          <p:cNvCxnSpPr>
            <a:cxnSpLocks noChangeShapeType="1"/>
            <a:stCxn id="299035" idx="2"/>
            <a:endCxn id="299037" idx="0"/>
          </p:cNvCxnSpPr>
          <p:nvPr/>
        </p:nvCxnSpPr>
        <p:spPr bwMode="auto">
          <a:xfrm>
            <a:off x="5756275" y="2219325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07" name="AutoShape 33"/>
          <p:cNvCxnSpPr>
            <a:cxnSpLocks noChangeShapeType="1"/>
            <a:stCxn id="28700" idx="2"/>
            <a:endCxn id="299035" idx="0"/>
          </p:cNvCxnSpPr>
          <p:nvPr/>
        </p:nvCxnSpPr>
        <p:spPr bwMode="auto">
          <a:xfrm flipH="1">
            <a:off x="5756275" y="1785938"/>
            <a:ext cx="20955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99042" name="AutoShape 34"/>
          <p:cNvSpPr>
            <a:spLocks noChangeArrowheads="1"/>
          </p:cNvSpPr>
          <p:nvPr/>
        </p:nvSpPr>
        <p:spPr bwMode="auto">
          <a:xfrm>
            <a:off x="5851525" y="2825750"/>
            <a:ext cx="287338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cxnSp>
        <p:nvCxnSpPr>
          <p:cNvPr id="28709" name="AutoShape 35"/>
          <p:cNvCxnSpPr>
            <a:cxnSpLocks noChangeShapeType="1"/>
            <a:stCxn id="299037" idx="2"/>
            <a:endCxn id="299042" idx="0"/>
          </p:cNvCxnSpPr>
          <p:nvPr/>
        </p:nvCxnSpPr>
        <p:spPr bwMode="auto">
          <a:xfrm>
            <a:off x="5756275" y="2654300"/>
            <a:ext cx="238125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99044" name="AutoShape 36"/>
          <p:cNvSpPr>
            <a:spLocks noChangeArrowheads="1"/>
          </p:cNvSpPr>
          <p:nvPr/>
        </p:nvSpPr>
        <p:spPr bwMode="auto">
          <a:xfrm>
            <a:off x="68056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cxnSp>
        <p:nvCxnSpPr>
          <p:cNvPr id="299045" name="AutoShape 37"/>
          <p:cNvCxnSpPr>
            <a:cxnSpLocks noChangeShapeType="1"/>
            <a:stCxn id="299016" idx="2"/>
            <a:endCxn id="299044" idx="0"/>
          </p:cNvCxnSpPr>
          <p:nvPr/>
        </p:nvCxnSpPr>
        <p:spPr bwMode="auto">
          <a:xfrm>
            <a:off x="6950075" y="2647950"/>
            <a:ext cx="0" cy="17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12" name="AutoShape 38"/>
          <p:cNvCxnSpPr>
            <a:cxnSpLocks noChangeShapeType="1"/>
            <a:stCxn id="299037" idx="2"/>
            <a:endCxn id="28700" idx="0"/>
          </p:cNvCxnSpPr>
          <p:nvPr/>
        </p:nvCxnSpPr>
        <p:spPr bwMode="auto">
          <a:xfrm rot="5400000" flipH="1" flipV="1">
            <a:off x="5294312" y="1982788"/>
            <a:ext cx="1133475" cy="209550"/>
          </a:xfrm>
          <a:prstGeom prst="curvedConnector5">
            <a:avLst>
              <a:gd name="adj1" fmla="val -13319"/>
              <a:gd name="adj2" fmla="val -153546"/>
              <a:gd name="adj3" fmla="val 1191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99047" name="AutoShape 39"/>
          <p:cNvSpPr>
            <a:spLocks noChangeArrowheads="1"/>
          </p:cNvSpPr>
          <p:nvPr/>
        </p:nvSpPr>
        <p:spPr bwMode="auto">
          <a:xfrm>
            <a:off x="7923213" y="3259138"/>
            <a:ext cx="285750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cxnSp>
        <p:nvCxnSpPr>
          <p:cNvPr id="28714" name="AutoShape 40"/>
          <p:cNvCxnSpPr>
            <a:cxnSpLocks noChangeShapeType="1"/>
            <a:stCxn id="299018" idx="2"/>
            <a:endCxn id="299025" idx="0"/>
          </p:cNvCxnSpPr>
          <p:nvPr/>
        </p:nvCxnSpPr>
        <p:spPr bwMode="auto">
          <a:xfrm rot="5400000" flipH="1" flipV="1">
            <a:off x="6926263" y="1946275"/>
            <a:ext cx="1562100" cy="717550"/>
          </a:xfrm>
          <a:prstGeom prst="curvedConnector5">
            <a:avLst>
              <a:gd name="adj1" fmla="val -6102"/>
              <a:gd name="adj2" fmla="val 50000"/>
              <a:gd name="adj3" fmla="val 113884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15" name="AutoShape 42"/>
          <p:cNvCxnSpPr>
            <a:cxnSpLocks noChangeShapeType="1"/>
            <a:stCxn id="299042" idx="2"/>
            <a:endCxn id="299062" idx="0"/>
          </p:cNvCxnSpPr>
          <p:nvPr/>
        </p:nvCxnSpPr>
        <p:spPr bwMode="auto">
          <a:xfrm>
            <a:off x="5995988" y="3086100"/>
            <a:ext cx="3175" cy="155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16" name="AutoShape 45"/>
          <p:cNvCxnSpPr>
            <a:cxnSpLocks noChangeShapeType="1"/>
            <a:stCxn id="299042" idx="2"/>
            <a:endCxn id="299013" idx="0"/>
          </p:cNvCxnSpPr>
          <p:nvPr/>
        </p:nvCxnSpPr>
        <p:spPr bwMode="auto">
          <a:xfrm rot="5400000" flipH="1" flipV="1">
            <a:off x="5803107" y="1716881"/>
            <a:ext cx="1562100" cy="1176337"/>
          </a:xfrm>
          <a:prstGeom prst="curvedConnector5">
            <a:avLst>
              <a:gd name="adj1" fmla="val -6204"/>
              <a:gd name="adj2" fmla="val 38727"/>
              <a:gd name="adj3" fmla="val 11402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8717" name="AutoShape 48"/>
          <p:cNvCxnSpPr>
            <a:cxnSpLocks noChangeShapeType="1"/>
          </p:cNvCxnSpPr>
          <p:nvPr/>
        </p:nvCxnSpPr>
        <p:spPr bwMode="auto">
          <a:xfrm>
            <a:off x="7345363" y="3084513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99057" name="AutoShape 49"/>
          <p:cNvSpPr>
            <a:spLocks noChangeArrowheads="1"/>
          </p:cNvSpPr>
          <p:nvPr/>
        </p:nvSpPr>
        <p:spPr bwMode="auto">
          <a:xfrm>
            <a:off x="7205663" y="3240088"/>
            <a:ext cx="287337" cy="26035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cxnSp>
        <p:nvCxnSpPr>
          <p:cNvPr id="299058" name="AutoShape 50"/>
          <p:cNvCxnSpPr>
            <a:cxnSpLocks noChangeShapeType="1"/>
          </p:cNvCxnSpPr>
          <p:nvPr/>
        </p:nvCxnSpPr>
        <p:spPr bwMode="auto">
          <a:xfrm rot="5400000" flipH="1" flipV="1">
            <a:off x="7001669" y="2304257"/>
            <a:ext cx="695325" cy="1587"/>
          </a:xfrm>
          <a:prstGeom prst="curvedConnector5">
            <a:avLst>
              <a:gd name="adj1" fmla="val -8907"/>
              <a:gd name="adj2" fmla="val 17300009"/>
              <a:gd name="adj3" fmla="val 1296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299062" name="AutoShape 54"/>
          <p:cNvSpPr>
            <a:spLocks noChangeArrowheads="1"/>
          </p:cNvSpPr>
          <p:nvPr/>
        </p:nvSpPr>
        <p:spPr bwMode="auto">
          <a:xfrm>
            <a:off x="5854700" y="3241675"/>
            <a:ext cx="287338" cy="265113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56638" rIns="0" bIns="156638" anchor="ctr"/>
          <a:lstStyle/>
          <a:p>
            <a:endParaRPr lang="en-US"/>
          </a:p>
        </p:txBody>
      </p:sp>
      <p:sp>
        <p:nvSpPr>
          <p:cNvPr id="299066" name="Rectangle 58"/>
          <p:cNvSpPr>
            <a:spLocks noChangeArrowheads="1"/>
          </p:cNvSpPr>
          <p:nvPr/>
        </p:nvSpPr>
        <p:spPr bwMode="auto">
          <a:xfrm>
            <a:off x="4953000" y="3733800"/>
            <a:ext cx="4038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 _start [80483b0 80483fa]</a:t>
            </a:r>
          </a:p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  _init [8048354 804836b]</a:t>
            </a:r>
          </a:p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  _fini [8048580 804859c]</a:t>
            </a:r>
          </a:p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   main [8048480 80484cf]</a:t>
            </a:r>
          </a:p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targ3d4 [80483d4 80483fa]</a:t>
            </a:r>
          </a:p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targ400 [8048400 804843e]</a:t>
            </a:r>
          </a:p>
          <a:p>
            <a:pPr algn="l" eaLnBrk="0" hangingPunct="0">
              <a:buFont typeface="Wingdings" pitchFamily="2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targ440 [8048440 8048468]</a:t>
            </a:r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CAC7E-4649-4A2E-AF6C-20B8180CE10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99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99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990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990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990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990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99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99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990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99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99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990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299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99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990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99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99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990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299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99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990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299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99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99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299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299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99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299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99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99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299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299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990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299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299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299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6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/>
          <p:cNvSpPr/>
          <p:nvPr/>
        </p:nvSpPr>
        <p:spPr>
          <a:xfrm>
            <a:off x="0" y="5562600"/>
            <a:ext cx="9144000" cy="876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000" b="0">
              <a:solidFill>
                <a:schemeClr val="tx1"/>
              </a:solidFill>
            </a:endParaRPr>
          </a:p>
        </p:txBody>
      </p:sp>
      <p:sp useBgFill="1">
        <p:nvSpPr>
          <p:cNvPr id="53" name="Rectangle 52"/>
          <p:cNvSpPr/>
          <p:nvPr/>
        </p:nvSpPr>
        <p:spPr>
          <a:xfrm>
            <a:off x="0" y="6019800"/>
            <a:ext cx="13716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000" b="0">
              <a:solidFill>
                <a:schemeClr val="tx1"/>
              </a:solidFill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Control Flow Graph</a:t>
            </a:r>
          </a:p>
        </p:txBody>
      </p:sp>
      <p:sp>
        <p:nvSpPr>
          <p:cNvPr id="4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4953000" y="1219200"/>
            <a:ext cx="3962400" cy="2438400"/>
          </a:xfrm>
          <a:prstGeom prst="rect">
            <a:avLst/>
          </a:prstGeom>
          <a:solidFill>
            <a:srgbClr val="4040B3"/>
          </a:solidFill>
          <a:ln w="19050" algn="ctr">
            <a:noFill/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7029450" y="1524000"/>
            <a:ext cx="284163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E</a:t>
            </a:r>
          </a:p>
        </p:txBody>
      </p:sp>
      <p:sp>
        <p:nvSpPr>
          <p:cNvPr id="300038" name="AutoShape 6"/>
          <p:cNvSpPr>
            <a:spLocks noChangeArrowheads="1"/>
          </p:cNvSpPr>
          <p:nvPr/>
        </p:nvSpPr>
        <p:spPr bwMode="auto">
          <a:xfrm>
            <a:off x="6805613" y="195738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7205663" y="1957388"/>
            <a:ext cx="284162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40" name="AutoShape 8"/>
          <p:cNvSpPr>
            <a:spLocks noChangeArrowheads="1"/>
          </p:cNvSpPr>
          <p:nvPr/>
        </p:nvSpPr>
        <p:spPr bwMode="auto">
          <a:xfrm>
            <a:off x="6805613" y="2390775"/>
            <a:ext cx="285750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41" name="AutoShape 9"/>
          <p:cNvSpPr>
            <a:spLocks noChangeArrowheads="1"/>
          </p:cNvSpPr>
          <p:nvPr/>
        </p:nvSpPr>
        <p:spPr bwMode="auto">
          <a:xfrm>
            <a:off x="7205663" y="2390775"/>
            <a:ext cx="284162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42" name="AutoShape 10"/>
          <p:cNvSpPr>
            <a:spLocks noChangeArrowheads="1"/>
          </p:cNvSpPr>
          <p:nvPr/>
        </p:nvSpPr>
        <p:spPr bwMode="auto">
          <a:xfrm>
            <a:off x="7205663" y="2825750"/>
            <a:ext cx="284162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C</a:t>
            </a:r>
          </a:p>
        </p:txBody>
      </p:sp>
      <p:cxnSp>
        <p:nvCxnSpPr>
          <p:cNvPr id="29709" name="AutoShape 11"/>
          <p:cNvCxnSpPr>
            <a:cxnSpLocks noChangeShapeType="1"/>
            <a:stCxn id="300037" idx="2"/>
            <a:endCxn id="300039" idx="0"/>
          </p:cNvCxnSpPr>
          <p:nvPr/>
        </p:nvCxnSpPr>
        <p:spPr bwMode="auto">
          <a:xfrm>
            <a:off x="7172325" y="1787525"/>
            <a:ext cx="176213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10" name="AutoShape 12"/>
          <p:cNvCxnSpPr>
            <a:cxnSpLocks noChangeShapeType="1"/>
            <a:stCxn id="300039" idx="2"/>
            <a:endCxn id="300041" idx="0"/>
          </p:cNvCxnSpPr>
          <p:nvPr/>
        </p:nvCxnSpPr>
        <p:spPr bwMode="auto">
          <a:xfrm>
            <a:off x="7348538" y="2214563"/>
            <a:ext cx="0" cy="176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11" name="AutoShape 13"/>
          <p:cNvCxnSpPr>
            <a:cxnSpLocks noChangeShapeType="1"/>
            <a:stCxn id="300041" idx="2"/>
            <a:endCxn id="300042" idx="0"/>
          </p:cNvCxnSpPr>
          <p:nvPr/>
        </p:nvCxnSpPr>
        <p:spPr bwMode="auto">
          <a:xfrm>
            <a:off x="7348538" y="2652713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12" name="AutoShape 14"/>
          <p:cNvCxnSpPr>
            <a:cxnSpLocks noChangeShapeType="1"/>
            <a:stCxn id="300037" idx="2"/>
            <a:endCxn id="300038" idx="0"/>
          </p:cNvCxnSpPr>
          <p:nvPr/>
        </p:nvCxnSpPr>
        <p:spPr bwMode="auto">
          <a:xfrm flipH="1">
            <a:off x="6950075" y="1787525"/>
            <a:ext cx="222250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13" name="AutoShape 15"/>
          <p:cNvCxnSpPr>
            <a:cxnSpLocks noChangeShapeType="1"/>
            <a:stCxn id="300040" idx="2"/>
            <a:endCxn id="300038" idx="0"/>
          </p:cNvCxnSpPr>
          <p:nvPr/>
        </p:nvCxnSpPr>
        <p:spPr bwMode="auto">
          <a:xfrm rot="5400000" flipH="1" flipV="1">
            <a:off x="6605588" y="2301875"/>
            <a:ext cx="690562" cy="1588"/>
          </a:xfrm>
          <a:prstGeom prst="curvedConnector5">
            <a:avLst>
              <a:gd name="adj1" fmla="val -7407"/>
              <a:gd name="adj2" fmla="val -18400009"/>
              <a:gd name="adj3" fmla="val 129630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14" name="AutoShape 16"/>
          <p:cNvCxnSpPr>
            <a:cxnSpLocks noChangeShapeType="1"/>
            <a:stCxn id="300038" idx="2"/>
            <a:endCxn id="300040" idx="0"/>
          </p:cNvCxnSpPr>
          <p:nvPr/>
        </p:nvCxnSpPr>
        <p:spPr bwMode="auto">
          <a:xfrm>
            <a:off x="6950075" y="2217738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49" name="AutoShape 17"/>
          <p:cNvSpPr>
            <a:spLocks noChangeArrowheads="1"/>
          </p:cNvSpPr>
          <p:nvPr/>
        </p:nvSpPr>
        <p:spPr bwMode="auto">
          <a:xfrm>
            <a:off x="7923213" y="1524000"/>
            <a:ext cx="285750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E</a:t>
            </a:r>
          </a:p>
        </p:txBody>
      </p:sp>
      <p:sp>
        <p:nvSpPr>
          <p:cNvPr id="300050" name="AutoShape 18"/>
          <p:cNvSpPr>
            <a:spLocks noChangeArrowheads="1"/>
          </p:cNvSpPr>
          <p:nvPr/>
        </p:nvSpPr>
        <p:spPr bwMode="auto">
          <a:xfrm>
            <a:off x="7923213" y="1957388"/>
            <a:ext cx="285750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51" name="AutoShape 19"/>
          <p:cNvSpPr>
            <a:spLocks noChangeArrowheads="1"/>
          </p:cNvSpPr>
          <p:nvPr/>
        </p:nvSpPr>
        <p:spPr bwMode="auto">
          <a:xfrm>
            <a:off x="8240713" y="2390775"/>
            <a:ext cx="285750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52" name="AutoShape 20"/>
          <p:cNvSpPr>
            <a:spLocks noChangeArrowheads="1"/>
          </p:cNvSpPr>
          <p:nvPr/>
        </p:nvSpPr>
        <p:spPr bwMode="auto">
          <a:xfrm>
            <a:off x="79232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29719" name="AutoShape 21"/>
          <p:cNvCxnSpPr>
            <a:cxnSpLocks noChangeShapeType="1"/>
            <a:stCxn id="300049" idx="2"/>
            <a:endCxn id="300050" idx="0"/>
          </p:cNvCxnSpPr>
          <p:nvPr/>
        </p:nvCxnSpPr>
        <p:spPr bwMode="auto">
          <a:xfrm>
            <a:off x="8066088" y="1785938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20" name="AutoShape 22"/>
          <p:cNvCxnSpPr>
            <a:cxnSpLocks noChangeShapeType="1"/>
            <a:stCxn id="300050" idx="2"/>
            <a:endCxn id="300051" idx="0"/>
          </p:cNvCxnSpPr>
          <p:nvPr/>
        </p:nvCxnSpPr>
        <p:spPr bwMode="auto">
          <a:xfrm>
            <a:off x="8066088" y="2220913"/>
            <a:ext cx="317500" cy="169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21" name="AutoShape 23"/>
          <p:cNvCxnSpPr>
            <a:cxnSpLocks noChangeShapeType="1"/>
            <a:stCxn id="300051" idx="2"/>
            <a:endCxn id="300052" idx="0"/>
          </p:cNvCxnSpPr>
          <p:nvPr/>
        </p:nvCxnSpPr>
        <p:spPr bwMode="auto">
          <a:xfrm flipH="1">
            <a:off x="8066088" y="2654300"/>
            <a:ext cx="31750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22" name="AutoShape 24"/>
          <p:cNvCxnSpPr>
            <a:cxnSpLocks noChangeShapeType="1"/>
            <a:stCxn id="300050" idx="2"/>
            <a:endCxn id="300052" idx="0"/>
          </p:cNvCxnSpPr>
          <p:nvPr/>
        </p:nvCxnSpPr>
        <p:spPr bwMode="auto">
          <a:xfrm>
            <a:off x="8066088" y="2220913"/>
            <a:ext cx="0" cy="604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23" name="AutoShape 25"/>
          <p:cNvCxnSpPr>
            <a:cxnSpLocks noChangeShapeType="1"/>
            <a:stCxn id="300052" idx="2"/>
            <a:endCxn id="300071" idx="0"/>
          </p:cNvCxnSpPr>
          <p:nvPr/>
        </p:nvCxnSpPr>
        <p:spPr bwMode="auto">
          <a:xfrm>
            <a:off x="8066088" y="3086100"/>
            <a:ext cx="0" cy="1730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58" name="AutoShape 26"/>
          <p:cNvSpPr>
            <a:spLocks noChangeArrowheads="1"/>
          </p:cNvSpPr>
          <p:nvPr/>
        </p:nvSpPr>
        <p:spPr bwMode="auto">
          <a:xfrm>
            <a:off x="5822950" y="152082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E</a:t>
            </a:r>
          </a:p>
        </p:txBody>
      </p:sp>
      <p:sp>
        <p:nvSpPr>
          <p:cNvPr id="300059" name="AutoShape 27"/>
          <p:cNvSpPr>
            <a:spLocks noChangeArrowheads="1"/>
          </p:cNvSpPr>
          <p:nvPr/>
        </p:nvSpPr>
        <p:spPr bwMode="auto">
          <a:xfrm>
            <a:off x="5611813" y="1957388"/>
            <a:ext cx="287337" cy="261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60" name="AutoShape 28"/>
          <p:cNvSpPr>
            <a:spLocks noChangeArrowheads="1"/>
          </p:cNvSpPr>
          <p:nvPr/>
        </p:nvSpPr>
        <p:spPr bwMode="auto">
          <a:xfrm>
            <a:off x="6010275" y="1957388"/>
            <a:ext cx="287338" cy="261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0061" name="AutoShape 29"/>
          <p:cNvSpPr>
            <a:spLocks noChangeArrowheads="1"/>
          </p:cNvSpPr>
          <p:nvPr/>
        </p:nvSpPr>
        <p:spPr bwMode="auto">
          <a:xfrm>
            <a:off x="5611813" y="2390775"/>
            <a:ext cx="287337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29728" name="AutoShape 30"/>
          <p:cNvCxnSpPr>
            <a:cxnSpLocks noChangeShapeType="1"/>
            <a:stCxn id="300058" idx="2"/>
            <a:endCxn id="300060" idx="0"/>
          </p:cNvCxnSpPr>
          <p:nvPr/>
        </p:nvCxnSpPr>
        <p:spPr bwMode="auto">
          <a:xfrm>
            <a:off x="5965825" y="1785938"/>
            <a:ext cx="188913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29" name="AutoShape 31"/>
          <p:cNvCxnSpPr>
            <a:cxnSpLocks noChangeShapeType="1"/>
            <a:stCxn id="300060" idx="2"/>
            <a:endCxn id="300066" idx="0"/>
          </p:cNvCxnSpPr>
          <p:nvPr/>
        </p:nvCxnSpPr>
        <p:spPr bwMode="auto">
          <a:xfrm flipH="1">
            <a:off x="5994400" y="2219325"/>
            <a:ext cx="160338" cy="606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30" name="AutoShape 32"/>
          <p:cNvCxnSpPr>
            <a:cxnSpLocks noChangeShapeType="1"/>
            <a:stCxn id="300059" idx="2"/>
            <a:endCxn id="300061" idx="0"/>
          </p:cNvCxnSpPr>
          <p:nvPr/>
        </p:nvCxnSpPr>
        <p:spPr bwMode="auto">
          <a:xfrm>
            <a:off x="5756275" y="2219325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31" name="AutoShape 33"/>
          <p:cNvCxnSpPr>
            <a:cxnSpLocks noChangeShapeType="1"/>
            <a:stCxn id="300058" idx="2"/>
            <a:endCxn id="300059" idx="0"/>
          </p:cNvCxnSpPr>
          <p:nvPr/>
        </p:nvCxnSpPr>
        <p:spPr bwMode="auto">
          <a:xfrm flipH="1">
            <a:off x="5756275" y="1785938"/>
            <a:ext cx="20955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66" name="AutoShape 34"/>
          <p:cNvSpPr>
            <a:spLocks noChangeArrowheads="1"/>
          </p:cNvSpPr>
          <p:nvPr/>
        </p:nvSpPr>
        <p:spPr bwMode="auto">
          <a:xfrm>
            <a:off x="5851525" y="2825750"/>
            <a:ext cx="287338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C</a:t>
            </a:r>
          </a:p>
        </p:txBody>
      </p:sp>
      <p:cxnSp>
        <p:nvCxnSpPr>
          <p:cNvPr id="29733" name="AutoShape 35"/>
          <p:cNvCxnSpPr>
            <a:cxnSpLocks noChangeShapeType="1"/>
            <a:stCxn id="300061" idx="2"/>
            <a:endCxn id="300066" idx="0"/>
          </p:cNvCxnSpPr>
          <p:nvPr/>
        </p:nvCxnSpPr>
        <p:spPr bwMode="auto">
          <a:xfrm>
            <a:off x="5756275" y="2654300"/>
            <a:ext cx="238125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68" name="AutoShape 36"/>
          <p:cNvSpPr>
            <a:spLocks noChangeArrowheads="1"/>
          </p:cNvSpPr>
          <p:nvPr/>
        </p:nvSpPr>
        <p:spPr bwMode="auto">
          <a:xfrm>
            <a:off x="68056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R</a:t>
            </a:r>
          </a:p>
        </p:txBody>
      </p:sp>
      <p:cxnSp>
        <p:nvCxnSpPr>
          <p:cNvPr id="29735" name="AutoShape 37"/>
          <p:cNvCxnSpPr>
            <a:cxnSpLocks noChangeShapeType="1"/>
            <a:stCxn id="300040" idx="2"/>
            <a:endCxn id="300068" idx="0"/>
          </p:cNvCxnSpPr>
          <p:nvPr/>
        </p:nvCxnSpPr>
        <p:spPr bwMode="auto">
          <a:xfrm>
            <a:off x="6950075" y="2647950"/>
            <a:ext cx="0" cy="17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36" name="AutoShape 38"/>
          <p:cNvCxnSpPr>
            <a:cxnSpLocks noChangeShapeType="1"/>
            <a:stCxn id="300061" idx="2"/>
            <a:endCxn id="300058" idx="0"/>
          </p:cNvCxnSpPr>
          <p:nvPr/>
        </p:nvCxnSpPr>
        <p:spPr bwMode="auto">
          <a:xfrm rot="5400000" flipH="1" flipV="1">
            <a:off x="5294312" y="1982788"/>
            <a:ext cx="1133475" cy="209550"/>
          </a:xfrm>
          <a:prstGeom prst="curvedConnector5">
            <a:avLst>
              <a:gd name="adj1" fmla="val -13319"/>
              <a:gd name="adj2" fmla="val -153546"/>
              <a:gd name="adj3" fmla="val 1191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71" name="AutoShape 39"/>
          <p:cNvSpPr>
            <a:spLocks noChangeArrowheads="1"/>
          </p:cNvSpPr>
          <p:nvPr/>
        </p:nvSpPr>
        <p:spPr bwMode="auto">
          <a:xfrm>
            <a:off x="7923213" y="325913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R</a:t>
            </a:r>
          </a:p>
        </p:txBody>
      </p:sp>
      <p:cxnSp>
        <p:nvCxnSpPr>
          <p:cNvPr id="29738" name="AutoShape 40"/>
          <p:cNvCxnSpPr>
            <a:cxnSpLocks noChangeShapeType="1"/>
            <a:stCxn id="300042" idx="2"/>
            <a:endCxn id="300049" idx="0"/>
          </p:cNvCxnSpPr>
          <p:nvPr/>
        </p:nvCxnSpPr>
        <p:spPr bwMode="auto">
          <a:xfrm rot="5400000" flipH="1" flipV="1">
            <a:off x="6926263" y="1946275"/>
            <a:ext cx="1562100" cy="717550"/>
          </a:xfrm>
          <a:prstGeom prst="curvedConnector5">
            <a:avLst>
              <a:gd name="adj1" fmla="val -6102"/>
              <a:gd name="adj2" fmla="val 50000"/>
              <a:gd name="adj3" fmla="val 113884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39" name="AutoShape 42"/>
          <p:cNvCxnSpPr>
            <a:cxnSpLocks noChangeShapeType="1"/>
            <a:stCxn id="300066" idx="2"/>
            <a:endCxn id="300081" idx="0"/>
          </p:cNvCxnSpPr>
          <p:nvPr/>
        </p:nvCxnSpPr>
        <p:spPr bwMode="auto">
          <a:xfrm>
            <a:off x="5995988" y="3086100"/>
            <a:ext cx="3175" cy="155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40" name="AutoShape 43"/>
          <p:cNvCxnSpPr>
            <a:cxnSpLocks noChangeShapeType="1"/>
            <a:stCxn id="300066" idx="2"/>
            <a:endCxn id="300037" idx="0"/>
          </p:cNvCxnSpPr>
          <p:nvPr/>
        </p:nvCxnSpPr>
        <p:spPr bwMode="auto">
          <a:xfrm rot="5400000" flipH="1" flipV="1">
            <a:off x="5803107" y="1716881"/>
            <a:ext cx="1562100" cy="1176337"/>
          </a:xfrm>
          <a:prstGeom prst="curvedConnector5">
            <a:avLst>
              <a:gd name="adj1" fmla="val -6204"/>
              <a:gd name="adj2" fmla="val 38727"/>
              <a:gd name="adj3" fmla="val 11402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29741" name="AutoShape 46"/>
          <p:cNvCxnSpPr>
            <a:cxnSpLocks noChangeShapeType="1"/>
          </p:cNvCxnSpPr>
          <p:nvPr/>
        </p:nvCxnSpPr>
        <p:spPr bwMode="auto">
          <a:xfrm>
            <a:off x="7345363" y="3084513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79" name="AutoShape 47"/>
          <p:cNvSpPr>
            <a:spLocks noChangeArrowheads="1"/>
          </p:cNvSpPr>
          <p:nvPr/>
        </p:nvSpPr>
        <p:spPr bwMode="auto">
          <a:xfrm>
            <a:off x="7205663" y="3240088"/>
            <a:ext cx="287337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+mn-lt"/>
              </a:rPr>
              <a:t>R</a:t>
            </a:r>
          </a:p>
        </p:txBody>
      </p:sp>
      <p:cxnSp>
        <p:nvCxnSpPr>
          <p:cNvPr id="29743" name="AutoShape 48"/>
          <p:cNvCxnSpPr>
            <a:cxnSpLocks noChangeShapeType="1"/>
          </p:cNvCxnSpPr>
          <p:nvPr/>
        </p:nvCxnSpPr>
        <p:spPr bwMode="auto">
          <a:xfrm rot="5400000" flipH="1" flipV="1">
            <a:off x="7001669" y="2304257"/>
            <a:ext cx="695325" cy="1587"/>
          </a:xfrm>
          <a:prstGeom prst="curvedConnector5">
            <a:avLst>
              <a:gd name="adj1" fmla="val -8907"/>
              <a:gd name="adj2" fmla="val 17300009"/>
              <a:gd name="adj3" fmla="val 1296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0081" name="AutoShape 49"/>
          <p:cNvSpPr>
            <a:spLocks noChangeArrowheads="1"/>
          </p:cNvSpPr>
          <p:nvPr/>
        </p:nvSpPr>
        <p:spPr bwMode="auto">
          <a:xfrm>
            <a:off x="5854700" y="324167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latin typeface="+mn-lt"/>
              </a:rPr>
              <a:t>R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29EA-18BA-4F9D-9005-C443C2EBDA52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 useBgFill="1">
        <p:nvSpPr>
          <p:cNvPr id="50" name="TextBox 49"/>
          <p:cNvSpPr txBox="1"/>
          <p:nvPr/>
        </p:nvSpPr>
        <p:spPr>
          <a:xfrm>
            <a:off x="609600" y="3886200"/>
            <a:ext cx="4191000" cy="2438400"/>
          </a:xfrm>
          <a:prstGeom prst="roundRect">
            <a:avLst>
              <a:gd name="adj" fmla="val 6743"/>
            </a:avLst>
          </a:prstGeom>
          <a:ln w="25400">
            <a:solidFill>
              <a:srgbClr val="7F7F7F"/>
            </a:solidFill>
          </a:ln>
        </p:spPr>
        <p:txBody>
          <a:bodyPr wrap="none" anchor="b"/>
          <a:lstStyle/>
          <a:p>
            <a:pPr marL="395288" algn="l">
              <a:tabLst>
                <a:tab pos="1201738" algn="l"/>
              </a:tabLst>
              <a:defRPr/>
            </a:pPr>
            <a:endParaRPr lang="en-US" sz="2000" b="0" i="1" u="sng">
              <a:solidFill>
                <a:srgbClr val="404040"/>
              </a:solidFill>
              <a:latin typeface="+mn-lt"/>
            </a:endParaRPr>
          </a:p>
          <a:p>
            <a:pPr marL="395288" algn="l">
              <a:tabLst>
                <a:tab pos="1201738" algn="l"/>
              </a:tabLst>
              <a:defRPr/>
            </a:pPr>
            <a:r>
              <a:rPr lang="en-US" sz="2000" b="0" u="sng">
                <a:solidFill>
                  <a:srgbClr val="404040"/>
                </a:solidFill>
                <a:latin typeface="+mn-lt"/>
              </a:rPr>
              <a:t>Address</a:t>
            </a:r>
            <a:r>
              <a:rPr lang="en-US" sz="2000" b="0">
                <a:solidFill>
                  <a:srgbClr val="404040"/>
                </a:solidFill>
                <a:latin typeface="+mn-lt"/>
              </a:rPr>
              <a:t> pointAddr;</a:t>
            </a:r>
            <a:endParaRPr lang="en-US" sz="2000" b="0" u="sng">
              <a:solidFill>
                <a:srgbClr val="404040"/>
              </a:solidFill>
              <a:latin typeface="+mn-lt"/>
            </a:endParaRPr>
          </a:p>
          <a:p>
            <a:pPr marL="395288" algn="l">
              <a:tabLst>
                <a:tab pos="1201738" algn="l"/>
              </a:tabLst>
              <a:defRPr/>
            </a:pPr>
            <a:r>
              <a:rPr lang="en-US" sz="2000" b="0" u="sng">
                <a:solidFill>
                  <a:srgbClr val="404040"/>
                </a:solidFill>
                <a:latin typeface="+mn-lt"/>
              </a:rPr>
              <a:t>BPatch_procedureLocation</a:t>
            </a:r>
            <a:r>
              <a:rPr lang="en-US" sz="2000" b="0">
                <a:solidFill>
                  <a:srgbClr val="404040"/>
                </a:solidFill>
                <a:latin typeface="+mn-lt"/>
              </a:rPr>
              <a:t> type;</a:t>
            </a:r>
          </a:p>
          <a:p>
            <a:pPr marL="395288" algn="l">
              <a:tabLst>
                <a:tab pos="1201738" algn="l"/>
              </a:tabLst>
              <a:defRPr/>
            </a:pPr>
            <a:r>
              <a:rPr lang="en-US" sz="2000" b="0">
                <a:solidFill>
                  <a:srgbClr val="404040"/>
                </a:solidFill>
                <a:latin typeface="+mn-lt"/>
              </a:rPr>
              <a:t>enum {	BPatch_entry,</a:t>
            </a:r>
          </a:p>
          <a:p>
            <a:pPr marL="395288" algn="l">
              <a:tabLst>
                <a:tab pos="1201738" algn="l"/>
              </a:tabLst>
              <a:defRPr/>
            </a:pPr>
            <a:r>
              <a:rPr lang="en-US" sz="2000" b="0">
                <a:solidFill>
                  <a:srgbClr val="404040"/>
                </a:solidFill>
                <a:latin typeface="+mn-lt"/>
              </a:rPr>
              <a:t>	BPatch_exit,</a:t>
            </a:r>
          </a:p>
          <a:p>
            <a:pPr marL="395288" algn="l">
              <a:tabLst>
                <a:tab pos="1201738" algn="l"/>
              </a:tabLst>
              <a:defRPr/>
            </a:pPr>
            <a:r>
              <a:rPr lang="en-US" sz="2000" b="0">
                <a:solidFill>
                  <a:srgbClr val="404040"/>
                </a:solidFill>
                <a:latin typeface="+mn-lt"/>
              </a:rPr>
              <a:t>	BPatch_subroutine,</a:t>
            </a:r>
          </a:p>
          <a:p>
            <a:pPr marL="395288" algn="l">
              <a:tabLst>
                <a:tab pos="1201738" algn="l"/>
              </a:tabLst>
              <a:defRPr/>
            </a:pPr>
            <a:r>
              <a:rPr lang="en-US" sz="2000" b="0">
                <a:solidFill>
                  <a:srgbClr val="404040"/>
                </a:solidFill>
                <a:latin typeface="+mn-lt"/>
              </a:rPr>
              <a:t>	BPatch_address }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4724400" cy="2743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Graph elements: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BPatch_function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BPatch_basicBlock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BPatch_edge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Instrumentation points: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BPatch_point</a:t>
            </a:r>
          </a:p>
        </p:txBody>
      </p:sp>
      <p:sp useBgFill="1">
        <p:nvSpPr>
          <p:cNvPr id="54" name="Rectangle 53"/>
          <p:cNvSpPr/>
          <p:nvPr/>
        </p:nvSpPr>
        <p:spPr>
          <a:xfrm>
            <a:off x="8077200" y="6019800"/>
            <a:ext cx="10668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00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00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00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300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000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00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7" grpId="0" animBg="1"/>
      <p:bldP spid="300042" grpId="0" animBg="1"/>
      <p:bldP spid="300049" grpId="0" animBg="1"/>
      <p:bldP spid="300058" grpId="0" animBg="1"/>
      <p:bldP spid="300066" grpId="0" animBg="1"/>
      <p:bldP spid="300068" grpId="0" animBg="1"/>
      <p:bldP spid="300071" grpId="0" animBg="1"/>
      <p:bldP spid="300079" grpId="0" animBg="1"/>
      <p:bldP spid="300081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No Source Code — No Problem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4191000" y="1219200"/>
            <a:ext cx="4800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ourier New" pitchFamily="49" charset="0"/>
              <a:buNone/>
            </a:pPr>
            <a:r>
              <a:rPr lang="en-US" sz="2800" b="1" smtClean="0"/>
              <a:t>With Dyninst we can:</a:t>
            </a:r>
          </a:p>
          <a:p>
            <a:pPr eaLnBrk="1" hangingPunct="1">
              <a:lnSpc>
                <a:spcPct val="90000"/>
              </a:lnSpc>
            </a:pPr>
            <a:endParaRPr lang="en-US" sz="800" b="1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Find (stripped)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 program binaries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 live processes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Analyze code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control-flow-graphs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loop, dominator analyses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Instrument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statically (rewrite binary)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dynamically (instrument live process)</a:t>
            </a: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381000" y="2209800"/>
            <a:ext cx="3657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tx1"/>
                </a:solidFill>
                <a:latin typeface="+mn-lt"/>
              </a:rPr>
              <a:t>Libraries</a:t>
            </a:r>
          </a:p>
        </p:txBody>
      </p:sp>
      <p:sp>
        <p:nvSpPr>
          <p:cNvPr id="206864" name="Text Box 16"/>
          <p:cNvSpPr txBox="1">
            <a:spLocks noChangeArrowheads="1"/>
          </p:cNvSpPr>
          <p:nvPr/>
        </p:nvSpPr>
        <p:spPr bwMode="auto">
          <a:xfrm>
            <a:off x="381000" y="1066800"/>
            <a:ext cx="3657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tx1"/>
                </a:solidFill>
                <a:latin typeface="+mn-lt"/>
              </a:rPr>
              <a:t>Executables</a:t>
            </a:r>
          </a:p>
        </p:txBody>
      </p:sp>
      <p:sp>
        <p:nvSpPr>
          <p:cNvPr id="206852" name="AutoShape 4"/>
          <p:cNvSpPr>
            <a:spLocks noChangeArrowheads="1"/>
          </p:cNvSpPr>
          <p:nvPr/>
        </p:nvSpPr>
        <p:spPr bwMode="auto">
          <a:xfrm>
            <a:off x="533400" y="1447800"/>
            <a:ext cx="1600200" cy="609600"/>
          </a:xfrm>
          <a:prstGeom prst="can">
            <a:avLst>
              <a:gd name="adj" fmla="val 8514"/>
            </a:avLst>
          </a:prstGeom>
          <a:solidFill>
            <a:srgbClr val="000099"/>
          </a:solidFill>
          <a:ln w="12700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400" b="0">
                <a:latin typeface="+mn-lt"/>
              </a:rPr>
              <a:t>a.out</a:t>
            </a:r>
          </a:p>
        </p:txBody>
      </p:sp>
      <p:sp>
        <p:nvSpPr>
          <p:cNvPr id="206854" name="Rectangle 6"/>
          <p:cNvSpPr>
            <a:spLocks noChangeArrowheads="1"/>
          </p:cNvSpPr>
          <p:nvPr/>
        </p:nvSpPr>
        <p:spPr bwMode="auto">
          <a:xfrm>
            <a:off x="990600" y="3505200"/>
            <a:ext cx="2362200" cy="2514600"/>
          </a:xfrm>
          <a:prstGeom prst="roundRect">
            <a:avLst>
              <a:gd name="adj" fmla="val 24573"/>
            </a:avLst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>
              <a:defRPr/>
            </a:pPr>
            <a:r>
              <a:rPr lang="en-US" sz="2000">
                <a:solidFill>
                  <a:schemeClr val="tx1"/>
                </a:solidFill>
                <a:latin typeface="+mn-lt"/>
              </a:rPr>
              <a:t>Live Process</a:t>
            </a:r>
          </a:p>
        </p:txBody>
      </p:sp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1066800" y="4038600"/>
            <a:ext cx="2209800" cy="3810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000" b="0">
                <a:latin typeface="+mn-lt"/>
              </a:rPr>
              <a:t>Executable</a:t>
            </a: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1066800" y="4495800"/>
            <a:ext cx="2209800" cy="3810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000" b="0">
                <a:latin typeface="+mn-lt"/>
              </a:rPr>
              <a:t>Library 1</a:t>
            </a:r>
          </a:p>
        </p:txBody>
      </p:sp>
      <p:sp>
        <p:nvSpPr>
          <p:cNvPr id="206857" name="Rectangle 9"/>
          <p:cNvSpPr>
            <a:spLocks noChangeArrowheads="1"/>
          </p:cNvSpPr>
          <p:nvPr/>
        </p:nvSpPr>
        <p:spPr bwMode="auto">
          <a:xfrm>
            <a:off x="1066800" y="5257800"/>
            <a:ext cx="2209800" cy="3810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000" b="0">
                <a:latin typeface="+mn-lt"/>
              </a:rPr>
              <a:t>Library N</a:t>
            </a:r>
          </a:p>
        </p:txBody>
      </p:sp>
      <p:sp>
        <p:nvSpPr>
          <p:cNvPr id="206858" name="Text Box 10"/>
          <p:cNvSpPr txBox="1">
            <a:spLocks noChangeArrowheads="1"/>
          </p:cNvSpPr>
          <p:nvPr/>
        </p:nvSpPr>
        <p:spPr bwMode="auto">
          <a:xfrm rot="5400000">
            <a:off x="1873250" y="4876800"/>
            <a:ext cx="762000" cy="400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+mn-lt"/>
              </a:rPr>
              <a:t>…</a:t>
            </a:r>
          </a:p>
        </p:txBody>
      </p:sp>
      <p:sp>
        <p:nvSpPr>
          <p:cNvPr id="206861" name="AutoShape 13"/>
          <p:cNvSpPr>
            <a:spLocks noChangeArrowheads="1"/>
          </p:cNvSpPr>
          <p:nvPr/>
        </p:nvSpPr>
        <p:spPr bwMode="auto">
          <a:xfrm>
            <a:off x="533400" y="2590800"/>
            <a:ext cx="1600200" cy="609600"/>
          </a:xfrm>
          <a:prstGeom prst="can">
            <a:avLst>
              <a:gd name="adj" fmla="val 8514"/>
            </a:avLst>
          </a:prstGeom>
          <a:solidFill>
            <a:srgbClr val="000099"/>
          </a:solidFill>
          <a:ln w="12700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400" b="0">
                <a:latin typeface="+mn-lt"/>
              </a:rPr>
              <a:t>lib.so</a:t>
            </a:r>
          </a:p>
        </p:txBody>
      </p:sp>
      <p:sp>
        <p:nvSpPr>
          <p:cNvPr id="206862" name="AutoShape 14"/>
          <p:cNvSpPr>
            <a:spLocks noChangeArrowheads="1"/>
          </p:cNvSpPr>
          <p:nvPr/>
        </p:nvSpPr>
        <p:spPr bwMode="auto">
          <a:xfrm>
            <a:off x="2286000" y="1447800"/>
            <a:ext cx="1600200" cy="609600"/>
          </a:xfrm>
          <a:prstGeom prst="can">
            <a:avLst>
              <a:gd name="adj" fmla="val 8514"/>
            </a:avLst>
          </a:prstGeom>
          <a:solidFill>
            <a:srgbClr val="000099"/>
          </a:solidFill>
          <a:ln w="12700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400" b="0">
                <a:latin typeface="+mn-lt"/>
              </a:rPr>
              <a:t>prog.exe</a:t>
            </a:r>
          </a:p>
        </p:txBody>
      </p:sp>
      <p:sp>
        <p:nvSpPr>
          <p:cNvPr id="206863" name="AutoShape 15"/>
          <p:cNvSpPr>
            <a:spLocks noChangeArrowheads="1"/>
          </p:cNvSpPr>
          <p:nvPr/>
        </p:nvSpPr>
        <p:spPr bwMode="auto">
          <a:xfrm>
            <a:off x="2286000" y="2590800"/>
            <a:ext cx="1600200" cy="609600"/>
          </a:xfrm>
          <a:prstGeom prst="can">
            <a:avLst>
              <a:gd name="adj" fmla="val 8514"/>
            </a:avLst>
          </a:prstGeom>
          <a:solidFill>
            <a:srgbClr val="000099"/>
          </a:solidFill>
          <a:ln w="12700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400" b="0">
                <a:latin typeface="+mn-lt"/>
              </a:rPr>
              <a:t>lib.dll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AB437-3E9F-45E3-8EC2-528CDAE4FE9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Find malloc’s Exit Points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3810000"/>
            <a:ext cx="6705600" cy="2133600"/>
          </a:xfrm>
        </p:spPr>
        <p:txBody>
          <a:bodyPr/>
          <a:lstStyle/>
          <a:p>
            <a:pPr marL="225425" indent="-2254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vector&lt; BPatch_function * &gt; * funcs;</a:t>
            </a:r>
          </a:p>
          <a:p>
            <a:pPr marL="225425" indent="-225425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600" smtClean="0">
              <a:latin typeface="Lucida Console" pitchFamily="49" charset="0"/>
            </a:endParaRPr>
          </a:p>
          <a:p>
            <a:pPr marL="225425" indent="-225425"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>
                <a:latin typeface="Lucida Console" pitchFamily="49" charset="0"/>
              </a:rPr>
              <a:t>funcs = bp_image-&gt;getProcedures();</a:t>
            </a:r>
          </a:p>
          <a:p>
            <a:pPr marL="225425" indent="-225425"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>
                <a:latin typeface="Lucida Console" pitchFamily="49" charset="0"/>
              </a:rPr>
              <a:t>funcs = bp_image-&gt;findFunction(“malloc”);</a:t>
            </a:r>
          </a:p>
          <a:p>
            <a:pPr marL="225425" indent="-225425" eaLnBrk="1" hangingPunct="1">
              <a:lnSpc>
                <a:spcPct val="90000"/>
              </a:lnSpc>
              <a:buFontTx/>
              <a:buChar char="•"/>
            </a:pPr>
            <a:endParaRPr lang="en-US" sz="2000" smtClean="0">
              <a:latin typeface="Lucida Console" pitchFamily="49" charset="0"/>
            </a:endParaRPr>
          </a:p>
          <a:p>
            <a:pPr marL="225425" indent="-225425" eaLnBrk="1" hangingPunct="1">
              <a:lnSpc>
                <a:spcPct val="90000"/>
              </a:lnSpc>
              <a:buFontTx/>
              <a:buChar char="•"/>
            </a:pPr>
            <a:endParaRPr lang="en-US" sz="2000" smtClean="0">
              <a:latin typeface="Lucida Console" pitchFamily="49" charset="0"/>
            </a:endParaRPr>
          </a:p>
        </p:txBody>
      </p:sp>
      <p:sp>
        <p:nvSpPr>
          <p:cNvPr id="5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4953000" y="1219200"/>
            <a:ext cx="3962400" cy="2438400"/>
          </a:xfrm>
          <a:prstGeom prst="rect">
            <a:avLst/>
          </a:prstGeom>
          <a:solidFill>
            <a:srgbClr val="4040B3"/>
          </a:solidFill>
          <a:ln w="19050" algn="ctr">
            <a:noFill/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30726" name="Group 58"/>
          <p:cNvGrpSpPr>
            <a:grpSpLocks/>
          </p:cNvGrpSpPr>
          <p:nvPr/>
        </p:nvGrpSpPr>
        <p:grpSpPr bwMode="auto">
          <a:xfrm>
            <a:off x="5611813" y="1520825"/>
            <a:ext cx="2914650" cy="1998663"/>
            <a:chOff x="3535" y="958"/>
            <a:chExt cx="1836" cy="1259"/>
          </a:xfrm>
        </p:grpSpPr>
        <p:sp>
          <p:nvSpPr>
            <p:cNvPr id="306181" name="AutoShape 5"/>
            <p:cNvSpPr>
              <a:spLocks noChangeArrowheads="1"/>
            </p:cNvSpPr>
            <p:nvPr/>
          </p:nvSpPr>
          <p:spPr bwMode="auto">
            <a:xfrm>
              <a:off x="4428" y="960"/>
              <a:ext cx="179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306182" name="AutoShape 6"/>
            <p:cNvSpPr>
              <a:spLocks noChangeArrowheads="1"/>
            </p:cNvSpPr>
            <p:nvPr/>
          </p:nvSpPr>
          <p:spPr bwMode="auto">
            <a:xfrm>
              <a:off x="4287" y="1233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183" name="AutoShape 7"/>
            <p:cNvSpPr>
              <a:spLocks noChangeArrowheads="1"/>
            </p:cNvSpPr>
            <p:nvPr/>
          </p:nvSpPr>
          <p:spPr bwMode="auto">
            <a:xfrm>
              <a:off x="4539" y="1233"/>
              <a:ext cx="179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184" name="AutoShape 8"/>
            <p:cNvSpPr>
              <a:spLocks noChangeArrowheads="1"/>
            </p:cNvSpPr>
            <p:nvPr/>
          </p:nvSpPr>
          <p:spPr bwMode="auto">
            <a:xfrm>
              <a:off x="4287" y="1506"/>
              <a:ext cx="180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185" name="AutoShape 9"/>
            <p:cNvSpPr>
              <a:spLocks noChangeArrowheads="1"/>
            </p:cNvSpPr>
            <p:nvPr/>
          </p:nvSpPr>
          <p:spPr bwMode="auto">
            <a:xfrm>
              <a:off x="4539" y="1506"/>
              <a:ext cx="179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186" name="AutoShape 10"/>
            <p:cNvSpPr>
              <a:spLocks noChangeArrowheads="1"/>
            </p:cNvSpPr>
            <p:nvPr/>
          </p:nvSpPr>
          <p:spPr bwMode="auto">
            <a:xfrm>
              <a:off x="4539" y="1780"/>
              <a:ext cx="179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C</a:t>
              </a:r>
            </a:p>
          </p:txBody>
        </p:sp>
        <p:cxnSp>
          <p:nvCxnSpPr>
            <p:cNvPr id="30740" name="AutoShape 11"/>
            <p:cNvCxnSpPr>
              <a:cxnSpLocks noChangeShapeType="1"/>
              <a:stCxn id="306181" idx="2"/>
              <a:endCxn id="306183" idx="0"/>
            </p:cNvCxnSpPr>
            <p:nvPr/>
          </p:nvCxnSpPr>
          <p:spPr bwMode="auto">
            <a:xfrm>
              <a:off x="4518" y="1126"/>
              <a:ext cx="111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41" name="AutoShape 12"/>
            <p:cNvCxnSpPr>
              <a:cxnSpLocks noChangeShapeType="1"/>
              <a:stCxn id="306183" idx="2"/>
              <a:endCxn id="306185" idx="0"/>
            </p:cNvCxnSpPr>
            <p:nvPr/>
          </p:nvCxnSpPr>
          <p:spPr bwMode="auto">
            <a:xfrm>
              <a:off x="4629" y="1395"/>
              <a:ext cx="0" cy="1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42" name="AutoShape 13"/>
            <p:cNvCxnSpPr>
              <a:cxnSpLocks noChangeShapeType="1"/>
              <a:stCxn id="306185" idx="2"/>
              <a:endCxn id="306186" idx="0"/>
            </p:cNvCxnSpPr>
            <p:nvPr/>
          </p:nvCxnSpPr>
          <p:spPr bwMode="auto">
            <a:xfrm>
              <a:off x="4629" y="1671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43" name="AutoShape 14"/>
            <p:cNvCxnSpPr>
              <a:cxnSpLocks noChangeShapeType="1"/>
              <a:stCxn id="306181" idx="2"/>
              <a:endCxn id="306182" idx="0"/>
            </p:cNvCxnSpPr>
            <p:nvPr/>
          </p:nvCxnSpPr>
          <p:spPr bwMode="auto">
            <a:xfrm flipH="1">
              <a:off x="4378" y="1126"/>
              <a:ext cx="140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44" name="AutoShape 15"/>
            <p:cNvCxnSpPr>
              <a:cxnSpLocks noChangeShapeType="1"/>
              <a:stCxn id="306184" idx="2"/>
              <a:endCxn id="306182" idx="0"/>
            </p:cNvCxnSpPr>
            <p:nvPr/>
          </p:nvCxnSpPr>
          <p:spPr bwMode="auto">
            <a:xfrm rot="5400000" flipH="1" flipV="1">
              <a:off x="4161" y="1450"/>
              <a:ext cx="435" cy="1"/>
            </a:xfrm>
            <a:prstGeom prst="curvedConnector5">
              <a:avLst>
                <a:gd name="adj1" fmla="val -7407"/>
                <a:gd name="adj2" fmla="val -18400009"/>
                <a:gd name="adj3" fmla="val 12963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45" name="AutoShape 16"/>
            <p:cNvCxnSpPr>
              <a:cxnSpLocks noChangeShapeType="1"/>
              <a:stCxn id="306182" idx="2"/>
              <a:endCxn id="306184" idx="0"/>
            </p:cNvCxnSpPr>
            <p:nvPr/>
          </p:nvCxnSpPr>
          <p:spPr bwMode="auto">
            <a:xfrm>
              <a:off x="4378" y="1397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193" name="AutoShape 17"/>
            <p:cNvSpPr>
              <a:spLocks noChangeArrowheads="1"/>
            </p:cNvSpPr>
            <p:nvPr/>
          </p:nvSpPr>
          <p:spPr bwMode="auto">
            <a:xfrm>
              <a:off x="4991" y="960"/>
              <a:ext cx="180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306194" name="AutoShape 18"/>
            <p:cNvSpPr>
              <a:spLocks noChangeArrowheads="1"/>
            </p:cNvSpPr>
            <p:nvPr/>
          </p:nvSpPr>
          <p:spPr bwMode="auto">
            <a:xfrm>
              <a:off x="4991" y="1233"/>
              <a:ext cx="180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195" name="AutoShape 19"/>
            <p:cNvSpPr>
              <a:spLocks noChangeArrowheads="1"/>
            </p:cNvSpPr>
            <p:nvPr/>
          </p:nvSpPr>
          <p:spPr bwMode="auto">
            <a:xfrm>
              <a:off x="5191" y="1506"/>
              <a:ext cx="180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196" name="AutoShape 20"/>
            <p:cNvSpPr>
              <a:spLocks noChangeArrowheads="1"/>
            </p:cNvSpPr>
            <p:nvPr/>
          </p:nvSpPr>
          <p:spPr bwMode="auto">
            <a:xfrm>
              <a:off x="4991" y="1780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30750" name="AutoShape 21"/>
            <p:cNvCxnSpPr>
              <a:cxnSpLocks noChangeShapeType="1"/>
              <a:stCxn id="306193" idx="2"/>
              <a:endCxn id="306194" idx="0"/>
            </p:cNvCxnSpPr>
            <p:nvPr/>
          </p:nvCxnSpPr>
          <p:spPr bwMode="auto">
            <a:xfrm>
              <a:off x="5081" y="1125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51" name="AutoShape 22"/>
            <p:cNvCxnSpPr>
              <a:cxnSpLocks noChangeShapeType="1"/>
              <a:stCxn id="306194" idx="2"/>
              <a:endCxn id="306195" idx="0"/>
            </p:cNvCxnSpPr>
            <p:nvPr/>
          </p:nvCxnSpPr>
          <p:spPr bwMode="auto">
            <a:xfrm>
              <a:off x="5081" y="1399"/>
              <a:ext cx="200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52" name="AutoShape 23"/>
            <p:cNvCxnSpPr>
              <a:cxnSpLocks noChangeShapeType="1"/>
              <a:stCxn id="306195" idx="2"/>
              <a:endCxn id="306196" idx="0"/>
            </p:cNvCxnSpPr>
            <p:nvPr/>
          </p:nvCxnSpPr>
          <p:spPr bwMode="auto">
            <a:xfrm flipH="1">
              <a:off x="5081" y="1672"/>
              <a:ext cx="20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53" name="AutoShape 24"/>
            <p:cNvCxnSpPr>
              <a:cxnSpLocks noChangeShapeType="1"/>
              <a:stCxn id="306194" idx="2"/>
              <a:endCxn id="306196" idx="0"/>
            </p:cNvCxnSpPr>
            <p:nvPr/>
          </p:nvCxnSpPr>
          <p:spPr bwMode="auto">
            <a:xfrm>
              <a:off x="5081" y="1399"/>
              <a:ext cx="0" cy="3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54" name="AutoShape 25"/>
            <p:cNvCxnSpPr>
              <a:cxnSpLocks noChangeShapeType="1"/>
              <a:stCxn id="306196" idx="2"/>
              <a:endCxn id="306215" idx="0"/>
            </p:cNvCxnSpPr>
            <p:nvPr/>
          </p:nvCxnSpPr>
          <p:spPr bwMode="auto">
            <a:xfrm>
              <a:off x="5081" y="1944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202" name="AutoShape 26"/>
            <p:cNvSpPr>
              <a:spLocks noChangeArrowheads="1"/>
            </p:cNvSpPr>
            <p:nvPr/>
          </p:nvSpPr>
          <p:spPr bwMode="auto">
            <a:xfrm>
              <a:off x="3668" y="958"/>
              <a:ext cx="181" cy="16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306203" name="AutoShape 27"/>
            <p:cNvSpPr>
              <a:spLocks noChangeArrowheads="1"/>
            </p:cNvSpPr>
            <p:nvPr/>
          </p:nvSpPr>
          <p:spPr bwMode="auto">
            <a:xfrm>
              <a:off x="3535" y="1233"/>
              <a:ext cx="181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204" name="AutoShape 28"/>
            <p:cNvSpPr>
              <a:spLocks noChangeArrowheads="1"/>
            </p:cNvSpPr>
            <p:nvPr/>
          </p:nvSpPr>
          <p:spPr bwMode="auto">
            <a:xfrm>
              <a:off x="3786" y="1233"/>
              <a:ext cx="181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6205" name="AutoShape 29"/>
            <p:cNvSpPr>
              <a:spLocks noChangeArrowheads="1"/>
            </p:cNvSpPr>
            <p:nvPr/>
          </p:nvSpPr>
          <p:spPr bwMode="auto">
            <a:xfrm>
              <a:off x="3535" y="1506"/>
              <a:ext cx="181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30759" name="AutoShape 30"/>
            <p:cNvCxnSpPr>
              <a:cxnSpLocks noChangeShapeType="1"/>
              <a:stCxn id="306202" idx="2"/>
              <a:endCxn id="306204" idx="0"/>
            </p:cNvCxnSpPr>
            <p:nvPr/>
          </p:nvCxnSpPr>
          <p:spPr bwMode="auto">
            <a:xfrm>
              <a:off x="3758" y="1125"/>
              <a:ext cx="119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60" name="AutoShape 31"/>
            <p:cNvCxnSpPr>
              <a:cxnSpLocks noChangeShapeType="1"/>
              <a:stCxn id="306204" idx="2"/>
              <a:endCxn id="306210" idx="0"/>
            </p:cNvCxnSpPr>
            <p:nvPr/>
          </p:nvCxnSpPr>
          <p:spPr bwMode="auto">
            <a:xfrm flipH="1">
              <a:off x="3776" y="1398"/>
              <a:ext cx="101" cy="3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61" name="AutoShape 32"/>
            <p:cNvCxnSpPr>
              <a:cxnSpLocks noChangeShapeType="1"/>
              <a:stCxn id="306203" idx="2"/>
              <a:endCxn id="306205" idx="0"/>
            </p:cNvCxnSpPr>
            <p:nvPr/>
          </p:nvCxnSpPr>
          <p:spPr bwMode="auto">
            <a:xfrm>
              <a:off x="3626" y="1398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62" name="AutoShape 33"/>
            <p:cNvCxnSpPr>
              <a:cxnSpLocks noChangeShapeType="1"/>
              <a:stCxn id="306202" idx="2"/>
              <a:endCxn id="306203" idx="0"/>
            </p:cNvCxnSpPr>
            <p:nvPr/>
          </p:nvCxnSpPr>
          <p:spPr bwMode="auto">
            <a:xfrm flipH="1">
              <a:off x="3626" y="1125"/>
              <a:ext cx="132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210" name="AutoShape 34"/>
            <p:cNvSpPr>
              <a:spLocks noChangeArrowheads="1"/>
            </p:cNvSpPr>
            <p:nvPr/>
          </p:nvSpPr>
          <p:spPr bwMode="auto">
            <a:xfrm>
              <a:off x="3686" y="1780"/>
              <a:ext cx="181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C</a:t>
              </a:r>
            </a:p>
          </p:txBody>
        </p:sp>
        <p:cxnSp>
          <p:nvCxnSpPr>
            <p:cNvPr id="30764" name="AutoShape 35"/>
            <p:cNvCxnSpPr>
              <a:cxnSpLocks noChangeShapeType="1"/>
              <a:stCxn id="306205" idx="2"/>
              <a:endCxn id="306210" idx="0"/>
            </p:cNvCxnSpPr>
            <p:nvPr/>
          </p:nvCxnSpPr>
          <p:spPr bwMode="auto">
            <a:xfrm>
              <a:off x="3626" y="1672"/>
              <a:ext cx="15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212" name="AutoShape 36"/>
            <p:cNvSpPr>
              <a:spLocks noChangeArrowheads="1"/>
            </p:cNvSpPr>
            <p:nvPr/>
          </p:nvSpPr>
          <p:spPr bwMode="auto">
            <a:xfrm>
              <a:off x="4287" y="1780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30766" name="AutoShape 37"/>
            <p:cNvCxnSpPr>
              <a:cxnSpLocks noChangeShapeType="1"/>
              <a:stCxn id="306184" idx="2"/>
              <a:endCxn id="306212" idx="0"/>
            </p:cNvCxnSpPr>
            <p:nvPr/>
          </p:nvCxnSpPr>
          <p:spPr bwMode="auto">
            <a:xfrm>
              <a:off x="4378" y="1668"/>
              <a:ext cx="0" cy="1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67" name="AutoShape 38"/>
            <p:cNvCxnSpPr>
              <a:cxnSpLocks noChangeShapeType="1"/>
              <a:stCxn id="306205" idx="2"/>
              <a:endCxn id="306202" idx="0"/>
            </p:cNvCxnSpPr>
            <p:nvPr/>
          </p:nvCxnSpPr>
          <p:spPr bwMode="auto">
            <a:xfrm rot="5400000" flipH="1" flipV="1">
              <a:off x="3335" y="1249"/>
              <a:ext cx="714" cy="132"/>
            </a:xfrm>
            <a:prstGeom prst="curvedConnector5">
              <a:avLst>
                <a:gd name="adj1" fmla="val -13319"/>
                <a:gd name="adj2" fmla="val -153546"/>
                <a:gd name="adj3" fmla="val 1191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215" name="AutoShape 39"/>
            <p:cNvSpPr>
              <a:spLocks noChangeArrowheads="1"/>
            </p:cNvSpPr>
            <p:nvPr/>
          </p:nvSpPr>
          <p:spPr bwMode="auto">
            <a:xfrm>
              <a:off x="4991" y="2053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30769" name="AutoShape 40"/>
            <p:cNvCxnSpPr>
              <a:cxnSpLocks noChangeShapeType="1"/>
              <a:stCxn id="306186" idx="2"/>
              <a:endCxn id="306193" idx="0"/>
            </p:cNvCxnSpPr>
            <p:nvPr/>
          </p:nvCxnSpPr>
          <p:spPr bwMode="auto">
            <a:xfrm rot="5400000" flipH="1" flipV="1">
              <a:off x="4363" y="1226"/>
              <a:ext cx="984" cy="452"/>
            </a:xfrm>
            <a:prstGeom prst="curvedConnector5">
              <a:avLst>
                <a:gd name="adj1" fmla="val -6102"/>
                <a:gd name="adj2" fmla="val 50000"/>
                <a:gd name="adj3" fmla="val 113884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70" name="AutoShape 41"/>
            <p:cNvCxnSpPr>
              <a:cxnSpLocks noChangeShapeType="1"/>
              <a:stCxn id="306210" idx="2"/>
              <a:endCxn id="306224" idx="0"/>
            </p:cNvCxnSpPr>
            <p:nvPr/>
          </p:nvCxnSpPr>
          <p:spPr bwMode="auto">
            <a:xfrm>
              <a:off x="3777" y="1944"/>
              <a:ext cx="2" cy="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71" name="AutoShape 42"/>
            <p:cNvCxnSpPr>
              <a:cxnSpLocks noChangeShapeType="1"/>
              <a:stCxn id="306210" idx="2"/>
              <a:endCxn id="306181" idx="0"/>
            </p:cNvCxnSpPr>
            <p:nvPr/>
          </p:nvCxnSpPr>
          <p:spPr bwMode="auto">
            <a:xfrm rot="5400000" flipH="1" flipV="1">
              <a:off x="3656" y="1081"/>
              <a:ext cx="984" cy="741"/>
            </a:xfrm>
            <a:prstGeom prst="curvedConnector5">
              <a:avLst>
                <a:gd name="adj1" fmla="val -6204"/>
                <a:gd name="adj2" fmla="val 38727"/>
                <a:gd name="adj3" fmla="val 114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72" name="AutoShape 45"/>
            <p:cNvCxnSpPr>
              <a:cxnSpLocks noChangeShapeType="1"/>
            </p:cNvCxnSpPr>
            <p:nvPr/>
          </p:nvCxnSpPr>
          <p:spPr bwMode="auto">
            <a:xfrm>
              <a:off x="4627" y="1943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222" name="AutoShape 46"/>
            <p:cNvSpPr>
              <a:spLocks noChangeArrowheads="1"/>
            </p:cNvSpPr>
            <p:nvPr/>
          </p:nvSpPr>
          <p:spPr bwMode="auto">
            <a:xfrm>
              <a:off x="4539" y="2041"/>
              <a:ext cx="181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30774" name="AutoShape 47"/>
            <p:cNvCxnSpPr>
              <a:cxnSpLocks noChangeShapeType="1"/>
            </p:cNvCxnSpPr>
            <p:nvPr/>
          </p:nvCxnSpPr>
          <p:spPr bwMode="auto">
            <a:xfrm rot="5400000" flipH="1" flipV="1">
              <a:off x="4411" y="1451"/>
              <a:ext cx="438" cy="1"/>
            </a:xfrm>
            <a:prstGeom prst="curvedConnector5">
              <a:avLst>
                <a:gd name="adj1" fmla="val -8907"/>
                <a:gd name="adj2" fmla="val 17300009"/>
                <a:gd name="adj3" fmla="val 1296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06224" name="AutoShape 48"/>
            <p:cNvSpPr>
              <a:spLocks noChangeArrowheads="1"/>
            </p:cNvSpPr>
            <p:nvPr/>
          </p:nvSpPr>
          <p:spPr bwMode="auto">
            <a:xfrm>
              <a:off x="3688" y="2042"/>
              <a:ext cx="181" cy="16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</p:grpSp>
      <p:sp>
        <p:nvSpPr>
          <p:cNvPr id="306225" name="Rectangle 49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306226" name="AutoShape 50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306228" name="AutoShape 52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  <p:sp>
        <p:nvSpPr>
          <p:cNvPr id="30730" name="Rectangle 53"/>
          <p:cNvSpPr>
            <a:spLocks noChangeArrowheads="1"/>
          </p:cNvSpPr>
          <p:nvPr/>
        </p:nvSpPr>
        <p:spPr bwMode="auto">
          <a:xfrm>
            <a:off x="304800" y="1219200"/>
            <a:ext cx="4343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800" b="0"/>
              <a:t>Parsing is triggered automatically as needed</a:t>
            </a:r>
          </a:p>
        </p:txBody>
      </p:sp>
      <p:sp>
        <p:nvSpPr>
          <p:cNvPr id="30731" name="Rectangle 55"/>
          <p:cNvSpPr>
            <a:spLocks noChangeArrowheads="1"/>
          </p:cNvSpPr>
          <p:nvPr/>
        </p:nvSpPr>
        <p:spPr bwMode="auto">
          <a:xfrm>
            <a:off x="6438900" y="838200"/>
            <a:ext cx="1289050" cy="28194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800">
                <a:solidFill>
                  <a:schemeClr val="tx1"/>
                </a:solidFill>
                <a:latin typeface="Lucida Console" pitchFamily="49" charset="0"/>
              </a:rPr>
              <a:t>malloc</a:t>
            </a:r>
          </a:p>
        </p:txBody>
      </p:sp>
      <p:sp>
        <p:nvSpPr>
          <p:cNvPr id="306232" name="AutoShape 56"/>
          <p:cNvSpPr>
            <a:spLocks noChangeArrowheads="1"/>
          </p:cNvSpPr>
          <p:nvPr/>
        </p:nvSpPr>
        <p:spPr bwMode="auto">
          <a:xfrm>
            <a:off x="533400" y="51816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kernel32.dll</a:t>
            </a:r>
          </a:p>
        </p:txBody>
      </p:sp>
      <p:sp>
        <p:nvSpPr>
          <p:cNvPr id="5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5A049-A2AE-4127-A71F-9B80B45B88E7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062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062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3062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226" grpId="0" animBg="1"/>
      <p:bldP spid="306228" grpId="0" animBg="1"/>
      <p:bldP spid="3062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Find malloc’s Exit Points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3810000"/>
            <a:ext cx="6705600" cy="2286000"/>
          </a:xfrm>
        </p:spPr>
        <p:txBody>
          <a:bodyPr/>
          <a:lstStyle/>
          <a:p>
            <a:pPr marL="225425" indent="-2254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vector&lt; BPatch_function * &gt; * funcs;</a:t>
            </a:r>
          </a:p>
          <a:p>
            <a:pPr marL="225425" indent="-225425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600" smtClean="0">
              <a:latin typeface="Lucida Console" pitchFamily="49" charset="0"/>
            </a:endParaRPr>
          </a:p>
          <a:p>
            <a:pPr marL="225425" indent="-225425"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>
                <a:latin typeface="Lucida Console" pitchFamily="49" charset="0"/>
              </a:rPr>
              <a:t>funcs = bp_image-&gt;findFunction(“malloc”);</a:t>
            </a:r>
          </a:p>
          <a:p>
            <a:pPr marL="225425" indent="-225425" eaLnBrk="1" hangingPunct="1">
              <a:lnSpc>
                <a:spcPct val="90000"/>
              </a:lnSpc>
              <a:buFontTx/>
              <a:buNone/>
            </a:pPr>
            <a:endParaRPr lang="en-US" sz="800" smtClean="0">
              <a:latin typeface="Lucida Console" pitchFamily="49" charset="0"/>
            </a:endParaRPr>
          </a:p>
          <a:p>
            <a:pPr marL="225425" indent="-225425"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>
                <a:latin typeface="Lucida Console" pitchFamily="49" charset="0"/>
              </a:rPr>
              <a:t>funcs = libc_mod-&gt;findFunction(“malloc”);</a:t>
            </a:r>
          </a:p>
        </p:txBody>
      </p:sp>
      <p:sp>
        <p:nvSpPr>
          <p:cNvPr id="5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07204" name="Rectangle 4"/>
          <p:cNvSpPr>
            <a:spLocks noChangeArrowheads="1"/>
          </p:cNvSpPr>
          <p:nvPr/>
        </p:nvSpPr>
        <p:spPr bwMode="auto">
          <a:xfrm>
            <a:off x="4953000" y="1219200"/>
            <a:ext cx="3962400" cy="2438400"/>
          </a:xfrm>
          <a:prstGeom prst="rect">
            <a:avLst/>
          </a:prstGeom>
          <a:solidFill>
            <a:srgbClr val="4040B3"/>
          </a:solidFill>
          <a:ln w="19050" algn="ctr">
            <a:noFill/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05" name="AutoShape 5"/>
          <p:cNvSpPr>
            <a:spLocks noChangeArrowheads="1"/>
          </p:cNvSpPr>
          <p:nvPr/>
        </p:nvSpPr>
        <p:spPr bwMode="auto">
          <a:xfrm>
            <a:off x="7029450" y="1524000"/>
            <a:ext cx="284163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07206" name="AutoShape 6"/>
          <p:cNvSpPr>
            <a:spLocks noChangeArrowheads="1"/>
          </p:cNvSpPr>
          <p:nvPr/>
        </p:nvSpPr>
        <p:spPr bwMode="auto">
          <a:xfrm>
            <a:off x="6805613" y="195738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07" name="AutoShape 7"/>
          <p:cNvSpPr>
            <a:spLocks noChangeArrowheads="1"/>
          </p:cNvSpPr>
          <p:nvPr/>
        </p:nvSpPr>
        <p:spPr bwMode="auto">
          <a:xfrm>
            <a:off x="7205663" y="1957388"/>
            <a:ext cx="284162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08" name="AutoShape 8"/>
          <p:cNvSpPr>
            <a:spLocks noChangeArrowheads="1"/>
          </p:cNvSpPr>
          <p:nvPr/>
        </p:nvSpPr>
        <p:spPr bwMode="auto">
          <a:xfrm>
            <a:off x="6805613" y="2390775"/>
            <a:ext cx="285750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09" name="AutoShape 9"/>
          <p:cNvSpPr>
            <a:spLocks noChangeArrowheads="1"/>
          </p:cNvSpPr>
          <p:nvPr/>
        </p:nvSpPr>
        <p:spPr bwMode="auto">
          <a:xfrm>
            <a:off x="7205663" y="2390775"/>
            <a:ext cx="284162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10" name="AutoShape 10"/>
          <p:cNvSpPr>
            <a:spLocks noChangeArrowheads="1"/>
          </p:cNvSpPr>
          <p:nvPr/>
        </p:nvSpPr>
        <p:spPr bwMode="auto">
          <a:xfrm>
            <a:off x="7205663" y="2825750"/>
            <a:ext cx="284162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31756" name="AutoShape 11"/>
          <p:cNvCxnSpPr>
            <a:cxnSpLocks noChangeShapeType="1"/>
            <a:stCxn id="307205" idx="2"/>
            <a:endCxn id="307207" idx="0"/>
          </p:cNvCxnSpPr>
          <p:nvPr/>
        </p:nvCxnSpPr>
        <p:spPr bwMode="auto">
          <a:xfrm>
            <a:off x="7172325" y="1787525"/>
            <a:ext cx="176213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57" name="AutoShape 12"/>
          <p:cNvCxnSpPr>
            <a:cxnSpLocks noChangeShapeType="1"/>
            <a:stCxn id="307207" idx="2"/>
            <a:endCxn id="307209" idx="0"/>
          </p:cNvCxnSpPr>
          <p:nvPr/>
        </p:nvCxnSpPr>
        <p:spPr bwMode="auto">
          <a:xfrm>
            <a:off x="7348538" y="2214563"/>
            <a:ext cx="0" cy="176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58" name="AutoShape 13"/>
          <p:cNvCxnSpPr>
            <a:cxnSpLocks noChangeShapeType="1"/>
            <a:stCxn id="307209" idx="2"/>
            <a:endCxn id="307210" idx="0"/>
          </p:cNvCxnSpPr>
          <p:nvPr/>
        </p:nvCxnSpPr>
        <p:spPr bwMode="auto">
          <a:xfrm>
            <a:off x="7348538" y="2652713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59" name="AutoShape 14"/>
          <p:cNvCxnSpPr>
            <a:cxnSpLocks noChangeShapeType="1"/>
            <a:stCxn id="307205" idx="2"/>
            <a:endCxn id="307206" idx="0"/>
          </p:cNvCxnSpPr>
          <p:nvPr/>
        </p:nvCxnSpPr>
        <p:spPr bwMode="auto">
          <a:xfrm flipH="1">
            <a:off x="6950075" y="1787525"/>
            <a:ext cx="222250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0" name="AutoShape 15"/>
          <p:cNvCxnSpPr>
            <a:cxnSpLocks noChangeShapeType="1"/>
            <a:stCxn id="307208" idx="2"/>
            <a:endCxn id="307206" idx="0"/>
          </p:cNvCxnSpPr>
          <p:nvPr/>
        </p:nvCxnSpPr>
        <p:spPr bwMode="auto">
          <a:xfrm rot="5400000" flipH="1" flipV="1">
            <a:off x="6605588" y="2301875"/>
            <a:ext cx="690562" cy="1588"/>
          </a:xfrm>
          <a:prstGeom prst="curvedConnector5">
            <a:avLst>
              <a:gd name="adj1" fmla="val -7407"/>
              <a:gd name="adj2" fmla="val -18400009"/>
              <a:gd name="adj3" fmla="val 129630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1" name="AutoShape 16"/>
          <p:cNvCxnSpPr>
            <a:cxnSpLocks noChangeShapeType="1"/>
            <a:stCxn id="307206" idx="2"/>
            <a:endCxn id="307208" idx="0"/>
          </p:cNvCxnSpPr>
          <p:nvPr/>
        </p:nvCxnSpPr>
        <p:spPr bwMode="auto">
          <a:xfrm>
            <a:off x="6950075" y="2217738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17" name="AutoShape 17"/>
          <p:cNvSpPr>
            <a:spLocks noChangeArrowheads="1"/>
          </p:cNvSpPr>
          <p:nvPr/>
        </p:nvSpPr>
        <p:spPr bwMode="auto">
          <a:xfrm>
            <a:off x="7923213" y="1524000"/>
            <a:ext cx="285750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07218" name="AutoShape 18"/>
          <p:cNvSpPr>
            <a:spLocks noChangeArrowheads="1"/>
          </p:cNvSpPr>
          <p:nvPr/>
        </p:nvSpPr>
        <p:spPr bwMode="auto">
          <a:xfrm>
            <a:off x="7923213" y="1957388"/>
            <a:ext cx="285750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19" name="AutoShape 19"/>
          <p:cNvSpPr>
            <a:spLocks noChangeArrowheads="1"/>
          </p:cNvSpPr>
          <p:nvPr/>
        </p:nvSpPr>
        <p:spPr bwMode="auto">
          <a:xfrm>
            <a:off x="8240713" y="2390775"/>
            <a:ext cx="285750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20" name="AutoShape 20"/>
          <p:cNvSpPr>
            <a:spLocks noChangeArrowheads="1"/>
          </p:cNvSpPr>
          <p:nvPr/>
        </p:nvSpPr>
        <p:spPr bwMode="auto">
          <a:xfrm>
            <a:off x="79232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31766" name="AutoShape 21"/>
          <p:cNvCxnSpPr>
            <a:cxnSpLocks noChangeShapeType="1"/>
            <a:stCxn id="307217" idx="2"/>
            <a:endCxn id="307218" idx="0"/>
          </p:cNvCxnSpPr>
          <p:nvPr/>
        </p:nvCxnSpPr>
        <p:spPr bwMode="auto">
          <a:xfrm>
            <a:off x="8066088" y="1785938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7" name="AutoShape 22"/>
          <p:cNvCxnSpPr>
            <a:cxnSpLocks noChangeShapeType="1"/>
            <a:stCxn id="307218" idx="2"/>
            <a:endCxn id="307219" idx="0"/>
          </p:cNvCxnSpPr>
          <p:nvPr/>
        </p:nvCxnSpPr>
        <p:spPr bwMode="auto">
          <a:xfrm>
            <a:off x="8066088" y="2220913"/>
            <a:ext cx="317500" cy="169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8" name="AutoShape 23"/>
          <p:cNvCxnSpPr>
            <a:cxnSpLocks noChangeShapeType="1"/>
            <a:stCxn id="307219" idx="2"/>
            <a:endCxn id="307220" idx="0"/>
          </p:cNvCxnSpPr>
          <p:nvPr/>
        </p:nvCxnSpPr>
        <p:spPr bwMode="auto">
          <a:xfrm flipH="1">
            <a:off x="8066088" y="2654300"/>
            <a:ext cx="31750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69" name="AutoShape 24"/>
          <p:cNvCxnSpPr>
            <a:cxnSpLocks noChangeShapeType="1"/>
            <a:stCxn id="307218" idx="2"/>
            <a:endCxn id="307220" idx="0"/>
          </p:cNvCxnSpPr>
          <p:nvPr/>
        </p:nvCxnSpPr>
        <p:spPr bwMode="auto">
          <a:xfrm>
            <a:off x="8066088" y="2220913"/>
            <a:ext cx="0" cy="604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70" name="AutoShape 25"/>
          <p:cNvCxnSpPr>
            <a:cxnSpLocks noChangeShapeType="1"/>
            <a:stCxn id="307220" idx="2"/>
            <a:endCxn id="307239" idx="0"/>
          </p:cNvCxnSpPr>
          <p:nvPr/>
        </p:nvCxnSpPr>
        <p:spPr bwMode="auto">
          <a:xfrm>
            <a:off x="8066088" y="3086100"/>
            <a:ext cx="0" cy="1730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26" name="AutoShape 26"/>
          <p:cNvSpPr>
            <a:spLocks noChangeArrowheads="1"/>
          </p:cNvSpPr>
          <p:nvPr/>
        </p:nvSpPr>
        <p:spPr bwMode="auto">
          <a:xfrm>
            <a:off x="5822950" y="152082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07227" name="AutoShape 27"/>
          <p:cNvSpPr>
            <a:spLocks noChangeArrowheads="1"/>
          </p:cNvSpPr>
          <p:nvPr/>
        </p:nvSpPr>
        <p:spPr bwMode="auto">
          <a:xfrm>
            <a:off x="5611813" y="1957388"/>
            <a:ext cx="287337" cy="261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28" name="AutoShape 28"/>
          <p:cNvSpPr>
            <a:spLocks noChangeArrowheads="1"/>
          </p:cNvSpPr>
          <p:nvPr/>
        </p:nvSpPr>
        <p:spPr bwMode="auto">
          <a:xfrm>
            <a:off x="6010275" y="1957388"/>
            <a:ext cx="287338" cy="261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229" name="AutoShape 29"/>
          <p:cNvSpPr>
            <a:spLocks noChangeArrowheads="1"/>
          </p:cNvSpPr>
          <p:nvPr/>
        </p:nvSpPr>
        <p:spPr bwMode="auto">
          <a:xfrm>
            <a:off x="5611813" y="2390775"/>
            <a:ext cx="287337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31775" name="AutoShape 30"/>
          <p:cNvCxnSpPr>
            <a:cxnSpLocks noChangeShapeType="1"/>
            <a:stCxn id="307226" idx="2"/>
            <a:endCxn id="307228" idx="0"/>
          </p:cNvCxnSpPr>
          <p:nvPr/>
        </p:nvCxnSpPr>
        <p:spPr bwMode="auto">
          <a:xfrm>
            <a:off x="5965825" y="1785938"/>
            <a:ext cx="188913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76" name="AutoShape 31"/>
          <p:cNvCxnSpPr>
            <a:cxnSpLocks noChangeShapeType="1"/>
            <a:stCxn id="307228" idx="2"/>
            <a:endCxn id="307234" idx="0"/>
          </p:cNvCxnSpPr>
          <p:nvPr/>
        </p:nvCxnSpPr>
        <p:spPr bwMode="auto">
          <a:xfrm flipH="1">
            <a:off x="5994400" y="2219325"/>
            <a:ext cx="160338" cy="606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77" name="AutoShape 32"/>
          <p:cNvCxnSpPr>
            <a:cxnSpLocks noChangeShapeType="1"/>
            <a:stCxn id="307227" idx="2"/>
            <a:endCxn id="307229" idx="0"/>
          </p:cNvCxnSpPr>
          <p:nvPr/>
        </p:nvCxnSpPr>
        <p:spPr bwMode="auto">
          <a:xfrm>
            <a:off x="5756275" y="2219325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78" name="AutoShape 33"/>
          <p:cNvCxnSpPr>
            <a:cxnSpLocks noChangeShapeType="1"/>
            <a:stCxn id="307226" idx="2"/>
            <a:endCxn id="307227" idx="0"/>
          </p:cNvCxnSpPr>
          <p:nvPr/>
        </p:nvCxnSpPr>
        <p:spPr bwMode="auto">
          <a:xfrm flipH="1">
            <a:off x="5756275" y="1785938"/>
            <a:ext cx="20955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34" name="AutoShape 34"/>
          <p:cNvSpPr>
            <a:spLocks noChangeArrowheads="1"/>
          </p:cNvSpPr>
          <p:nvPr/>
        </p:nvSpPr>
        <p:spPr bwMode="auto">
          <a:xfrm>
            <a:off x="5851525" y="2825750"/>
            <a:ext cx="287338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31780" name="AutoShape 35"/>
          <p:cNvCxnSpPr>
            <a:cxnSpLocks noChangeShapeType="1"/>
            <a:stCxn id="307229" idx="2"/>
            <a:endCxn id="307234" idx="0"/>
          </p:cNvCxnSpPr>
          <p:nvPr/>
        </p:nvCxnSpPr>
        <p:spPr bwMode="auto">
          <a:xfrm>
            <a:off x="5756275" y="2654300"/>
            <a:ext cx="238125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36" name="AutoShape 36"/>
          <p:cNvSpPr>
            <a:spLocks noChangeArrowheads="1"/>
          </p:cNvSpPr>
          <p:nvPr/>
        </p:nvSpPr>
        <p:spPr bwMode="auto">
          <a:xfrm>
            <a:off x="68056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1782" name="AutoShape 37"/>
          <p:cNvCxnSpPr>
            <a:cxnSpLocks noChangeShapeType="1"/>
            <a:stCxn id="307208" idx="2"/>
            <a:endCxn id="307236" idx="0"/>
          </p:cNvCxnSpPr>
          <p:nvPr/>
        </p:nvCxnSpPr>
        <p:spPr bwMode="auto">
          <a:xfrm>
            <a:off x="6950075" y="2647950"/>
            <a:ext cx="0" cy="17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83" name="AutoShape 38"/>
          <p:cNvCxnSpPr>
            <a:cxnSpLocks noChangeShapeType="1"/>
            <a:stCxn id="307229" idx="2"/>
            <a:endCxn id="307226" idx="0"/>
          </p:cNvCxnSpPr>
          <p:nvPr/>
        </p:nvCxnSpPr>
        <p:spPr bwMode="auto">
          <a:xfrm rot="5400000" flipH="1" flipV="1">
            <a:off x="5294312" y="1982788"/>
            <a:ext cx="1133475" cy="209550"/>
          </a:xfrm>
          <a:prstGeom prst="curvedConnector5">
            <a:avLst>
              <a:gd name="adj1" fmla="val -13319"/>
              <a:gd name="adj2" fmla="val -153546"/>
              <a:gd name="adj3" fmla="val 1191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39" name="AutoShape 39"/>
          <p:cNvSpPr>
            <a:spLocks noChangeArrowheads="1"/>
          </p:cNvSpPr>
          <p:nvPr/>
        </p:nvSpPr>
        <p:spPr bwMode="auto">
          <a:xfrm>
            <a:off x="7923213" y="325913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1785" name="AutoShape 40"/>
          <p:cNvCxnSpPr>
            <a:cxnSpLocks noChangeShapeType="1"/>
            <a:stCxn id="307210" idx="2"/>
            <a:endCxn id="307217" idx="0"/>
          </p:cNvCxnSpPr>
          <p:nvPr/>
        </p:nvCxnSpPr>
        <p:spPr bwMode="auto">
          <a:xfrm rot="5400000" flipH="1" flipV="1">
            <a:off x="6926263" y="1946275"/>
            <a:ext cx="1562100" cy="717550"/>
          </a:xfrm>
          <a:prstGeom prst="curvedConnector5">
            <a:avLst>
              <a:gd name="adj1" fmla="val -6102"/>
              <a:gd name="adj2" fmla="val 50000"/>
              <a:gd name="adj3" fmla="val 113884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86" name="AutoShape 41"/>
          <p:cNvCxnSpPr>
            <a:cxnSpLocks noChangeShapeType="1"/>
            <a:stCxn id="307234" idx="2"/>
            <a:endCxn id="307248" idx="0"/>
          </p:cNvCxnSpPr>
          <p:nvPr/>
        </p:nvCxnSpPr>
        <p:spPr bwMode="auto">
          <a:xfrm>
            <a:off x="5995988" y="3086100"/>
            <a:ext cx="3175" cy="155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87" name="AutoShape 42"/>
          <p:cNvCxnSpPr>
            <a:cxnSpLocks noChangeShapeType="1"/>
            <a:stCxn id="307234" idx="2"/>
            <a:endCxn id="307205" idx="0"/>
          </p:cNvCxnSpPr>
          <p:nvPr/>
        </p:nvCxnSpPr>
        <p:spPr bwMode="auto">
          <a:xfrm rot="5400000" flipH="1" flipV="1">
            <a:off x="5803107" y="1716881"/>
            <a:ext cx="1562100" cy="1176337"/>
          </a:xfrm>
          <a:prstGeom prst="curvedConnector5">
            <a:avLst>
              <a:gd name="adj1" fmla="val -6204"/>
              <a:gd name="adj2" fmla="val 38727"/>
              <a:gd name="adj3" fmla="val 11402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1788" name="AutoShape 45"/>
          <p:cNvCxnSpPr>
            <a:cxnSpLocks noChangeShapeType="1"/>
          </p:cNvCxnSpPr>
          <p:nvPr/>
        </p:nvCxnSpPr>
        <p:spPr bwMode="auto">
          <a:xfrm>
            <a:off x="7345363" y="3084513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46" name="AutoShape 46"/>
          <p:cNvSpPr>
            <a:spLocks noChangeArrowheads="1"/>
          </p:cNvSpPr>
          <p:nvPr/>
        </p:nvSpPr>
        <p:spPr bwMode="auto">
          <a:xfrm>
            <a:off x="7205663" y="3240088"/>
            <a:ext cx="287337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1790" name="AutoShape 47"/>
          <p:cNvCxnSpPr>
            <a:cxnSpLocks noChangeShapeType="1"/>
          </p:cNvCxnSpPr>
          <p:nvPr/>
        </p:nvCxnSpPr>
        <p:spPr bwMode="auto">
          <a:xfrm rot="5400000" flipH="1" flipV="1">
            <a:off x="7001669" y="2304257"/>
            <a:ext cx="695325" cy="1587"/>
          </a:xfrm>
          <a:prstGeom prst="curvedConnector5">
            <a:avLst>
              <a:gd name="adj1" fmla="val -8907"/>
              <a:gd name="adj2" fmla="val 17300009"/>
              <a:gd name="adj3" fmla="val 1296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7248" name="AutoShape 48"/>
          <p:cNvSpPr>
            <a:spLocks noChangeArrowheads="1"/>
          </p:cNvSpPr>
          <p:nvPr/>
        </p:nvSpPr>
        <p:spPr bwMode="auto">
          <a:xfrm>
            <a:off x="5854700" y="324167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sp>
        <p:nvSpPr>
          <p:cNvPr id="307250" name="Rectangle 50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307251" name="AutoShape 51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307253" name="AutoShape 53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  <p:sp>
        <p:nvSpPr>
          <p:cNvPr id="31795" name="Rectangle 54"/>
          <p:cNvSpPr>
            <a:spLocks noChangeArrowheads="1"/>
          </p:cNvSpPr>
          <p:nvPr/>
        </p:nvSpPr>
        <p:spPr bwMode="auto">
          <a:xfrm>
            <a:off x="304800" y="1219200"/>
            <a:ext cx="4343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800" b="0"/>
              <a:t>Parsing is triggered automatically as needed</a:t>
            </a:r>
          </a:p>
        </p:txBody>
      </p:sp>
      <p:sp>
        <p:nvSpPr>
          <p:cNvPr id="31796" name="Rectangle 55"/>
          <p:cNvSpPr>
            <a:spLocks noChangeArrowheads="1"/>
          </p:cNvSpPr>
          <p:nvPr/>
        </p:nvSpPr>
        <p:spPr bwMode="auto">
          <a:xfrm>
            <a:off x="6438900" y="838200"/>
            <a:ext cx="1289050" cy="28194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800">
                <a:solidFill>
                  <a:schemeClr val="tx1"/>
                </a:solidFill>
                <a:latin typeface="Lucida Console" pitchFamily="49" charset="0"/>
              </a:rPr>
              <a:t>malloc</a:t>
            </a:r>
          </a:p>
        </p:txBody>
      </p:sp>
      <p:sp>
        <p:nvSpPr>
          <p:cNvPr id="307256" name="AutoShape 56"/>
          <p:cNvSpPr>
            <a:spLocks noChangeArrowheads="1"/>
          </p:cNvSpPr>
          <p:nvPr/>
        </p:nvSpPr>
        <p:spPr bwMode="auto">
          <a:xfrm>
            <a:off x="533400" y="51816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kernel32.dll</a:t>
            </a:r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006DB-99DF-430B-9A3A-7211B8A1B9D3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07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3810000"/>
            <a:ext cx="6781800" cy="2133600"/>
          </a:xfrm>
        </p:spPr>
        <p:txBody>
          <a:bodyPr/>
          <a:lstStyle/>
          <a:p>
            <a:pPr marL="225425" indent="-225425" eaLnBrk="1" hangingPunct="1"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BPatch_function * bp_malloc = (*funcs)[0];</a:t>
            </a:r>
          </a:p>
          <a:p>
            <a:pPr marL="225425" indent="-225425" eaLnBrk="1" hangingPunct="1"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vector&lt; BPatch_point* &gt; * points = </a:t>
            </a:r>
          </a:p>
          <a:p>
            <a:pPr marL="225425" indent="-225425" eaLnBrk="1" hangingPunct="1"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                        </a:t>
            </a:r>
            <a:r>
              <a:rPr lang="en-US" sz="2000" smtClean="0">
                <a:solidFill>
                  <a:srgbClr val="F97171"/>
                </a:solidFill>
                <a:latin typeface="Lucida Console" pitchFamily="49" charset="0"/>
              </a:rPr>
              <a:t>BPatch_entry</a:t>
            </a:r>
            <a:r>
              <a:rPr lang="en-US" sz="2000" smtClean="0">
                <a:latin typeface="Lucida Console" pitchFamily="49" charset="0"/>
              </a:rPr>
              <a:t> </a:t>
            </a:r>
          </a:p>
          <a:p>
            <a:pPr marL="225425" indent="-225425" eaLnBrk="1" hangingPunct="1"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 bp_malloc-&gt;findPoints  </a:t>
            </a:r>
            <a:r>
              <a:rPr lang="en-US" sz="2000" smtClean="0">
                <a:solidFill>
                  <a:srgbClr val="71F971"/>
                </a:solidFill>
                <a:latin typeface="Lucida Console" pitchFamily="49" charset="0"/>
              </a:rPr>
              <a:t>BPatch_subroutine</a:t>
            </a:r>
            <a:r>
              <a:rPr lang="en-US" sz="2000" smtClean="0">
                <a:latin typeface="Lucida Console" pitchFamily="49" charset="0"/>
              </a:rPr>
              <a:t> ;</a:t>
            </a:r>
          </a:p>
          <a:p>
            <a:pPr marL="225425" indent="-225425" eaLnBrk="1" hangingPunct="1">
              <a:buFont typeface="Wingdings" pitchFamily="2" charset="2"/>
              <a:buNone/>
            </a:pPr>
            <a:r>
              <a:rPr lang="en-US" sz="2000" smtClean="0">
                <a:latin typeface="Lucida Console" pitchFamily="49" charset="0"/>
              </a:rPr>
              <a:t>                        </a:t>
            </a:r>
            <a:r>
              <a:rPr lang="en-US" sz="2000" smtClean="0">
                <a:solidFill>
                  <a:srgbClr val="7171F9"/>
                </a:solidFill>
                <a:latin typeface="Lucida Console" pitchFamily="49" charset="0"/>
              </a:rPr>
              <a:t>BPatch_exit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Find malloc’s Exit Points</a:t>
            </a:r>
          </a:p>
        </p:txBody>
      </p:sp>
      <p:sp>
        <p:nvSpPr>
          <p:cNvPr id="5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4953000" y="1219200"/>
            <a:ext cx="3962400" cy="2438400"/>
          </a:xfrm>
          <a:prstGeom prst="rect">
            <a:avLst/>
          </a:prstGeom>
          <a:solidFill>
            <a:srgbClr val="4040B3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29" name="AutoShape 5"/>
          <p:cNvSpPr>
            <a:spLocks noChangeArrowheads="1"/>
          </p:cNvSpPr>
          <p:nvPr/>
        </p:nvSpPr>
        <p:spPr bwMode="auto">
          <a:xfrm>
            <a:off x="7029450" y="1524000"/>
            <a:ext cx="284163" cy="263525"/>
          </a:xfrm>
          <a:prstGeom prst="roundRect">
            <a:avLst>
              <a:gd name="adj" fmla="val 16667"/>
            </a:avLst>
          </a:prstGeom>
          <a:solidFill>
            <a:srgbClr val="F9717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08230" name="AutoShape 6"/>
          <p:cNvSpPr>
            <a:spLocks noChangeArrowheads="1"/>
          </p:cNvSpPr>
          <p:nvPr/>
        </p:nvSpPr>
        <p:spPr bwMode="auto">
          <a:xfrm>
            <a:off x="6805613" y="195738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31" name="AutoShape 7"/>
          <p:cNvSpPr>
            <a:spLocks noChangeArrowheads="1"/>
          </p:cNvSpPr>
          <p:nvPr/>
        </p:nvSpPr>
        <p:spPr bwMode="auto">
          <a:xfrm>
            <a:off x="7205663" y="1957388"/>
            <a:ext cx="284162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32" name="AutoShape 8"/>
          <p:cNvSpPr>
            <a:spLocks noChangeArrowheads="1"/>
          </p:cNvSpPr>
          <p:nvPr/>
        </p:nvSpPr>
        <p:spPr bwMode="auto">
          <a:xfrm>
            <a:off x="6805613" y="2390775"/>
            <a:ext cx="285750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33" name="AutoShape 9"/>
          <p:cNvSpPr>
            <a:spLocks noChangeArrowheads="1"/>
          </p:cNvSpPr>
          <p:nvPr/>
        </p:nvSpPr>
        <p:spPr bwMode="auto">
          <a:xfrm>
            <a:off x="7205663" y="2390775"/>
            <a:ext cx="284162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34" name="AutoShape 10"/>
          <p:cNvSpPr>
            <a:spLocks noChangeArrowheads="1"/>
          </p:cNvSpPr>
          <p:nvPr/>
        </p:nvSpPr>
        <p:spPr bwMode="auto">
          <a:xfrm>
            <a:off x="7205663" y="2825750"/>
            <a:ext cx="284162" cy="26035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32780" name="AutoShape 11"/>
          <p:cNvCxnSpPr>
            <a:cxnSpLocks noChangeShapeType="1"/>
            <a:stCxn id="308229" idx="2"/>
            <a:endCxn id="308231" idx="0"/>
          </p:cNvCxnSpPr>
          <p:nvPr/>
        </p:nvCxnSpPr>
        <p:spPr bwMode="auto">
          <a:xfrm>
            <a:off x="7172325" y="1787525"/>
            <a:ext cx="176213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81" name="AutoShape 12"/>
          <p:cNvCxnSpPr>
            <a:cxnSpLocks noChangeShapeType="1"/>
            <a:stCxn id="308231" idx="2"/>
            <a:endCxn id="308233" idx="0"/>
          </p:cNvCxnSpPr>
          <p:nvPr/>
        </p:nvCxnSpPr>
        <p:spPr bwMode="auto">
          <a:xfrm>
            <a:off x="7348538" y="2214563"/>
            <a:ext cx="0" cy="176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82" name="AutoShape 13"/>
          <p:cNvCxnSpPr>
            <a:cxnSpLocks noChangeShapeType="1"/>
            <a:stCxn id="308233" idx="2"/>
            <a:endCxn id="308234" idx="0"/>
          </p:cNvCxnSpPr>
          <p:nvPr/>
        </p:nvCxnSpPr>
        <p:spPr bwMode="auto">
          <a:xfrm>
            <a:off x="7348538" y="2652713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83" name="AutoShape 14"/>
          <p:cNvCxnSpPr>
            <a:cxnSpLocks noChangeShapeType="1"/>
            <a:stCxn id="308229" idx="2"/>
            <a:endCxn id="308230" idx="0"/>
          </p:cNvCxnSpPr>
          <p:nvPr/>
        </p:nvCxnSpPr>
        <p:spPr bwMode="auto">
          <a:xfrm flipH="1">
            <a:off x="6950075" y="1787525"/>
            <a:ext cx="222250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84" name="AutoShape 15"/>
          <p:cNvCxnSpPr>
            <a:cxnSpLocks noChangeShapeType="1"/>
            <a:stCxn id="308232" idx="2"/>
            <a:endCxn id="308230" idx="0"/>
          </p:cNvCxnSpPr>
          <p:nvPr/>
        </p:nvCxnSpPr>
        <p:spPr bwMode="auto">
          <a:xfrm rot="5400000" flipH="1" flipV="1">
            <a:off x="6605588" y="2301875"/>
            <a:ext cx="690562" cy="1588"/>
          </a:xfrm>
          <a:prstGeom prst="curvedConnector5">
            <a:avLst>
              <a:gd name="adj1" fmla="val -7407"/>
              <a:gd name="adj2" fmla="val -18400009"/>
              <a:gd name="adj3" fmla="val 129630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85" name="AutoShape 16"/>
          <p:cNvCxnSpPr>
            <a:cxnSpLocks noChangeShapeType="1"/>
            <a:stCxn id="308230" idx="2"/>
            <a:endCxn id="308232" idx="0"/>
          </p:cNvCxnSpPr>
          <p:nvPr/>
        </p:nvCxnSpPr>
        <p:spPr bwMode="auto">
          <a:xfrm>
            <a:off x="6950075" y="2217738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41" name="AutoShape 17"/>
          <p:cNvSpPr>
            <a:spLocks noChangeArrowheads="1"/>
          </p:cNvSpPr>
          <p:nvPr/>
        </p:nvSpPr>
        <p:spPr bwMode="auto">
          <a:xfrm>
            <a:off x="7923213" y="1524000"/>
            <a:ext cx="285750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08242" name="AutoShape 18"/>
          <p:cNvSpPr>
            <a:spLocks noChangeArrowheads="1"/>
          </p:cNvSpPr>
          <p:nvPr/>
        </p:nvSpPr>
        <p:spPr bwMode="auto">
          <a:xfrm>
            <a:off x="7923213" y="1957388"/>
            <a:ext cx="285750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43" name="AutoShape 19"/>
          <p:cNvSpPr>
            <a:spLocks noChangeArrowheads="1"/>
          </p:cNvSpPr>
          <p:nvPr/>
        </p:nvSpPr>
        <p:spPr bwMode="auto">
          <a:xfrm>
            <a:off x="8240713" y="2390775"/>
            <a:ext cx="285750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44" name="AutoShape 20"/>
          <p:cNvSpPr>
            <a:spLocks noChangeArrowheads="1"/>
          </p:cNvSpPr>
          <p:nvPr/>
        </p:nvSpPr>
        <p:spPr bwMode="auto">
          <a:xfrm>
            <a:off x="7923213" y="2825750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32790" name="AutoShape 21"/>
          <p:cNvCxnSpPr>
            <a:cxnSpLocks noChangeShapeType="1"/>
            <a:stCxn id="308241" idx="2"/>
            <a:endCxn id="308242" idx="0"/>
          </p:cNvCxnSpPr>
          <p:nvPr/>
        </p:nvCxnSpPr>
        <p:spPr bwMode="auto">
          <a:xfrm>
            <a:off x="8066088" y="1785938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91" name="AutoShape 22"/>
          <p:cNvCxnSpPr>
            <a:cxnSpLocks noChangeShapeType="1"/>
            <a:stCxn id="308242" idx="2"/>
            <a:endCxn id="308243" idx="0"/>
          </p:cNvCxnSpPr>
          <p:nvPr/>
        </p:nvCxnSpPr>
        <p:spPr bwMode="auto">
          <a:xfrm>
            <a:off x="8066088" y="2220913"/>
            <a:ext cx="317500" cy="169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92" name="AutoShape 23"/>
          <p:cNvCxnSpPr>
            <a:cxnSpLocks noChangeShapeType="1"/>
            <a:stCxn id="308243" idx="2"/>
            <a:endCxn id="308244" idx="0"/>
          </p:cNvCxnSpPr>
          <p:nvPr/>
        </p:nvCxnSpPr>
        <p:spPr bwMode="auto">
          <a:xfrm flipH="1">
            <a:off x="8066088" y="2654300"/>
            <a:ext cx="31750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93" name="AutoShape 24"/>
          <p:cNvCxnSpPr>
            <a:cxnSpLocks noChangeShapeType="1"/>
            <a:stCxn id="308242" idx="2"/>
            <a:endCxn id="308244" idx="0"/>
          </p:cNvCxnSpPr>
          <p:nvPr/>
        </p:nvCxnSpPr>
        <p:spPr bwMode="auto">
          <a:xfrm>
            <a:off x="8066088" y="2220913"/>
            <a:ext cx="0" cy="604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794" name="AutoShape 25"/>
          <p:cNvCxnSpPr>
            <a:cxnSpLocks noChangeShapeType="1"/>
            <a:stCxn id="308244" idx="2"/>
            <a:endCxn id="308263" idx="0"/>
          </p:cNvCxnSpPr>
          <p:nvPr/>
        </p:nvCxnSpPr>
        <p:spPr bwMode="auto">
          <a:xfrm>
            <a:off x="8066088" y="3086100"/>
            <a:ext cx="0" cy="1730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50" name="AutoShape 26"/>
          <p:cNvSpPr>
            <a:spLocks noChangeArrowheads="1"/>
          </p:cNvSpPr>
          <p:nvPr/>
        </p:nvSpPr>
        <p:spPr bwMode="auto">
          <a:xfrm>
            <a:off x="5822950" y="152082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E</a:t>
            </a:r>
          </a:p>
        </p:txBody>
      </p:sp>
      <p:sp>
        <p:nvSpPr>
          <p:cNvPr id="308251" name="AutoShape 27"/>
          <p:cNvSpPr>
            <a:spLocks noChangeArrowheads="1"/>
          </p:cNvSpPr>
          <p:nvPr/>
        </p:nvSpPr>
        <p:spPr bwMode="auto">
          <a:xfrm>
            <a:off x="5611813" y="1957388"/>
            <a:ext cx="287337" cy="261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52" name="AutoShape 28"/>
          <p:cNvSpPr>
            <a:spLocks noChangeArrowheads="1"/>
          </p:cNvSpPr>
          <p:nvPr/>
        </p:nvSpPr>
        <p:spPr bwMode="auto">
          <a:xfrm>
            <a:off x="6010275" y="1957388"/>
            <a:ext cx="287338" cy="2619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8253" name="AutoShape 29"/>
          <p:cNvSpPr>
            <a:spLocks noChangeArrowheads="1"/>
          </p:cNvSpPr>
          <p:nvPr/>
        </p:nvSpPr>
        <p:spPr bwMode="auto">
          <a:xfrm>
            <a:off x="5611813" y="2390775"/>
            <a:ext cx="287337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cxnSp>
        <p:nvCxnSpPr>
          <p:cNvPr id="32799" name="AutoShape 30"/>
          <p:cNvCxnSpPr>
            <a:cxnSpLocks noChangeShapeType="1"/>
            <a:stCxn id="308250" idx="2"/>
            <a:endCxn id="308252" idx="0"/>
          </p:cNvCxnSpPr>
          <p:nvPr/>
        </p:nvCxnSpPr>
        <p:spPr bwMode="auto">
          <a:xfrm>
            <a:off x="5965825" y="1785938"/>
            <a:ext cx="188913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00" name="AutoShape 31"/>
          <p:cNvCxnSpPr>
            <a:cxnSpLocks noChangeShapeType="1"/>
            <a:stCxn id="308252" idx="2"/>
            <a:endCxn id="308258" idx="0"/>
          </p:cNvCxnSpPr>
          <p:nvPr/>
        </p:nvCxnSpPr>
        <p:spPr bwMode="auto">
          <a:xfrm flipH="1">
            <a:off x="5994400" y="2219325"/>
            <a:ext cx="160338" cy="606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01" name="AutoShape 32"/>
          <p:cNvCxnSpPr>
            <a:cxnSpLocks noChangeShapeType="1"/>
            <a:stCxn id="308251" idx="2"/>
            <a:endCxn id="308253" idx="0"/>
          </p:cNvCxnSpPr>
          <p:nvPr/>
        </p:nvCxnSpPr>
        <p:spPr bwMode="auto">
          <a:xfrm>
            <a:off x="5756275" y="2219325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02" name="AutoShape 33"/>
          <p:cNvCxnSpPr>
            <a:cxnSpLocks noChangeShapeType="1"/>
            <a:stCxn id="308250" idx="2"/>
            <a:endCxn id="308251" idx="0"/>
          </p:cNvCxnSpPr>
          <p:nvPr/>
        </p:nvCxnSpPr>
        <p:spPr bwMode="auto">
          <a:xfrm flipH="1">
            <a:off x="5756275" y="1785938"/>
            <a:ext cx="20955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58" name="AutoShape 34"/>
          <p:cNvSpPr>
            <a:spLocks noChangeArrowheads="1"/>
          </p:cNvSpPr>
          <p:nvPr/>
        </p:nvSpPr>
        <p:spPr bwMode="auto">
          <a:xfrm>
            <a:off x="5851525" y="2825750"/>
            <a:ext cx="287338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32804" name="AutoShape 35"/>
          <p:cNvCxnSpPr>
            <a:cxnSpLocks noChangeShapeType="1"/>
            <a:stCxn id="308253" idx="2"/>
            <a:endCxn id="308258" idx="0"/>
          </p:cNvCxnSpPr>
          <p:nvPr/>
        </p:nvCxnSpPr>
        <p:spPr bwMode="auto">
          <a:xfrm>
            <a:off x="5756275" y="2654300"/>
            <a:ext cx="238125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05" name="AutoShape 37"/>
          <p:cNvCxnSpPr>
            <a:cxnSpLocks noChangeShapeType="1"/>
            <a:stCxn id="308232" idx="2"/>
            <a:endCxn id="308268" idx="0"/>
          </p:cNvCxnSpPr>
          <p:nvPr/>
        </p:nvCxnSpPr>
        <p:spPr bwMode="auto">
          <a:xfrm>
            <a:off x="6948488" y="2647950"/>
            <a:ext cx="0" cy="17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06" name="AutoShape 38"/>
          <p:cNvCxnSpPr>
            <a:cxnSpLocks noChangeShapeType="1"/>
            <a:stCxn id="308253" idx="2"/>
            <a:endCxn id="308250" idx="0"/>
          </p:cNvCxnSpPr>
          <p:nvPr/>
        </p:nvCxnSpPr>
        <p:spPr bwMode="auto">
          <a:xfrm rot="5400000" flipH="1" flipV="1">
            <a:off x="5294312" y="1982788"/>
            <a:ext cx="1133475" cy="209550"/>
          </a:xfrm>
          <a:prstGeom prst="curvedConnector5">
            <a:avLst>
              <a:gd name="adj1" fmla="val -13319"/>
              <a:gd name="adj2" fmla="val -153546"/>
              <a:gd name="adj3" fmla="val 1191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63" name="AutoShape 39"/>
          <p:cNvSpPr>
            <a:spLocks noChangeArrowheads="1"/>
          </p:cNvSpPr>
          <p:nvPr/>
        </p:nvSpPr>
        <p:spPr bwMode="auto">
          <a:xfrm>
            <a:off x="7923213" y="325913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2808" name="AutoShape 40"/>
          <p:cNvCxnSpPr>
            <a:cxnSpLocks noChangeShapeType="1"/>
            <a:stCxn id="308234" idx="2"/>
            <a:endCxn id="308241" idx="0"/>
          </p:cNvCxnSpPr>
          <p:nvPr/>
        </p:nvCxnSpPr>
        <p:spPr bwMode="auto">
          <a:xfrm rot="5400000" flipH="1" flipV="1">
            <a:off x="6926263" y="1946275"/>
            <a:ext cx="1562100" cy="717550"/>
          </a:xfrm>
          <a:prstGeom prst="curvedConnector5">
            <a:avLst>
              <a:gd name="adj1" fmla="val -6102"/>
              <a:gd name="adj2" fmla="val 50000"/>
              <a:gd name="adj3" fmla="val 113884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09" name="AutoShape 41"/>
          <p:cNvCxnSpPr>
            <a:cxnSpLocks noChangeShapeType="1"/>
            <a:stCxn id="308258" idx="2"/>
            <a:endCxn id="308272" idx="0"/>
          </p:cNvCxnSpPr>
          <p:nvPr/>
        </p:nvCxnSpPr>
        <p:spPr bwMode="auto">
          <a:xfrm>
            <a:off x="5995988" y="3086100"/>
            <a:ext cx="3175" cy="155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2810" name="AutoShape 42"/>
          <p:cNvCxnSpPr>
            <a:cxnSpLocks noChangeShapeType="1"/>
            <a:stCxn id="308258" idx="2"/>
            <a:endCxn id="308229" idx="0"/>
          </p:cNvCxnSpPr>
          <p:nvPr/>
        </p:nvCxnSpPr>
        <p:spPr bwMode="auto">
          <a:xfrm rot="5400000" flipH="1" flipV="1">
            <a:off x="5803107" y="1716881"/>
            <a:ext cx="1562100" cy="1176337"/>
          </a:xfrm>
          <a:prstGeom prst="curvedConnector5">
            <a:avLst>
              <a:gd name="adj1" fmla="val -6204"/>
              <a:gd name="adj2" fmla="val 38727"/>
              <a:gd name="adj3" fmla="val 11402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68" name="AutoShape 44"/>
          <p:cNvSpPr>
            <a:spLocks noChangeArrowheads="1"/>
          </p:cNvSpPr>
          <p:nvPr/>
        </p:nvSpPr>
        <p:spPr bwMode="auto">
          <a:xfrm>
            <a:off x="6804025" y="2825750"/>
            <a:ext cx="287338" cy="260350"/>
          </a:xfrm>
          <a:prstGeom prst="roundRect">
            <a:avLst>
              <a:gd name="adj" fmla="val 16667"/>
            </a:avLst>
          </a:prstGeom>
          <a:solidFill>
            <a:srgbClr val="7171F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2812" name="AutoShape 45"/>
          <p:cNvCxnSpPr>
            <a:cxnSpLocks noChangeShapeType="1"/>
          </p:cNvCxnSpPr>
          <p:nvPr/>
        </p:nvCxnSpPr>
        <p:spPr bwMode="auto">
          <a:xfrm>
            <a:off x="7345363" y="3084513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70" name="AutoShape 46"/>
          <p:cNvSpPr>
            <a:spLocks noChangeArrowheads="1"/>
          </p:cNvSpPr>
          <p:nvPr/>
        </p:nvSpPr>
        <p:spPr bwMode="auto">
          <a:xfrm>
            <a:off x="7205663" y="3240088"/>
            <a:ext cx="287337" cy="260350"/>
          </a:xfrm>
          <a:prstGeom prst="roundRect">
            <a:avLst>
              <a:gd name="adj" fmla="val 16667"/>
            </a:avLst>
          </a:prstGeom>
          <a:solidFill>
            <a:srgbClr val="7171F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2814" name="AutoShape 47"/>
          <p:cNvCxnSpPr>
            <a:cxnSpLocks noChangeShapeType="1"/>
          </p:cNvCxnSpPr>
          <p:nvPr/>
        </p:nvCxnSpPr>
        <p:spPr bwMode="auto">
          <a:xfrm rot="5400000" flipH="1" flipV="1">
            <a:off x="7001669" y="2304257"/>
            <a:ext cx="695325" cy="1587"/>
          </a:xfrm>
          <a:prstGeom prst="curvedConnector5">
            <a:avLst>
              <a:gd name="adj1" fmla="val -8907"/>
              <a:gd name="adj2" fmla="val 17300009"/>
              <a:gd name="adj3" fmla="val 1296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08272" name="AutoShape 48"/>
          <p:cNvSpPr>
            <a:spLocks noChangeArrowheads="1"/>
          </p:cNvSpPr>
          <p:nvPr/>
        </p:nvSpPr>
        <p:spPr bwMode="auto">
          <a:xfrm>
            <a:off x="5854700" y="3241675"/>
            <a:ext cx="287338" cy="265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sp>
        <p:nvSpPr>
          <p:cNvPr id="308273" name="Rectangle 49"/>
          <p:cNvSpPr>
            <a:spLocks noChangeArrowheads="1"/>
          </p:cNvSpPr>
          <p:nvPr/>
        </p:nvSpPr>
        <p:spPr bwMode="auto">
          <a:xfrm>
            <a:off x="304800" y="3657600"/>
            <a:ext cx="1981200" cy="2133600"/>
          </a:xfrm>
          <a:prstGeom prst="rect">
            <a:avLst/>
          </a:prstGeom>
          <a:solidFill>
            <a:srgbClr val="4040B3"/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>
                <a:latin typeface="+mn-lt"/>
              </a:rPr>
              <a:t>Mutatee</a:t>
            </a:r>
          </a:p>
        </p:txBody>
      </p:sp>
      <p:sp>
        <p:nvSpPr>
          <p:cNvPr id="308278" name="AutoShape 54"/>
          <p:cNvSpPr>
            <a:spLocks noChangeArrowheads="1"/>
          </p:cNvSpPr>
          <p:nvPr/>
        </p:nvSpPr>
        <p:spPr bwMode="auto">
          <a:xfrm>
            <a:off x="5943600" y="4572000"/>
            <a:ext cx="2863850" cy="1143000"/>
          </a:xfrm>
          <a:prstGeom prst="bracketPair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8" name="Rectangle 55"/>
          <p:cNvSpPr>
            <a:spLocks noChangeArrowheads="1"/>
          </p:cNvSpPr>
          <p:nvPr/>
        </p:nvSpPr>
        <p:spPr bwMode="auto">
          <a:xfrm>
            <a:off x="6438900" y="838200"/>
            <a:ext cx="1289050" cy="28194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800">
                <a:solidFill>
                  <a:schemeClr val="tx1"/>
                </a:solidFill>
                <a:latin typeface="Lucida Console" pitchFamily="49" charset="0"/>
              </a:rPr>
              <a:t>malloc</a:t>
            </a:r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C915-712A-45CD-A6F1-0FBA78548BA2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5" name="AutoShape 50"/>
          <p:cNvSpPr>
            <a:spLocks noChangeArrowheads="1"/>
          </p:cNvSpPr>
          <p:nvPr/>
        </p:nvSpPr>
        <p:spPr bwMode="auto">
          <a:xfrm>
            <a:off x="533400" y="41148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chaospro.exe</a:t>
            </a:r>
          </a:p>
        </p:txBody>
      </p:sp>
      <p:sp>
        <p:nvSpPr>
          <p:cNvPr id="56" name="AutoShape 52"/>
          <p:cNvSpPr>
            <a:spLocks noChangeArrowheads="1"/>
          </p:cNvSpPr>
          <p:nvPr/>
        </p:nvSpPr>
        <p:spPr bwMode="auto">
          <a:xfrm>
            <a:off x="533400" y="46482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msvcrt.dll</a:t>
            </a:r>
          </a:p>
        </p:txBody>
      </p:sp>
      <p:sp>
        <p:nvSpPr>
          <p:cNvPr id="57" name="AutoShape 56"/>
          <p:cNvSpPr>
            <a:spLocks noChangeArrowheads="1"/>
          </p:cNvSpPr>
          <p:nvPr/>
        </p:nvSpPr>
        <p:spPr bwMode="auto">
          <a:xfrm>
            <a:off x="533400" y="51816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kernel32.dll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  <p:bldP spid="3082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Instrumentation (at last!)</a:t>
            </a:r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2743200" y="1524000"/>
            <a:ext cx="6248400" cy="3124200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80579" name="Freeform 3"/>
          <p:cNvSpPr>
            <a:spLocks/>
          </p:cNvSpPr>
          <p:nvPr/>
        </p:nvSpPr>
        <p:spPr bwMode="auto">
          <a:xfrm>
            <a:off x="2209800" y="1524000"/>
            <a:ext cx="533400" cy="31242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432"/>
              </a:cxn>
              <a:cxn ang="0">
                <a:pos x="0" y="768"/>
              </a:cxn>
              <a:cxn ang="0">
                <a:pos x="336" y="1968"/>
              </a:cxn>
              <a:cxn ang="0">
                <a:pos x="336" y="0"/>
              </a:cxn>
            </a:cxnLst>
            <a:rect l="0" t="0" r="r" b="b"/>
            <a:pathLst>
              <a:path w="336" h="1968">
                <a:moveTo>
                  <a:pt x="336" y="0"/>
                </a:moveTo>
                <a:lnTo>
                  <a:pt x="0" y="432"/>
                </a:lnTo>
                <a:lnTo>
                  <a:pt x="0" y="768"/>
                </a:lnTo>
                <a:lnTo>
                  <a:pt x="336" y="1968"/>
                </a:lnTo>
                <a:lnTo>
                  <a:pt x="336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254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7467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0583" name="Rectangle 7"/>
          <p:cNvSpPr>
            <a:spLocks noChangeArrowheads="1"/>
          </p:cNvSpPr>
          <p:nvPr/>
        </p:nvSpPr>
        <p:spPr bwMode="auto">
          <a:xfrm>
            <a:off x="7467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0584" name="Rectangle 8"/>
          <p:cNvSpPr>
            <a:spLocks noChangeArrowheads="1"/>
          </p:cNvSpPr>
          <p:nvPr/>
        </p:nvSpPr>
        <p:spPr bwMode="auto">
          <a:xfrm>
            <a:off x="5943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Stack Walker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4419600" y="2438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0586" name="Rectangle 10"/>
          <p:cNvSpPr>
            <a:spLocks noChangeArrowheads="1"/>
          </p:cNvSpPr>
          <p:nvPr/>
        </p:nvSpPr>
        <p:spPr bwMode="auto">
          <a:xfrm>
            <a:off x="2895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04800" y="1447800"/>
            <a:ext cx="1981200" cy="4343400"/>
            <a:chOff x="192" y="912"/>
            <a:chExt cx="1248" cy="2736"/>
          </a:xfrm>
        </p:grpSpPr>
        <p:sp>
          <p:nvSpPr>
            <p:cNvPr id="280589" name="Rectangle 13"/>
            <p:cNvSpPr>
              <a:spLocks noChangeArrowheads="1"/>
            </p:cNvSpPr>
            <p:nvPr/>
          </p:nvSpPr>
          <p:spPr bwMode="auto">
            <a:xfrm>
              <a:off x="192" y="912"/>
              <a:ext cx="1248" cy="86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0580" name="Rectangle 4"/>
            <p:cNvSpPr>
              <a:spLocks noChangeArrowheads="1"/>
            </p:cNvSpPr>
            <p:nvPr/>
          </p:nvSpPr>
          <p:spPr bwMode="auto">
            <a:xfrm>
              <a:off x="192" y="2304"/>
              <a:ext cx="1248" cy="134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>
                  <a:latin typeface="+mn-lt"/>
                </a:rPr>
                <a:t>Mutatee</a:t>
              </a:r>
            </a:p>
          </p:txBody>
        </p:sp>
        <p:sp>
          <p:nvSpPr>
            <p:cNvPr id="280587" name="AutoShape 11"/>
            <p:cNvSpPr>
              <a:spLocks noChangeArrowheads="1"/>
            </p:cNvSpPr>
            <p:nvPr/>
          </p:nvSpPr>
          <p:spPr bwMode="auto">
            <a:xfrm>
              <a:off x="336" y="2592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>
                  <a:latin typeface="+mn-lt"/>
                </a:rPr>
                <a:t>chaospro.exe</a:t>
              </a:r>
            </a:p>
          </p:txBody>
        </p:sp>
        <p:sp>
          <p:nvSpPr>
            <p:cNvPr id="280588" name="AutoShape 12"/>
            <p:cNvSpPr>
              <a:spLocks noChangeArrowheads="1"/>
            </p:cNvSpPr>
            <p:nvPr/>
          </p:nvSpPr>
          <p:spPr bwMode="auto">
            <a:xfrm>
              <a:off x="240" y="1824"/>
              <a:ext cx="1152" cy="432"/>
            </a:xfrm>
            <a:prstGeom prst="upDownArrow">
              <a:avLst>
                <a:gd name="adj1" fmla="val 75722"/>
                <a:gd name="adj2" fmla="val 33796"/>
              </a:avLst>
            </a:prstGeom>
            <a:solidFill>
              <a:srgbClr val="4040B3"/>
            </a:solidFill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0590" name="Rectangle 14"/>
            <p:cNvSpPr>
              <a:spLocks noChangeArrowheads="1"/>
            </p:cNvSpPr>
            <p:nvPr/>
          </p:nvSpPr>
          <p:spPr bwMode="auto">
            <a:xfrm>
              <a:off x="240" y="960"/>
              <a:ext cx="1152" cy="38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Mutator</a:t>
              </a:r>
            </a:p>
          </p:txBody>
        </p:sp>
        <p:sp>
          <p:nvSpPr>
            <p:cNvPr id="280591" name="Rectangle 15"/>
            <p:cNvSpPr>
              <a:spLocks noChangeArrowheads="1"/>
            </p:cNvSpPr>
            <p:nvPr/>
          </p:nvSpPr>
          <p:spPr bwMode="auto">
            <a:xfrm>
              <a:off x="240" y="1392"/>
              <a:ext cx="1152" cy="336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Dyninst Library</a:t>
              </a:r>
            </a:p>
          </p:txBody>
        </p:sp>
        <p:sp>
          <p:nvSpPr>
            <p:cNvPr id="280592" name="Rectangle 16"/>
            <p:cNvSpPr>
              <a:spLocks noChangeArrowheads="1"/>
            </p:cNvSpPr>
            <p:nvPr/>
          </p:nvSpPr>
          <p:spPr bwMode="auto">
            <a:xfrm>
              <a:off x="240" y="3312"/>
              <a:ext cx="1152" cy="288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Runtime Lib</a:t>
              </a:r>
            </a:p>
          </p:txBody>
        </p:sp>
        <p:sp>
          <p:nvSpPr>
            <p:cNvPr id="280593" name="AutoShape 17"/>
            <p:cNvSpPr>
              <a:spLocks noChangeArrowheads="1"/>
            </p:cNvSpPr>
            <p:nvPr/>
          </p:nvSpPr>
          <p:spPr bwMode="auto">
            <a:xfrm>
              <a:off x="336" y="2928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>
                  <a:latin typeface="+mn-lt"/>
                </a:rPr>
                <a:t>msvcrt.dll</a:t>
              </a:r>
            </a:p>
          </p:txBody>
        </p:sp>
      </p:grpSp>
      <p:sp>
        <p:nvSpPr>
          <p:cNvPr id="280594" name="Rectangle 18"/>
          <p:cNvSpPr>
            <a:spLocks noChangeArrowheads="1"/>
          </p:cNvSpPr>
          <p:nvPr/>
        </p:nvSpPr>
        <p:spPr bwMode="auto">
          <a:xfrm>
            <a:off x="7391400" y="1524000"/>
            <a:ext cx="1524000" cy="31242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80595" name="Rectangle 19"/>
          <p:cNvSpPr>
            <a:spLocks noChangeArrowheads="1"/>
          </p:cNvSpPr>
          <p:nvPr/>
        </p:nvSpPr>
        <p:spPr bwMode="auto">
          <a:xfrm>
            <a:off x="5943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0597" name="Rectangle 21"/>
          <p:cNvSpPr>
            <a:spLocks noChangeArrowheads="1"/>
          </p:cNvSpPr>
          <p:nvPr/>
        </p:nvSpPr>
        <p:spPr bwMode="auto">
          <a:xfrm>
            <a:off x="2895600" y="1676400"/>
            <a:ext cx="1376363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</p:txBody>
      </p:sp>
      <p:sp>
        <p:nvSpPr>
          <p:cNvPr id="280600" name="Rectangle 24"/>
          <p:cNvSpPr>
            <a:spLocks noChangeArrowheads="1"/>
          </p:cNvSpPr>
          <p:nvPr/>
        </p:nvSpPr>
        <p:spPr bwMode="auto">
          <a:xfrm>
            <a:off x="5867400" y="1600200"/>
            <a:ext cx="1562100" cy="1524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94DF-56EE-454B-80D4-B5AAB2F3E00C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80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80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80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80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80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 animBg="1"/>
      <p:bldP spid="280584" grpId="0" animBg="1"/>
      <p:bldP spid="280585" grpId="0" animBg="1"/>
      <p:bldP spid="280586" grpId="0" animBg="1"/>
      <p:bldP spid="280594" grpId="0" animBg="1"/>
      <p:bldP spid="280595" grpId="0" animBg="1"/>
      <p:bldP spid="280597" grpId="0" animBg="1"/>
      <p:bldP spid="28060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011" name="AutoShape 43"/>
          <p:cNvSpPr>
            <a:spLocks noChangeArrowheads="1"/>
          </p:cNvSpPr>
          <p:nvPr/>
        </p:nvSpPr>
        <p:spPr bwMode="auto">
          <a:xfrm>
            <a:off x="3276600" y="3276600"/>
            <a:ext cx="1828800" cy="2895600"/>
          </a:xfrm>
          <a:prstGeom prst="roundRect">
            <a:avLst>
              <a:gd name="adj" fmla="val 12069"/>
            </a:avLst>
          </a:prstGeom>
          <a:solidFill>
            <a:srgbClr val="00B0F0"/>
          </a:solidFill>
          <a:ln w="38100" algn="ctr">
            <a:solidFill>
              <a:schemeClr val="bg1"/>
            </a:solidFill>
            <a:round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1800" b="0">
                <a:latin typeface="+mn-lt"/>
              </a:rPr>
              <a:t>Instrument-</a:t>
            </a:r>
          </a:p>
          <a:p>
            <a:pPr>
              <a:defRPr/>
            </a:pPr>
            <a:r>
              <a:rPr lang="en-US" sz="1800" b="0">
                <a:latin typeface="+mn-lt"/>
              </a:rPr>
              <a:t>ation Points</a:t>
            </a:r>
          </a:p>
        </p:txBody>
      </p:sp>
      <p:sp>
        <p:nvSpPr>
          <p:cNvPr id="340012" name="AutoShape 44"/>
          <p:cNvSpPr>
            <a:spLocks noChangeArrowheads="1"/>
          </p:cNvSpPr>
          <p:nvPr/>
        </p:nvSpPr>
        <p:spPr bwMode="auto">
          <a:xfrm>
            <a:off x="609600" y="1219200"/>
            <a:ext cx="2590800" cy="2514600"/>
          </a:xfrm>
          <a:prstGeom prst="roundRect">
            <a:avLst>
              <a:gd name="adj" fmla="val 7009"/>
            </a:avLst>
          </a:prstGeom>
          <a:solidFill>
            <a:srgbClr val="00B0F0"/>
          </a:solidFill>
          <a:ln w="38100" algn="ctr">
            <a:solidFill>
              <a:schemeClr val="bg1"/>
            </a:solidFill>
            <a:round/>
            <a:headEnd/>
            <a:tailEnd type="none" w="lg" len="lg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1800" b="0">
                <a:latin typeface="+mn-lt"/>
              </a:rPr>
              <a:t>Abstract Syntax Tree</a:t>
            </a:r>
          </a:p>
          <a:p>
            <a:pPr>
              <a:defRPr/>
            </a:pPr>
            <a:r>
              <a:rPr lang="en-US" sz="1800" b="0">
                <a:latin typeface="+mn-lt"/>
              </a:rPr>
              <a:t>Snippet</a:t>
            </a:r>
          </a:p>
        </p:txBody>
      </p:sp>
      <p:grpSp>
        <p:nvGrpSpPr>
          <p:cNvPr id="34820" name="Group 23"/>
          <p:cNvGrpSpPr>
            <a:grpSpLocks/>
          </p:cNvGrpSpPr>
          <p:nvPr/>
        </p:nvGrpSpPr>
        <p:grpSpPr bwMode="auto">
          <a:xfrm>
            <a:off x="914400" y="2030413"/>
            <a:ext cx="1885950" cy="1573212"/>
            <a:chOff x="2400" y="2335"/>
            <a:chExt cx="1188" cy="991"/>
          </a:xfrm>
        </p:grpSpPr>
        <p:sp>
          <p:nvSpPr>
            <p:cNvPr id="339982" name="AutoShape 14"/>
            <p:cNvSpPr>
              <a:spLocks noChangeArrowheads="1"/>
            </p:cNvSpPr>
            <p:nvPr/>
          </p:nvSpPr>
          <p:spPr bwMode="auto">
            <a:xfrm>
              <a:off x="2640" y="2335"/>
              <a:ext cx="624" cy="1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defRPr/>
              </a:pPr>
              <a:endParaRPr lang="en-US" sz="6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9983" name="AutoShape 15"/>
            <p:cNvSpPr>
              <a:spLocks noChangeArrowheads="1"/>
            </p:cNvSpPr>
            <p:nvPr/>
          </p:nvSpPr>
          <p:spPr bwMode="auto">
            <a:xfrm>
              <a:off x="2928" y="3132"/>
              <a:ext cx="624" cy="1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defRPr/>
              </a:pPr>
              <a:endParaRPr lang="en-US" sz="6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9984" name="AutoShape 16"/>
            <p:cNvSpPr>
              <a:spLocks noChangeArrowheads="1"/>
            </p:cNvSpPr>
            <p:nvPr/>
          </p:nvSpPr>
          <p:spPr bwMode="auto">
            <a:xfrm>
              <a:off x="2400" y="2591"/>
              <a:ext cx="417" cy="1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defRPr/>
              </a:pPr>
              <a:endParaRPr lang="en-US" sz="6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34852" name="AutoShape 17"/>
            <p:cNvCxnSpPr>
              <a:cxnSpLocks noChangeShapeType="1"/>
              <a:stCxn id="339982" idx="2"/>
              <a:endCxn id="339984" idx="0"/>
            </p:cNvCxnSpPr>
            <p:nvPr/>
          </p:nvCxnSpPr>
          <p:spPr bwMode="auto">
            <a:xfrm rot="5400000">
              <a:off x="2716" y="2355"/>
              <a:ext cx="128" cy="343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39986" name="AutoShape 18"/>
            <p:cNvSpPr>
              <a:spLocks noChangeArrowheads="1"/>
            </p:cNvSpPr>
            <p:nvPr/>
          </p:nvSpPr>
          <p:spPr bwMode="auto">
            <a:xfrm>
              <a:off x="2893" y="2595"/>
              <a:ext cx="695" cy="731"/>
            </a:xfrm>
            <a:prstGeom prst="roundRect">
              <a:avLst>
                <a:gd name="adj" fmla="val 6250"/>
              </a:avLst>
            </a:prstGeom>
            <a:noFill/>
            <a:ln w="19050" algn="ctr">
              <a:solidFill>
                <a:schemeClr val="bg1"/>
              </a:solidFill>
              <a:round/>
              <a:headEnd/>
              <a:tailEnd type="none" w="lg" len="lg"/>
            </a:ln>
            <a:effectLst/>
          </p:spPr>
          <p:txBody>
            <a:bodyPr wrap="none" tIns="0"/>
            <a:lstStyle/>
            <a:p>
              <a:pPr>
                <a:defRPr/>
              </a:pPr>
              <a:endParaRPr lang="en-US" sz="600">
                <a:latin typeface="+mn-lt"/>
              </a:endParaRPr>
            </a:p>
          </p:txBody>
        </p:sp>
        <p:cxnSp>
          <p:nvCxnSpPr>
            <p:cNvPr id="34854" name="AutoShape 19"/>
            <p:cNvCxnSpPr>
              <a:cxnSpLocks noChangeShapeType="1"/>
              <a:stCxn id="339982" idx="2"/>
              <a:endCxn id="339986" idx="0"/>
            </p:cNvCxnSpPr>
            <p:nvPr/>
          </p:nvCxnSpPr>
          <p:spPr bwMode="auto">
            <a:xfrm rot="16200000" flipH="1">
              <a:off x="3030" y="2385"/>
              <a:ext cx="132" cy="289"/>
            </a:xfrm>
            <a:prstGeom prst="straightConnector1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39988" name="AutoShape 20"/>
            <p:cNvSpPr>
              <a:spLocks noChangeArrowheads="1"/>
            </p:cNvSpPr>
            <p:nvPr/>
          </p:nvSpPr>
          <p:spPr bwMode="auto">
            <a:xfrm>
              <a:off x="2928" y="2909"/>
              <a:ext cx="624" cy="1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defRPr/>
              </a:pPr>
              <a:endParaRPr lang="en-US" sz="6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9989" name="AutoShape 21"/>
            <p:cNvSpPr>
              <a:spLocks noChangeArrowheads="1"/>
            </p:cNvSpPr>
            <p:nvPr/>
          </p:nvSpPr>
          <p:spPr bwMode="auto">
            <a:xfrm>
              <a:off x="2928" y="2765"/>
              <a:ext cx="624" cy="1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defRPr/>
              </a:pPr>
              <a:endParaRPr lang="en-US" sz="6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34857" name="AutoShape 22"/>
            <p:cNvCxnSpPr>
              <a:cxnSpLocks noChangeShapeType="1"/>
              <a:stCxn id="339989" idx="2"/>
              <a:endCxn id="339988" idx="0"/>
            </p:cNvCxnSpPr>
            <p:nvPr/>
          </p:nvCxnSpPr>
          <p:spPr bwMode="auto">
            <a:xfrm rot="5400000">
              <a:off x="3232" y="2901"/>
              <a:ext cx="15" cy="1"/>
            </a:xfrm>
            <a:prstGeom prst="straightConnector1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Specifying Instrumentation Requests</a:t>
            </a:r>
          </a:p>
        </p:txBody>
      </p:sp>
      <p:sp>
        <p:nvSpPr>
          <p:cNvPr id="4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39975" name="AutoShape 7"/>
          <p:cNvSpPr>
            <a:spLocks noChangeArrowheads="1"/>
          </p:cNvSpPr>
          <p:nvPr/>
        </p:nvSpPr>
        <p:spPr bwMode="auto">
          <a:xfrm>
            <a:off x="4419600" y="1905000"/>
            <a:ext cx="1828800" cy="7620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 algn="l">
              <a:defRPr/>
            </a:pPr>
            <a:r>
              <a:rPr lang="en-US" b="0">
                <a:latin typeface="+mn-lt"/>
              </a:rPr>
              <a:t>Instrumentation</a:t>
            </a:r>
          </a:p>
          <a:p>
            <a:pPr algn="l">
              <a:defRPr/>
            </a:pPr>
            <a:r>
              <a:rPr lang="en-US" b="0">
                <a:latin typeface="+mn-lt"/>
              </a:rPr>
              <a:t>Requests</a:t>
            </a:r>
          </a:p>
        </p:txBody>
      </p:sp>
      <p:sp>
        <p:nvSpPr>
          <p:cNvPr id="339979" name="Rectangle 11"/>
          <p:cNvSpPr>
            <a:spLocks noChangeArrowheads="1"/>
          </p:cNvSpPr>
          <p:nvPr/>
        </p:nvSpPr>
        <p:spPr bwMode="auto">
          <a:xfrm>
            <a:off x="7467600" y="3200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7467600" y="16764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9993" name="AutoShape 25"/>
          <p:cNvSpPr>
            <a:spLocks noChangeArrowheads="1"/>
          </p:cNvSpPr>
          <p:nvPr/>
        </p:nvSpPr>
        <p:spPr bwMode="auto">
          <a:xfrm>
            <a:off x="4095750" y="4038600"/>
            <a:ext cx="284163" cy="263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9994" name="AutoShape 26"/>
          <p:cNvSpPr>
            <a:spLocks noChangeArrowheads="1"/>
          </p:cNvSpPr>
          <p:nvPr/>
        </p:nvSpPr>
        <p:spPr bwMode="auto">
          <a:xfrm>
            <a:off x="3871913" y="4471988"/>
            <a:ext cx="285750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39995" name="AutoShape 27"/>
          <p:cNvSpPr>
            <a:spLocks noChangeArrowheads="1"/>
          </p:cNvSpPr>
          <p:nvPr/>
        </p:nvSpPr>
        <p:spPr bwMode="auto">
          <a:xfrm>
            <a:off x="4271963" y="4471988"/>
            <a:ext cx="284162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39996" name="AutoShape 28"/>
          <p:cNvSpPr>
            <a:spLocks noChangeArrowheads="1"/>
          </p:cNvSpPr>
          <p:nvPr/>
        </p:nvSpPr>
        <p:spPr bwMode="auto">
          <a:xfrm>
            <a:off x="3871913" y="4905375"/>
            <a:ext cx="285750" cy="257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39997" name="AutoShape 29"/>
          <p:cNvSpPr>
            <a:spLocks noChangeArrowheads="1"/>
          </p:cNvSpPr>
          <p:nvPr/>
        </p:nvSpPr>
        <p:spPr bwMode="auto">
          <a:xfrm>
            <a:off x="4271963" y="4905375"/>
            <a:ext cx="284162" cy="261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39998" name="AutoShape 30"/>
          <p:cNvSpPr>
            <a:spLocks noChangeArrowheads="1"/>
          </p:cNvSpPr>
          <p:nvPr/>
        </p:nvSpPr>
        <p:spPr bwMode="auto">
          <a:xfrm>
            <a:off x="4271963" y="5340350"/>
            <a:ext cx="284162" cy="260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4832" name="AutoShape 31"/>
          <p:cNvCxnSpPr>
            <a:cxnSpLocks noChangeShapeType="1"/>
            <a:stCxn id="339993" idx="2"/>
            <a:endCxn id="339995" idx="0"/>
          </p:cNvCxnSpPr>
          <p:nvPr/>
        </p:nvCxnSpPr>
        <p:spPr bwMode="auto">
          <a:xfrm>
            <a:off x="4238625" y="4302125"/>
            <a:ext cx="176213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4833" name="AutoShape 32"/>
          <p:cNvCxnSpPr>
            <a:cxnSpLocks noChangeShapeType="1"/>
            <a:stCxn id="339995" idx="2"/>
            <a:endCxn id="339997" idx="0"/>
          </p:cNvCxnSpPr>
          <p:nvPr/>
        </p:nvCxnSpPr>
        <p:spPr bwMode="auto">
          <a:xfrm>
            <a:off x="4414838" y="4729163"/>
            <a:ext cx="0" cy="176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4834" name="AutoShape 33"/>
          <p:cNvCxnSpPr>
            <a:cxnSpLocks noChangeShapeType="1"/>
            <a:stCxn id="339997" idx="2"/>
            <a:endCxn id="339998" idx="0"/>
          </p:cNvCxnSpPr>
          <p:nvPr/>
        </p:nvCxnSpPr>
        <p:spPr bwMode="auto">
          <a:xfrm>
            <a:off x="4414838" y="5167313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4835" name="AutoShape 34"/>
          <p:cNvCxnSpPr>
            <a:cxnSpLocks noChangeShapeType="1"/>
            <a:stCxn id="339993" idx="2"/>
            <a:endCxn id="339994" idx="0"/>
          </p:cNvCxnSpPr>
          <p:nvPr/>
        </p:nvCxnSpPr>
        <p:spPr bwMode="auto">
          <a:xfrm flipH="1">
            <a:off x="4016375" y="4302125"/>
            <a:ext cx="222250" cy="169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4836" name="AutoShape 35"/>
          <p:cNvCxnSpPr>
            <a:cxnSpLocks noChangeShapeType="1"/>
            <a:stCxn id="339996" idx="2"/>
            <a:endCxn id="339994" idx="0"/>
          </p:cNvCxnSpPr>
          <p:nvPr/>
        </p:nvCxnSpPr>
        <p:spPr bwMode="auto">
          <a:xfrm rot="5400000" flipH="1" flipV="1">
            <a:off x="3671888" y="4816475"/>
            <a:ext cx="690562" cy="1588"/>
          </a:xfrm>
          <a:prstGeom prst="curvedConnector5">
            <a:avLst>
              <a:gd name="adj1" fmla="val -7407"/>
              <a:gd name="adj2" fmla="val -18400009"/>
              <a:gd name="adj3" fmla="val 129630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4837" name="AutoShape 36"/>
          <p:cNvCxnSpPr>
            <a:cxnSpLocks noChangeShapeType="1"/>
            <a:stCxn id="339994" idx="2"/>
            <a:endCxn id="339996" idx="0"/>
          </p:cNvCxnSpPr>
          <p:nvPr/>
        </p:nvCxnSpPr>
        <p:spPr bwMode="auto">
          <a:xfrm>
            <a:off x="4016375" y="4732338"/>
            <a:ext cx="0" cy="173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40005" name="AutoShape 37"/>
          <p:cNvSpPr>
            <a:spLocks noChangeArrowheads="1"/>
          </p:cNvSpPr>
          <p:nvPr/>
        </p:nvSpPr>
        <p:spPr bwMode="auto">
          <a:xfrm>
            <a:off x="3871913" y="5340350"/>
            <a:ext cx="285750" cy="260350"/>
          </a:xfrm>
          <a:prstGeom prst="roundRect">
            <a:avLst>
              <a:gd name="adj" fmla="val 16667"/>
            </a:avLst>
          </a:prstGeom>
          <a:solidFill>
            <a:srgbClr val="7171F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4839" name="AutoShape 38"/>
          <p:cNvCxnSpPr>
            <a:cxnSpLocks noChangeShapeType="1"/>
            <a:stCxn id="339996" idx="2"/>
            <a:endCxn id="340005" idx="0"/>
          </p:cNvCxnSpPr>
          <p:nvPr/>
        </p:nvCxnSpPr>
        <p:spPr bwMode="auto">
          <a:xfrm>
            <a:off x="4016375" y="5162550"/>
            <a:ext cx="0" cy="17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34840" name="AutoShape 39"/>
          <p:cNvCxnSpPr>
            <a:cxnSpLocks noChangeShapeType="1"/>
          </p:cNvCxnSpPr>
          <p:nvPr/>
        </p:nvCxnSpPr>
        <p:spPr bwMode="auto">
          <a:xfrm>
            <a:off x="4411663" y="5599113"/>
            <a:ext cx="0" cy="171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40008" name="AutoShape 40"/>
          <p:cNvSpPr>
            <a:spLocks noChangeArrowheads="1"/>
          </p:cNvSpPr>
          <p:nvPr/>
        </p:nvSpPr>
        <p:spPr bwMode="auto">
          <a:xfrm>
            <a:off x="4271963" y="5754688"/>
            <a:ext cx="287337" cy="260350"/>
          </a:xfrm>
          <a:prstGeom prst="roundRect">
            <a:avLst>
              <a:gd name="adj" fmla="val 16667"/>
            </a:avLst>
          </a:prstGeom>
          <a:solidFill>
            <a:srgbClr val="7171F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R</a:t>
            </a:r>
          </a:p>
        </p:txBody>
      </p:sp>
      <p:cxnSp>
        <p:nvCxnSpPr>
          <p:cNvPr id="34842" name="AutoShape 41"/>
          <p:cNvCxnSpPr>
            <a:cxnSpLocks noChangeShapeType="1"/>
          </p:cNvCxnSpPr>
          <p:nvPr/>
        </p:nvCxnSpPr>
        <p:spPr bwMode="auto">
          <a:xfrm rot="5400000" flipH="1" flipV="1">
            <a:off x="4069556" y="4818857"/>
            <a:ext cx="695325" cy="1588"/>
          </a:xfrm>
          <a:prstGeom prst="curvedConnector5">
            <a:avLst>
              <a:gd name="adj1" fmla="val -8907"/>
              <a:gd name="adj2" fmla="val 17300009"/>
              <a:gd name="adj3" fmla="val 129676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40016" name="AutoShape 48"/>
          <p:cNvSpPr>
            <a:spLocks noChangeArrowheads="1"/>
          </p:cNvSpPr>
          <p:nvPr/>
        </p:nvSpPr>
        <p:spPr bwMode="auto">
          <a:xfrm>
            <a:off x="6400800" y="1981200"/>
            <a:ext cx="990600" cy="609600"/>
          </a:xfrm>
          <a:prstGeom prst="rightArrow">
            <a:avLst>
              <a:gd name="adj1" fmla="val 50000"/>
              <a:gd name="adj2" fmla="val 72132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40017" name="AutoShape 49"/>
          <p:cNvSpPr>
            <a:spLocks noChangeArrowheads="1"/>
          </p:cNvSpPr>
          <p:nvPr/>
        </p:nvSpPr>
        <p:spPr bwMode="auto">
          <a:xfrm>
            <a:off x="3319463" y="1981200"/>
            <a:ext cx="1023937" cy="609600"/>
          </a:xfrm>
          <a:prstGeom prst="rightArrow">
            <a:avLst>
              <a:gd name="adj1" fmla="val 50000"/>
              <a:gd name="adj2" fmla="val 63921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340051" name="AutoShape 83"/>
          <p:cNvSpPr>
            <a:spLocks noChangeArrowheads="1"/>
          </p:cNvSpPr>
          <p:nvPr/>
        </p:nvSpPr>
        <p:spPr bwMode="auto">
          <a:xfrm>
            <a:off x="609600" y="1219200"/>
            <a:ext cx="2590800" cy="2514600"/>
          </a:xfrm>
          <a:prstGeom prst="roundRect">
            <a:avLst>
              <a:gd name="adj" fmla="val 7009"/>
            </a:avLst>
          </a:prstGeom>
          <a:ln w="38100" algn="ctr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tx1"/>
                </a:solidFill>
                <a:latin typeface="+mn-lt"/>
              </a:rPr>
              <a:t>what</a:t>
            </a:r>
          </a:p>
        </p:txBody>
      </p:sp>
      <p:sp useBgFill="1">
        <p:nvSpPr>
          <p:cNvPr id="340055" name="AutoShape 87"/>
          <p:cNvSpPr>
            <a:spLocks noChangeArrowheads="1"/>
          </p:cNvSpPr>
          <p:nvPr/>
        </p:nvSpPr>
        <p:spPr bwMode="auto">
          <a:xfrm>
            <a:off x="3276600" y="3276600"/>
            <a:ext cx="1828800" cy="2895600"/>
          </a:xfrm>
          <a:prstGeom prst="roundRect">
            <a:avLst>
              <a:gd name="adj" fmla="val 12069"/>
            </a:avLst>
          </a:prstGeom>
          <a:ln w="38100" algn="ctr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400">
                <a:solidFill>
                  <a:schemeClr val="tx1"/>
                </a:solidFill>
                <a:latin typeface="+mn-lt"/>
              </a:rPr>
              <a:t>where</a:t>
            </a: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D98EC-599E-4DAC-A19B-E5B6E58546BD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40018" name="AutoShape 50"/>
          <p:cNvSpPr>
            <a:spLocks noChangeArrowheads="1"/>
          </p:cNvSpPr>
          <p:nvPr/>
        </p:nvSpPr>
        <p:spPr bwMode="auto">
          <a:xfrm rot="18647679">
            <a:off x="3951287" y="2689226"/>
            <a:ext cx="676275" cy="609600"/>
          </a:xfrm>
          <a:prstGeom prst="rightArrow">
            <a:avLst>
              <a:gd name="adj1" fmla="val 48111"/>
              <a:gd name="adj2" fmla="val 65679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40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40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051" grpId="0" animBg="1"/>
      <p:bldP spid="34005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BPatch_Snippet Subclasses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686800" cy="51355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BPatch_sequence( vector &lt; BPatch_Snippet*&gt; items )</a:t>
            </a:r>
          </a:p>
          <a:p>
            <a:pPr lvl="2" eaLnBrk="1" hangingPunct="1">
              <a:buFont typeface="Arial" charset="0"/>
              <a:buChar char="•"/>
            </a:pPr>
            <a:endParaRPr lang="en-US" sz="1200" smtClean="0">
              <a:solidFill>
                <a:schemeClr val="tx1"/>
              </a:solidFill>
              <a:latin typeface="Lucida Console" pitchFamily="49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BPatch_variableExpr()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                    int   value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BPatch_constExpr  char* value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                    void* value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BPatch_ifExpr( BPatch_boolExpr condition,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                 BPatch_Snippet then_clause,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                 BPatch_Snippet else_clause )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BPatch_funcCallExpr( BPatch_function * func,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                       vector&lt; BPatch_Snippet* &gt; args )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BPatch_paramExpr( int param_number )</a:t>
            </a:r>
          </a:p>
          <a:p>
            <a:pPr lvl="2" eaLnBrk="1" hangingPunct="1">
              <a:buFont typeface="Arial" charset="0"/>
              <a:buChar char="•"/>
            </a:pPr>
            <a:endParaRPr lang="en-US" sz="1200" smtClean="0">
              <a:solidFill>
                <a:schemeClr val="tx1"/>
              </a:solidFill>
              <a:latin typeface="Lucida Console" pitchFamily="49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Lucida Console" pitchFamily="49" charset="0"/>
              </a:rPr>
              <a:t>BPatch_retExpr()</a:t>
            </a:r>
          </a:p>
          <a:p>
            <a:pPr lvl="2" eaLnBrk="1" hangingPunct="1">
              <a:buFont typeface="Arial" charset="0"/>
              <a:buChar char="•"/>
            </a:pPr>
            <a:endParaRPr lang="en-US" sz="1200" smtClean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>
            <a:off x="3352800" y="1981200"/>
            <a:ext cx="2057400" cy="1087438"/>
          </a:xfrm>
          <a:prstGeom prst="bracketPair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74A02-CC0F-4027-9E4C-F10A889F62D1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BPatch_Snippet Classes</a:t>
            </a:r>
          </a:p>
        </p:txBody>
      </p:sp>
      <p:pic>
        <p:nvPicPr>
          <p:cNvPr id="36867" name="Picture 15" descr="bpatch_boolExpr"/>
          <p:cNvPicPr preferRelativeResize="0"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 l="1003" r="3770" b="633"/>
          <a:stretch>
            <a:fillRect/>
          </a:stretch>
        </p:blipFill>
        <p:spPr>
          <a:xfrm>
            <a:off x="762000" y="990600"/>
            <a:ext cx="7239000" cy="2590800"/>
          </a:xfrm>
          <a:noFill/>
        </p:spPr>
      </p:pic>
      <p:pic>
        <p:nvPicPr>
          <p:cNvPr id="36868" name="Picture 17" descr="bpatch_arithexpr"/>
          <p:cNvPicPr preferRelativeResize="0"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 r="1042" b="4808"/>
          <a:stretch>
            <a:fillRect/>
          </a:stretch>
        </p:blipFill>
        <p:spPr>
          <a:xfrm>
            <a:off x="762000" y="3581400"/>
            <a:ext cx="7239000" cy="2514600"/>
          </a:xfr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C08A-20F7-43B2-89F6-A8DBEA87FF5E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Forming printf Snippet</a:t>
            </a:r>
          </a:p>
        </p:txBody>
      </p:sp>
      <p:sp>
        <p:nvSpPr>
          <p:cNvPr id="3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1600200" y="1131888"/>
            <a:ext cx="3886200" cy="338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printf( “free(%x)\n” , arg0 );</a:t>
            </a:r>
          </a:p>
        </p:txBody>
      </p:sp>
      <p:sp>
        <p:nvSpPr>
          <p:cNvPr id="348164" name="AutoShape 4"/>
          <p:cNvSpPr>
            <a:spLocks noChangeArrowheads="1"/>
          </p:cNvSpPr>
          <p:nvPr/>
        </p:nvSpPr>
        <p:spPr bwMode="auto">
          <a:xfrm>
            <a:off x="2514600" y="3121025"/>
            <a:ext cx="25908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BPatch_funcCallExpr</a:t>
            </a:r>
          </a:p>
        </p:txBody>
      </p:sp>
      <p:sp>
        <p:nvSpPr>
          <p:cNvPr id="348165" name="AutoShape 5"/>
          <p:cNvSpPr>
            <a:spLocks noChangeArrowheads="1"/>
          </p:cNvSpPr>
          <p:nvPr/>
        </p:nvSpPr>
        <p:spPr bwMode="auto">
          <a:xfrm>
            <a:off x="4038600" y="5407025"/>
            <a:ext cx="31877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BPatch_paramExpr arg0(0)</a:t>
            </a:r>
          </a:p>
        </p:txBody>
      </p:sp>
      <p:sp>
        <p:nvSpPr>
          <p:cNvPr id="348166" name="AutoShape 6"/>
          <p:cNvSpPr>
            <a:spLocks noChangeArrowheads="1"/>
          </p:cNvSpPr>
          <p:nvPr/>
        </p:nvSpPr>
        <p:spPr bwMode="auto">
          <a:xfrm>
            <a:off x="304800" y="3883025"/>
            <a:ext cx="3340100" cy="374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Bpatch_function bp_printf</a:t>
            </a:r>
          </a:p>
        </p:txBody>
      </p:sp>
      <p:sp>
        <p:nvSpPr>
          <p:cNvPr id="348167" name="AutoShape 7"/>
          <p:cNvSpPr>
            <a:spLocks noChangeArrowheads="1"/>
          </p:cNvSpPr>
          <p:nvPr/>
        </p:nvSpPr>
        <p:spPr bwMode="auto">
          <a:xfrm>
            <a:off x="3505200" y="2362200"/>
            <a:ext cx="609600" cy="609600"/>
          </a:xfrm>
          <a:prstGeom prst="downArrow">
            <a:avLst>
              <a:gd name="adj1" fmla="val 63019"/>
              <a:gd name="adj2" fmla="val 5156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7897" name="Group 8"/>
          <p:cNvGrpSpPr>
            <a:grpSpLocks/>
          </p:cNvGrpSpPr>
          <p:nvPr/>
        </p:nvGrpSpPr>
        <p:grpSpPr bwMode="auto">
          <a:xfrm>
            <a:off x="7620000" y="1752600"/>
            <a:ext cx="1289050" cy="2590800"/>
            <a:chOff x="3216" y="2544"/>
            <a:chExt cx="812" cy="1632"/>
          </a:xfrm>
        </p:grpSpPr>
        <p:sp>
          <p:nvSpPr>
            <p:cNvPr id="36882" name="AutoShape 9"/>
            <p:cNvSpPr>
              <a:spLocks noChangeArrowheads="1"/>
            </p:cNvSpPr>
            <p:nvPr/>
          </p:nvSpPr>
          <p:spPr bwMode="auto">
            <a:xfrm>
              <a:off x="3552" y="2832"/>
              <a:ext cx="181" cy="167"/>
            </a:xfrm>
            <a:prstGeom prst="roundRect">
              <a:avLst>
                <a:gd name="adj" fmla="val 16667"/>
              </a:avLst>
            </a:prstGeom>
            <a:solidFill>
              <a:srgbClr val="F971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37907" name="AutoShape 10"/>
            <p:cNvSpPr>
              <a:spLocks noChangeArrowheads="1"/>
            </p:cNvSpPr>
            <p:nvPr/>
          </p:nvSpPr>
          <p:spPr bwMode="auto">
            <a:xfrm>
              <a:off x="3419" y="3107"/>
              <a:ext cx="181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908" name="AutoShape 11"/>
            <p:cNvSpPr>
              <a:spLocks noChangeArrowheads="1"/>
            </p:cNvSpPr>
            <p:nvPr/>
          </p:nvSpPr>
          <p:spPr bwMode="auto">
            <a:xfrm>
              <a:off x="3670" y="3107"/>
              <a:ext cx="181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909" name="AutoShape 12"/>
            <p:cNvSpPr>
              <a:spLocks noChangeArrowheads="1"/>
            </p:cNvSpPr>
            <p:nvPr/>
          </p:nvSpPr>
          <p:spPr bwMode="auto">
            <a:xfrm>
              <a:off x="3419" y="3380"/>
              <a:ext cx="181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7910" name="AutoShape 13"/>
            <p:cNvCxnSpPr>
              <a:cxnSpLocks noChangeShapeType="1"/>
              <a:stCxn id="36882" idx="2"/>
              <a:endCxn id="37908" idx="0"/>
            </p:cNvCxnSpPr>
            <p:nvPr/>
          </p:nvCxnSpPr>
          <p:spPr bwMode="auto">
            <a:xfrm>
              <a:off x="3642" y="2999"/>
              <a:ext cx="119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11" name="AutoShape 14"/>
            <p:cNvCxnSpPr>
              <a:cxnSpLocks noChangeShapeType="1"/>
              <a:stCxn id="37908" idx="2"/>
              <a:endCxn id="37914" idx="0"/>
            </p:cNvCxnSpPr>
            <p:nvPr/>
          </p:nvCxnSpPr>
          <p:spPr bwMode="auto">
            <a:xfrm flipH="1">
              <a:off x="3660" y="3272"/>
              <a:ext cx="101" cy="3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12" name="AutoShape 15"/>
            <p:cNvCxnSpPr>
              <a:cxnSpLocks noChangeShapeType="1"/>
              <a:stCxn id="37907" idx="2"/>
              <a:endCxn id="37909" idx="0"/>
            </p:cNvCxnSpPr>
            <p:nvPr/>
          </p:nvCxnSpPr>
          <p:spPr bwMode="auto">
            <a:xfrm>
              <a:off x="3510" y="3272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13" name="AutoShape 16"/>
            <p:cNvCxnSpPr>
              <a:cxnSpLocks noChangeShapeType="1"/>
              <a:stCxn id="36882" idx="2"/>
              <a:endCxn id="37907" idx="0"/>
            </p:cNvCxnSpPr>
            <p:nvPr/>
          </p:nvCxnSpPr>
          <p:spPr bwMode="auto">
            <a:xfrm flipH="1">
              <a:off x="3510" y="2999"/>
              <a:ext cx="132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7914" name="AutoShape 17"/>
            <p:cNvSpPr>
              <a:spLocks noChangeArrowheads="1"/>
            </p:cNvSpPr>
            <p:nvPr/>
          </p:nvSpPr>
          <p:spPr bwMode="auto">
            <a:xfrm>
              <a:off x="3570" y="3654"/>
              <a:ext cx="181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7915" name="AutoShape 18"/>
            <p:cNvCxnSpPr>
              <a:cxnSpLocks noChangeShapeType="1"/>
              <a:stCxn id="37909" idx="2"/>
              <a:endCxn id="37914" idx="0"/>
            </p:cNvCxnSpPr>
            <p:nvPr/>
          </p:nvCxnSpPr>
          <p:spPr bwMode="auto">
            <a:xfrm>
              <a:off x="3510" y="3546"/>
              <a:ext cx="15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16" name="AutoShape 19"/>
            <p:cNvCxnSpPr>
              <a:cxnSpLocks noChangeShapeType="1"/>
              <a:stCxn id="37909" idx="2"/>
              <a:endCxn id="36882" idx="0"/>
            </p:cNvCxnSpPr>
            <p:nvPr/>
          </p:nvCxnSpPr>
          <p:spPr bwMode="auto">
            <a:xfrm rot="5400000" flipH="1" flipV="1">
              <a:off x="3219" y="3123"/>
              <a:ext cx="714" cy="132"/>
            </a:xfrm>
            <a:prstGeom prst="curvedConnector5">
              <a:avLst>
                <a:gd name="adj1" fmla="val -13319"/>
                <a:gd name="adj2" fmla="val -153546"/>
                <a:gd name="adj3" fmla="val 1191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17" name="AutoShape 20"/>
            <p:cNvCxnSpPr>
              <a:cxnSpLocks noChangeShapeType="1"/>
              <a:stCxn id="37914" idx="2"/>
              <a:endCxn id="37918" idx="0"/>
            </p:cNvCxnSpPr>
            <p:nvPr/>
          </p:nvCxnSpPr>
          <p:spPr bwMode="auto">
            <a:xfrm>
              <a:off x="3661" y="3818"/>
              <a:ext cx="2" cy="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7918" name="AutoShape 21"/>
            <p:cNvSpPr>
              <a:spLocks noChangeArrowheads="1"/>
            </p:cNvSpPr>
            <p:nvPr/>
          </p:nvSpPr>
          <p:spPr bwMode="auto">
            <a:xfrm>
              <a:off x="3572" y="3916"/>
              <a:ext cx="181" cy="16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919" name="Rectangle 22"/>
            <p:cNvSpPr>
              <a:spLocks noChangeArrowheads="1"/>
            </p:cNvSpPr>
            <p:nvPr/>
          </p:nvSpPr>
          <p:spPr bwMode="auto">
            <a:xfrm>
              <a:off x="3216" y="2544"/>
              <a:ext cx="812" cy="1632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r>
                <a:rPr lang="en-US" sz="1800">
                  <a:solidFill>
                    <a:schemeClr val="tx1"/>
                  </a:solidFill>
                  <a:latin typeface="Lucida Console" pitchFamily="49" charset="0"/>
                </a:rPr>
                <a:t>free(ptr)</a:t>
              </a:r>
            </a:p>
          </p:txBody>
        </p:sp>
      </p:grpSp>
      <p:cxnSp>
        <p:nvCxnSpPr>
          <p:cNvPr id="348183" name="AutoShape 23"/>
          <p:cNvCxnSpPr>
            <a:cxnSpLocks noChangeShapeType="1"/>
            <a:stCxn id="348164" idx="2"/>
            <a:endCxn id="348166" idx="0"/>
          </p:cNvCxnSpPr>
          <p:nvPr/>
        </p:nvCxnSpPr>
        <p:spPr bwMode="auto">
          <a:xfrm rot="5400000">
            <a:off x="2698750" y="2771775"/>
            <a:ext cx="387350" cy="1835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48184" name="AutoShape 24"/>
          <p:cNvSpPr>
            <a:spLocks noChangeArrowheads="1"/>
          </p:cNvSpPr>
          <p:nvPr/>
        </p:nvSpPr>
        <p:spPr bwMode="auto">
          <a:xfrm>
            <a:off x="3962400" y="3886200"/>
            <a:ext cx="3352800" cy="1981200"/>
          </a:xfrm>
          <a:prstGeom prst="roundRect">
            <a:avLst>
              <a:gd name="adj" fmla="val 625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tIns="0"/>
          <a:lstStyle/>
          <a:p>
            <a:r>
              <a:rPr lang="en-US" sz="1800">
                <a:solidFill>
                  <a:schemeClr val="tx1"/>
                </a:solidFill>
                <a:latin typeface="Lucida Console" pitchFamily="49" charset="0"/>
              </a:rPr>
              <a:t>vector</a:t>
            </a:r>
          </a:p>
        </p:txBody>
      </p:sp>
      <p:cxnSp>
        <p:nvCxnSpPr>
          <p:cNvPr id="348185" name="AutoShape 25"/>
          <p:cNvCxnSpPr>
            <a:cxnSpLocks noChangeShapeType="1"/>
            <a:stCxn id="348164" idx="2"/>
            <a:endCxn id="348184" idx="0"/>
          </p:cNvCxnSpPr>
          <p:nvPr/>
        </p:nvCxnSpPr>
        <p:spPr bwMode="auto">
          <a:xfrm rot="16200000" flipH="1">
            <a:off x="4529137" y="2776538"/>
            <a:ext cx="390525" cy="182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48186" name="AutoShape 26"/>
          <p:cNvSpPr>
            <a:spLocks noChangeArrowheads="1"/>
          </p:cNvSpPr>
          <p:nvPr/>
        </p:nvSpPr>
        <p:spPr bwMode="auto">
          <a:xfrm>
            <a:off x="4038600" y="4797425"/>
            <a:ext cx="3200400" cy="374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“free(%x)\n”</a:t>
            </a:r>
          </a:p>
        </p:txBody>
      </p:sp>
      <p:sp>
        <p:nvSpPr>
          <p:cNvPr id="348187" name="AutoShape 27"/>
          <p:cNvSpPr>
            <a:spLocks noChangeArrowheads="1"/>
          </p:cNvSpPr>
          <p:nvPr/>
        </p:nvSpPr>
        <p:spPr bwMode="auto">
          <a:xfrm>
            <a:off x="4038600" y="4340225"/>
            <a:ext cx="32004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BPatch_constExpr</a:t>
            </a:r>
          </a:p>
        </p:txBody>
      </p:sp>
      <p:cxnSp>
        <p:nvCxnSpPr>
          <p:cNvPr id="348188" name="AutoShape 28"/>
          <p:cNvCxnSpPr>
            <a:cxnSpLocks noChangeShapeType="1"/>
            <a:stCxn id="348187" idx="2"/>
            <a:endCxn id="348186" idx="0"/>
          </p:cNvCxnSpPr>
          <p:nvPr/>
        </p:nvCxnSpPr>
        <p:spPr bwMode="auto">
          <a:xfrm rot="5400000">
            <a:off x="5597525" y="4756150"/>
            <a:ext cx="84138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48189" name="Rectangle 29"/>
          <p:cNvSpPr>
            <a:spLocks noChangeArrowheads="1"/>
          </p:cNvSpPr>
          <p:nvPr/>
        </p:nvSpPr>
        <p:spPr bwMode="auto">
          <a:xfrm>
            <a:off x="381000" y="1673225"/>
            <a:ext cx="6858000" cy="60642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chemeClr val="tx1"/>
                </a:solidFill>
                <a:latin typeface="Lucida Console" pitchFamily="49" charset="0"/>
              </a:rPr>
              <a:t>BPatch_funcCallExpr ( BPatch_function * func,</a:t>
            </a:r>
          </a:p>
          <a:p>
            <a:pPr algn="l"/>
            <a:r>
              <a:rPr lang="en-US" b="0">
                <a:solidFill>
                  <a:schemeClr val="tx1"/>
                </a:solidFill>
                <a:latin typeface="Lucida Console" pitchFamily="49" charset="0"/>
              </a:rPr>
              <a:t>                      vector&lt; BPatch_Snippet* &gt; args )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E199E-8409-44FA-B57C-8582E601811B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4" grpId="0" animBg="1"/>
      <p:bldP spid="348165" grpId="0" animBg="1"/>
      <p:bldP spid="348166" grpId="0" animBg="1"/>
      <p:bldP spid="348167" grpId="0" animBg="1"/>
      <p:bldP spid="348184" grpId="0" animBg="1"/>
      <p:bldP spid="348186" grpId="0" animBg="1"/>
      <p:bldP spid="348187" grpId="0" animBg="1"/>
      <p:bldP spid="34818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/>
          <p:cNvSpPr/>
          <p:nvPr/>
        </p:nvSpPr>
        <p:spPr>
          <a:xfrm>
            <a:off x="0" y="5867400"/>
            <a:ext cx="1524000" cy="99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 useBgFill="1">
        <p:nvSpPr>
          <p:cNvPr id="33" name="Rectangle 32"/>
          <p:cNvSpPr/>
          <p:nvPr/>
        </p:nvSpPr>
        <p:spPr>
          <a:xfrm>
            <a:off x="6172200" y="5867400"/>
            <a:ext cx="2971800" cy="99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 Instrument free w/ call to printf</a:t>
            </a:r>
          </a:p>
        </p:txBody>
      </p:sp>
      <p:sp>
        <p:nvSpPr>
          <p:cNvPr id="3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304800" y="1143000"/>
            <a:ext cx="5943600" cy="5181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BPatch_function * bp_free;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vector&lt; BPatch_point * &gt; entryPoints;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...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BPatch_constExpr arg0 ( “free(%x)\n” );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BPatch_paramExpr arg1 (0);</a:t>
            </a:r>
          </a:p>
          <a:p>
            <a:pPr algn="l"/>
            <a:endParaRPr lang="en-US">
              <a:solidFill>
                <a:schemeClr val="tx1"/>
              </a:solidFill>
              <a:latin typeface="Courier New" pitchFamily="49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vector&lt; BPatch_snippet * &gt; printf_args;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printf_args.push_back( &amp; arg0 );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printf_args.push_back( &amp; arg1 ); </a:t>
            </a:r>
          </a:p>
          <a:p>
            <a:pPr algn="l"/>
            <a:endParaRPr lang="en-US">
              <a:solidFill>
                <a:schemeClr val="tx1"/>
              </a:solidFill>
              <a:latin typeface="Courier New" pitchFamily="49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BPatch_funcCallExpr callPrintf( *bp_printf,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				  printfArgs );</a:t>
            </a:r>
          </a:p>
          <a:p>
            <a:pPr algn="l"/>
            <a:endParaRPr lang="en-US">
              <a:solidFill>
                <a:schemeClr val="tx1"/>
              </a:solidFill>
              <a:latin typeface="Courier New" pitchFamily="49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bpatch.beginInsertionSet();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for ( int idx =0;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      idx &lt; entryPoints.size();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      idx++ )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   proc-&gt;insertSnippet( callPrintf,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			  *entryPoints[idx] );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bpatch.finalizeInsertionSet();</a:t>
            </a:r>
          </a:p>
          <a:p>
            <a:pPr algn="l"/>
            <a:endParaRPr lang="en-US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8919" name="AutoShape 5"/>
          <p:cNvSpPr>
            <a:spLocks noChangeArrowheads="1"/>
          </p:cNvSpPr>
          <p:nvPr/>
        </p:nvSpPr>
        <p:spPr bwMode="auto">
          <a:xfrm>
            <a:off x="7086600" y="2362200"/>
            <a:ext cx="990600" cy="301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BPatch_funcCallExpr</a:t>
            </a:r>
          </a:p>
        </p:txBody>
      </p:sp>
      <p:sp>
        <p:nvSpPr>
          <p:cNvPr id="38920" name="AutoShape 6"/>
          <p:cNvSpPr>
            <a:spLocks noChangeArrowheads="1"/>
          </p:cNvSpPr>
          <p:nvPr/>
        </p:nvSpPr>
        <p:spPr bwMode="auto">
          <a:xfrm>
            <a:off x="7543800" y="3629025"/>
            <a:ext cx="990600" cy="301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BPatch_paramExpr arg0(0)</a:t>
            </a:r>
          </a:p>
        </p:txBody>
      </p:sp>
      <p:sp>
        <p:nvSpPr>
          <p:cNvPr id="38921" name="AutoShape 7"/>
          <p:cNvSpPr>
            <a:spLocks noChangeArrowheads="1"/>
          </p:cNvSpPr>
          <p:nvPr/>
        </p:nvSpPr>
        <p:spPr bwMode="auto">
          <a:xfrm>
            <a:off x="6705600" y="2819400"/>
            <a:ext cx="661988" cy="201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bp_printf</a:t>
            </a:r>
          </a:p>
        </p:txBody>
      </p:sp>
      <p:cxnSp>
        <p:nvCxnSpPr>
          <p:cNvPr id="38922" name="AutoShape 8"/>
          <p:cNvCxnSpPr>
            <a:cxnSpLocks noChangeShapeType="1"/>
            <a:stCxn id="38919" idx="2"/>
            <a:endCxn id="38921" idx="0"/>
          </p:cNvCxnSpPr>
          <p:nvPr/>
        </p:nvCxnSpPr>
        <p:spPr bwMode="auto">
          <a:xfrm flipH="1">
            <a:off x="7037388" y="2663825"/>
            <a:ext cx="544512" cy="155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8923" name="AutoShape 9"/>
          <p:cNvSpPr>
            <a:spLocks noChangeArrowheads="1"/>
          </p:cNvSpPr>
          <p:nvPr/>
        </p:nvSpPr>
        <p:spPr bwMode="auto">
          <a:xfrm>
            <a:off x="7488238" y="2824163"/>
            <a:ext cx="1103312" cy="1160462"/>
          </a:xfrm>
          <a:prstGeom prst="roundRect">
            <a:avLst>
              <a:gd name="adj" fmla="val 6250"/>
            </a:avLst>
          </a:pr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tIns="0"/>
          <a:lstStyle/>
          <a:p>
            <a:r>
              <a:rPr lang="en-US" sz="600">
                <a:latin typeface="Lucida Console" pitchFamily="49" charset="0"/>
              </a:rPr>
              <a:t>vector</a:t>
            </a:r>
          </a:p>
        </p:txBody>
      </p:sp>
      <p:cxnSp>
        <p:nvCxnSpPr>
          <p:cNvPr id="38924" name="AutoShape 10"/>
          <p:cNvCxnSpPr>
            <a:cxnSpLocks noChangeShapeType="1"/>
            <a:stCxn id="38919" idx="2"/>
            <a:endCxn id="38923" idx="0"/>
          </p:cNvCxnSpPr>
          <p:nvPr/>
        </p:nvCxnSpPr>
        <p:spPr bwMode="auto">
          <a:xfrm>
            <a:off x="7581900" y="2663825"/>
            <a:ext cx="458788" cy="1508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38925" name="AutoShape 11"/>
          <p:cNvSpPr>
            <a:spLocks noChangeArrowheads="1"/>
          </p:cNvSpPr>
          <p:nvPr/>
        </p:nvSpPr>
        <p:spPr bwMode="auto">
          <a:xfrm>
            <a:off x="7543800" y="3324225"/>
            <a:ext cx="990600" cy="2000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“free(%x)\n”</a:t>
            </a:r>
          </a:p>
        </p:txBody>
      </p:sp>
      <p:sp>
        <p:nvSpPr>
          <p:cNvPr id="38926" name="AutoShape 12"/>
          <p:cNvSpPr>
            <a:spLocks noChangeArrowheads="1"/>
          </p:cNvSpPr>
          <p:nvPr/>
        </p:nvSpPr>
        <p:spPr bwMode="auto">
          <a:xfrm>
            <a:off x="7543800" y="3095625"/>
            <a:ext cx="990600" cy="200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BPatch_constExpr</a:t>
            </a:r>
          </a:p>
        </p:txBody>
      </p:sp>
      <p:cxnSp>
        <p:nvCxnSpPr>
          <p:cNvPr id="38927" name="AutoShape 13"/>
          <p:cNvCxnSpPr>
            <a:cxnSpLocks noChangeShapeType="1"/>
            <a:stCxn id="38926" idx="2"/>
            <a:endCxn id="38925" idx="0"/>
          </p:cNvCxnSpPr>
          <p:nvPr/>
        </p:nvCxnSpPr>
        <p:spPr bwMode="auto">
          <a:xfrm>
            <a:off x="8039100" y="3295650"/>
            <a:ext cx="0" cy="28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grpSp>
        <p:nvGrpSpPr>
          <p:cNvPr id="38928" name="Group 31"/>
          <p:cNvGrpSpPr>
            <a:grpSpLocks/>
          </p:cNvGrpSpPr>
          <p:nvPr/>
        </p:nvGrpSpPr>
        <p:grpSpPr bwMode="auto">
          <a:xfrm>
            <a:off x="7543800" y="4800600"/>
            <a:ext cx="533400" cy="1371600"/>
            <a:chOff x="4739" y="2725"/>
            <a:chExt cx="381" cy="993"/>
          </a:xfrm>
        </p:grpSpPr>
        <p:sp>
          <p:nvSpPr>
            <p:cNvPr id="37908" name="AutoShape 15"/>
            <p:cNvSpPr>
              <a:spLocks noChangeArrowheads="1"/>
            </p:cNvSpPr>
            <p:nvPr/>
          </p:nvSpPr>
          <p:spPr bwMode="auto">
            <a:xfrm>
              <a:off x="4856" y="2725"/>
              <a:ext cx="160" cy="132"/>
            </a:xfrm>
            <a:prstGeom prst="roundRect">
              <a:avLst>
                <a:gd name="adj" fmla="val 16667"/>
              </a:avLst>
            </a:prstGeom>
            <a:solidFill>
              <a:srgbClr val="F971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 sz="1400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38934" name="AutoShape 16"/>
            <p:cNvSpPr>
              <a:spLocks noChangeArrowheads="1"/>
            </p:cNvSpPr>
            <p:nvPr/>
          </p:nvSpPr>
          <p:spPr bwMode="auto">
            <a:xfrm>
              <a:off x="4739" y="2943"/>
              <a:ext cx="160" cy="13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8935" name="AutoShape 17"/>
            <p:cNvSpPr>
              <a:spLocks noChangeArrowheads="1"/>
            </p:cNvSpPr>
            <p:nvPr/>
          </p:nvSpPr>
          <p:spPr bwMode="auto">
            <a:xfrm>
              <a:off x="4960" y="2943"/>
              <a:ext cx="160" cy="13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8936" name="AutoShape 18"/>
            <p:cNvSpPr>
              <a:spLocks noChangeArrowheads="1"/>
            </p:cNvSpPr>
            <p:nvPr/>
          </p:nvSpPr>
          <p:spPr bwMode="auto">
            <a:xfrm>
              <a:off x="4739" y="3160"/>
              <a:ext cx="160" cy="1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cxnSp>
          <p:nvCxnSpPr>
            <p:cNvPr id="38937" name="AutoShape 19"/>
            <p:cNvCxnSpPr>
              <a:cxnSpLocks noChangeShapeType="1"/>
              <a:stCxn id="37908" idx="2"/>
              <a:endCxn id="38935" idx="0"/>
            </p:cNvCxnSpPr>
            <p:nvPr/>
          </p:nvCxnSpPr>
          <p:spPr bwMode="auto">
            <a:xfrm>
              <a:off x="4936" y="2857"/>
              <a:ext cx="105" cy="8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938" name="AutoShape 20"/>
            <p:cNvCxnSpPr>
              <a:cxnSpLocks noChangeShapeType="1"/>
              <a:stCxn id="38935" idx="2"/>
              <a:endCxn id="38941" idx="0"/>
            </p:cNvCxnSpPr>
            <p:nvPr/>
          </p:nvCxnSpPr>
          <p:spPr bwMode="auto">
            <a:xfrm flipH="1">
              <a:off x="4952" y="3074"/>
              <a:ext cx="89" cy="3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939" name="AutoShape 21"/>
            <p:cNvCxnSpPr>
              <a:cxnSpLocks noChangeShapeType="1"/>
              <a:stCxn id="38934" idx="2"/>
              <a:endCxn id="38936" idx="0"/>
            </p:cNvCxnSpPr>
            <p:nvPr/>
          </p:nvCxnSpPr>
          <p:spPr bwMode="auto">
            <a:xfrm>
              <a:off x="4819" y="3074"/>
              <a:ext cx="0" cy="8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940" name="AutoShape 22"/>
            <p:cNvCxnSpPr>
              <a:cxnSpLocks noChangeShapeType="1"/>
              <a:stCxn id="37908" idx="2"/>
              <a:endCxn id="38934" idx="0"/>
            </p:cNvCxnSpPr>
            <p:nvPr/>
          </p:nvCxnSpPr>
          <p:spPr bwMode="auto">
            <a:xfrm flipH="1">
              <a:off x="4819" y="2857"/>
              <a:ext cx="117" cy="8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8941" name="AutoShape 23"/>
            <p:cNvSpPr>
              <a:spLocks noChangeArrowheads="1"/>
            </p:cNvSpPr>
            <p:nvPr/>
          </p:nvSpPr>
          <p:spPr bwMode="auto">
            <a:xfrm>
              <a:off x="4872" y="3377"/>
              <a:ext cx="160" cy="13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8942" name="AutoShape 24"/>
            <p:cNvCxnSpPr>
              <a:cxnSpLocks noChangeShapeType="1"/>
              <a:stCxn id="38936" idx="2"/>
              <a:endCxn id="38941" idx="0"/>
            </p:cNvCxnSpPr>
            <p:nvPr/>
          </p:nvCxnSpPr>
          <p:spPr bwMode="auto">
            <a:xfrm>
              <a:off x="4819" y="3292"/>
              <a:ext cx="133" cy="8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943" name="AutoShape 25"/>
            <p:cNvCxnSpPr>
              <a:cxnSpLocks noChangeShapeType="1"/>
              <a:stCxn id="38936" idx="2"/>
              <a:endCxn id="37908" idx="0"/>
            </p:cNvCxnSpPr>
            <p:nvPr/>
          </p:nvCxnSpPr>
          <p:spPr bwMode="auto">
            <a:xfrm rot="5400000" flipH="1" flipV="1">
              <a:off x="4594" y="2950"/>
              <a:ext cx="567" cy="117"/>
            </a:xfrm>
            <a:prstGeom prst="curvedConnector5">
              <a:avLst>
                <a:gd name="adj1" fmla="val -13319"/>
                <a:gd name="adj2" fmla="val -153546"/>
                <a:gd name="adj3" fmla="val 1191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944" name="AutoShape 26"/>
            <p:cNvCxnSpPr>
              <a:cxnSpLocks noChangeShapeType="1"/>
              <a:stCxn id="38941" idx="2"/>
              <a:endCxn id="38945" idx="0"/>
            </p:cNvCxnSpPr>
            <p:nvPr/>
          </p:nvCxnSpPr>
          <p:spPr bwMode="auto">
            <a:xfrm>
              <a:off x="4952" y="3508"/>
              <a:ext cx="2" cy="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8945" name="AutoShape 27"/>
            <p:cNvSpPr>
              <a:spLocks noChangeArrowheads="1"/>
            </p:cNvSpPr>
            <p:nvPr/>
          </p:nvSpPr>
          <p:spPr bwMode="auto">
            <a:xfrm>
              <a:off x="4874" y="3586"/>
              <a:ext cx="160" cy="1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8929" name="Rectangle 28"/>
          <p:cNvSpPr>
            <a:spLocks noChangeArrowheads="1"/>
          </p:cNvSpPr>
          <p:nvPr/>
        </p:nvSpPr>
        <p:spPr bwMode="auto">
          <a:xfrm>
            <a:off x="7162800" y="4419600"/>
            <a:ext cx="1295400" cy="18288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800">
                <a:solidFill>
                  <a:schemeClr val="tx1"/>
                </a:solidFill>
                <a:latin typeface="Lucida Console" pitchFamily="49" charset="0"/>
              </a:rPr>
              <a:t>free(ptr)</a:t>
            </a:r>
          </a:p>
        </p:txBody>
      </p:sp>
      <p:sp>
        <p:nvSpPr>
          <p:cNvPr id="38930" name="Rectangle 29"/>
          <p:cNvSpPr>
            <a:spLocks noChangeArrowheads="1"/>
          </p:cNvSpPr>
          <p:nvPr/>
        </p:nvSpPr>
        <p:spPr bwMode="auto">
          <a:xfrm>
            <a:off x="304800" y="1905000"/>
            <a:ext cx="8763000" cy="22860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8931" name="Rectangle 30"/>
          <p:cNvSpPr>
            <a:spLocks noChangeArrowheads="1"/>
          </p:cNvSpPr>
          <p:nvPr/>
        </p:nvSpPr>
        <p:spPr bwMode="auto">
          <a:xfrm>
            <a:off x="304800" y="4343400"/>
            <a:ext cx="8763000" cy="19812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6B61F-9935-45A8-9932-11F6E6B839B3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Using Variables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Find / create variable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bp_image-&gt;findVariable(“global1”);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bp_proc-&gt;malloc(bp_image-&gt;findType(“int”));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Initialization instrumentation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e.g., assignment at entry point of main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Manipulation instrumentation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e.g., arithmetic assignment expression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Gather / print out values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e.g., through callback instrumentation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5103-738E-4073-B892-9CEC8ECC35D3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ext Box 43"/>
          <p:cNvSpPr txBox="1">
            <a:spLocks noChangeArrowheads="1"/>
          </p:cNvSpPr>
          <p:nvPr/>
        </p:nvSpPr>
        <p:spPr bwMode="auto">
          <a:xfrm>
            <a:off x="838200" y="990600"/>
            <a:ext cx="7086600" cy="46196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400" b="0">
                <a:solidFill>
                  <a:schemeClr val="tx1"/>
                </a:solidFill>
                <a:latin typeface="+mn-lt"/>
              </a:rPr>
              <a:t>malloc instrumentation: save argument in a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1171" name="Group 3"/>
          <p:cNvGraphicFramePr>
            <a:graphicFrameLocks noGrp="1"/>
          </p:cNvGraphicFramePr>
          <p:nvPr>
            <p:ph type="tbl" idx="1"/>
          </p:nvPr>
        </p:nvGraphicFramePr>
        <p:xfrm>
          <a:off x="152400" y="1143000"/>
          <a:ext cx="8839200" cy="4357688"/>
        </p:xfrm>
        <a:graphic>
          <a:graphicData uri="http://schemas.openxmlformats.org/drawingml/2006/table">
            <a:tbl>
              <a:tblPr/>
              <a:tblGrid>
                <a:gridCol w="4419600"/>
                <a:gridCol w="4419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Static Rewriting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Dynamic Instrumentation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230188" marR="0" lvl="0" indent="-2301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Amortize parsing and instrumentation time.</a:t>
                      </a:r>
                    </a:p>
                    <a:p>
                      <a:pPr marL="230188" marR="0" lvl="0" indent="-2301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Execute instrumentation at a particular time (oneTimeCode).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230188" marR="0" lvl="0" indent="-2301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Potential to generate more efficient modified binaries.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Insert and remove instrumentation at run time.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223838" marR="0" lvl="0" indent="-2238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rd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 party response to  runtime events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kumimoji="0" lang="en-US" sz="2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 party response to runtime events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7601B-E3B9-4916-B7BB-3448D960A18E}" type="slidenum">
              <a:rPr lang="en-US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Using Dyninst for Analysis and Instrumentation</a:t>
            </a:r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600" b="0">
                <a:solidFill>
                  <a:srgbClr val="7F7F7F"/>
                </a:solidFill>
                <a:latin typeface="+mj-lt"/>
                <a:ea typeface="+mj-ea"/>
                <a:cs typeface="+mj-cs"/>
              </a:rPr>
              <a:t>Choice of Static vs. Dynamic Instrumentation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Instrumenting malloc</a:t>
            </a: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40964" name="Rectangle 83"/>
          <p:cNvSpPr>
            <a:spLocks noChangeArrowheads="1"/>
          </p:cNvSpPr>
          <p:nvPr/>
        </p:nvSpPr>
        <p:spPr bwMode="auto">
          <a:xfrm>
            <a:off x="533400" y="1447800"/>
            <a:ext cx="6705600" cy="228600"/>
          </a:xfrm>
          <a:prstGeom prst="rect">
            <a:avLst/>
          </a:prstGeom>
          <a:solidFill>
            <a:srgbClr val="71F97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0965" name="Rectangle 30"/>
          <p:cNvSpPr>
            <a:spLocks noChangeArrowheads="1"/>
          </p:cNvSpPr>
          <p:nvPr/>
        </p:nvSpPr>
        <p:spPr bwMode="auto">
          <a:xfrm>
            <a:off x="533400" y="914400"/>
            <a:ext cx="6705600" cy="20574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void * malloc ( size_t size )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   MALLOC_ARG = size;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   ...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   if (MALLOC_ARG &gt; 1000)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	printf(“%x = malloc(%x)\n”,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		retnValue,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		MALLOC_ARG);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pSp>
        <p:nvGrpSpPr>
          <p:cNvPr id="40966" name="Group 45"/>
          <p:cNvGrpSpPr>
            <a:grpSpLocks/>
          </p:cNvGrpSpPr>
          <p:nvPr/>
        </p:nvGrpSpPr>
        <p:grpSpPr bwMode="auto">
          <a:xfrm>
            <a:off x="7620000" y="914400"/>
            <a:ext cx="1289050" cy="2590800"/>
            <a:chOff x="2112" y="2160"/>
            <a:chExt cx="812" cy="1632"/>
          </a:xfrm>
        </p:grpSpPr>
        <p:sp>
          <p:nvSpPr>
            <p:cNvPr id="39965" name="AutoShape 46"/>
            <p:cNvSpPr>
              <a:spLocks noChangeArrowheads="1"/>
            </p:cNvSpPr>
            <p:nvPr/>
          </p:nvSpPr>
          <p:spPr bwMode="auto">
            <a:xfrm>
              <a:off x="2436" y="2448"/>
              <a:ext cx="179" cy="166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39966" name="AutoShape 47"/>
            <p:cNvSpPr>
              <a:spLocks noChangeArrowheads="1"/>
            </p:cNvSpPr>
            <p:nvPr/>
          </p:nvSpPr>
          <p:spPr bwMode="auto">
            <a:xfrm>
              <a:off x="2295" y="2721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967" name="AutoShape 48"/>
            <p:cNvSpPr>
              <a:spLocks noChangeArrowheads="1"/>
            </p:cNvSpPr>
            <p:nvPr/>
          </p:nvSpPr>
          <p:spPr bwMode="auto">
            <a:xfrm>
              <a:off x="2547" y="2721"/>
              <a:ext cx="179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968" name="AutoShape 49"/>
            <p:cNvSpPr>
              <a:spLocks noChangeArrowheads="1"/>
            </p:cNvSpPr>
            <p:nvPr/>
          </p:nvSpPr>
          <p:spPr bwMode="auto">
            <a:xfrm>
              <a:off x="2295" y="2994"/>
              <a:ext cx="180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969" name="AutoShape 50"/>
            <p:cNvSpPr>
              <a:spLocks noChangeArrowheads="1"/>
            </p:cNvSpPr>
            <p:nvPr/>
          </p:nvSpPr>
          <p:spPr bwMode="auto">
            <a:xfrm>
              <a:off x="2547" y="2994"/>
              <a:ext cx="179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970" name="AutoShape 51"/>
            <p:cNvSpPr>
              <a:spLocks noChangeArrowheads="1"/>
            </p:cNvSpPr>
            <p:nvPr/>
          </p:nvSpPr>
          <p:spPr bwMode="auto">
            <a:xfrm>
              <a:off x="2547" y="3268"/>
              <a:ext cx="179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40983" name="AutoShape 52"/>
            <p:cNvCxnSpPr>
              <a:cxnSpLocks noChangeShapeType="1"/>
              <a:stCxn id="39965" idx="2"/>
              <a:endCxn id="39967" idx="0"/>
            </p:cNvCxnSpPr>
            <p:nvPr/>
          </p:nvCxnSpPr>
          <p:spPr bwMode="auto">
            <a:xfrm>
              <a:off x="2526" y="2614"/>
              <a:ext cx="111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0984" name="AutoShape 53"/>
            <p:cNvCxnSpPr>
              <a:cxnSpLocks noChangeShapeType="1"/>
              <a:stCxn id="39967" idx="2"/>
              <a:endCxn id="39969" idx="0"/>
            </p:cNvCxnSpPr>
            <p:nvPr/>
          </p:nvCxnSpPr>
          <p:spPr bwMode="auto">
            <a:xfrm>
              <a:off x="2637" y="2883"/>
              <a:ext cx="0" cy="1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0985" name="AutoShape 54"/>
            <p:cNvCxnSpPr>
              <a:cxnSpLocks noChangeShapeType="1"/>
              <a:stCxn id="39969" idx="2"/>
              <a:endCxn id="39970" idx="0"/>
            </p:cNvCxnSpPr>
            <p:nvPr/>
          </p:nvCxnSpPr>
          <p:spPr bwMode="auto">
            <a:xfrm>
              <a:off x="2637" y="3159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" name="AutoShape 55"/>
            <p:cNvCxnSpPr>
              <a:cxnSpLocks noChangeShapeType="1"/>
              <a:stCxn id="39968" idx="2"/>
              <a:endCxn id="39966" idx="0"/>
            </p:cNvCxnSpPr>
            <p:nvPr/>
          </p:nvCxnSpPr>
          <p:spPr bwMode="auto">
            <a:xfrm flipH="1">
              <a:off x="2386" y="2614"/>
              <a:ext cx="140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" name="AutoShape 56"/>
            <p:cNvCxnSpPr>
              <a:cxnSpLocks noChangeShapeType="1"/>
              <a:stCxn id="39968" idx="2"/>
              <a:endCxn id="39966" idx="0"/>
            </p:cNvCxnSpPr>
            <p:nvPr/>
          </p:nvCxnSpPr>
          <p:spPr bwMode="auto">
            <a:xfrm rot="5400000" flipH="1" flipV="1">
              <a:off x="2169" y="2938"/>
              <a:ext cx="435" cy="1"/>
            </a:xfrm>
            <a:prstGeom prst="curvedConnector5">
              <a:avLst>
                <a:gd name="adj1" fmla="val -7407"/>
                <a:gd name="adj2" fmla="val -18400009"/>
                <a:gd name="adj3" fmla="val 12963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0988" name="AutoShape 57"/>
            <p:cNvCxnSpPr>
              <a:cxnSpLocks noChangeShapeType="1"/>
              <a:stCxn id="39966" idx="2"/>
              <a:endCxn id="39968" idx="0"/>
            </p:cNvCxnSpPr>
            <p:nvPr/>
          </p:nvCxnSpPr>
          <p:spPr bwMode="auto">
            <a:xfrm>
              <a:off x="2386" y="2885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9977" name="AutoShape 58"/>
            <p:cNvSpPr>
              <a:spLocks noChangeArrowheads="1"/>
            </p:cNvSpPr>
            <p:nvPr/>
          </p:nvSpPr>
          <p:spPr bwMode="auto">
            <a:xfrm>
              <a:off x="2295" y="3268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40990" name="AutoShape 59"/>
            <p:cNvCxnSpPr>
              <a:cxnSpLocks noChangeShapeType="1"/>
              <a:stCxn id="39968" idx="2"/>
              <a:endCxn id="39977" idx="0"/>
            </p:cNvCxnSpPr>
            <p:nvPr/>
          </p:nvCxnSpPr>
          <p:spPr bwMode="auto">
            <a:xfrm>
              <a:off x="2386" y="3156"/>
              <a:ext cx="0" cy="1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0991" name="AutoShape 60"/>
            <p:cNvCxnSpPr>
              <a:cxnSpLocks noChangeShapeType="1"/>
            </p:cNvCxnSpPr>
            <p:nvPr/>
          </p:nvCxnSpPr>
          <p:spPr bwMode="auto">
            <a:xfrm>
              <a:off x="2635" y="3431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9980" name="AutoShape 61"/>
            <p:cNvSpPr>
              <a:spLocks noChangeArrowheads="1"/>
            </p:cNvSpPr>
            <p:nvPr/>
          </p:nvSpPr>
          <p:spPr bwMode="auto">
            <a:xfrm>
              <a:off x="2547" y="3529"/>
              <a:ext cx="181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40993" name="AutoShape 62"/>
            <p:cNvCxnSpPr>
              <a:cxnSpLocks noChangeShapeType="1"/>
            </p:cNvCxnSpPr>
            <p:nvPr/>
          </p:nvCxnSpPr>
          <p:spPr bwMode="auto">
            <a:xfrm rot="5400000" flipH="1" flipV="1">
              <a:off x="2419" y="2939"/>
              <a:ext cx="438" cy="1"/>
            </a:xfrm>
            <a:prstGeom prst="curvedConnector5">
              <a:avLst>
                <a:gd name="adj1" fmla="val -8907"/>
                <a:gd name="adj2" fmla="val 17300009"/>
                <a:gd name="adj3" fmla="val 1296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9982" name="Rectangle 63"/>
            <p:cNvSpPr>
              <a:spLocks noChangeArrowheads="1"/>
            </p:cNvSpPr>
            <p:nvPr/>
          </p:nvSpPr>
          <p:spPr bwMode="auto">
            <a:xfrm>
              <a:off x="2112" y="2160"/>
              <a:ext cx="812" cy="1632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/>
            <a:lstStyle/>
            <a:p>
              <a:pPr>
                <a:defRPr/>
              </a:pPr>
              <a:r>
                <a:rPr lang="en-US" sz="1800">
                  <a:latin typeface="+mn-lt"/>
                </a:rPr>
                <a:t>malloc</a:t>
              </a:r>
            </a:p>
          </p:txBody>
        </p:sp>
      </p:grpSp>
      <p:sp>
        <p:nvSpPr>
          <p:cNvPr id="40972" name="AutoShape 64"/>
          <p:cNvSpPr>
            <a:spLocks noChangeArrowheads="1"/>
          </p:cNvSpPr>
          <p:nvPr/>
        </p:nvSpPr>
        <p:spPr bwMode="auto">
          <a:xfrm>
            <a:off x="533400" y="4114800"/>
            <a:ext cx="1828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BPatch_assign</a:t>
            </a:r>
          </a:p>
        </p:txBody>
      </p:sp>
      <p:sp>
        <p:nvSpPr>
          <p:cNvPr id="40973" name="AutoShape 67"/>
          <p:cNvSpPr>
            <a:spLocks noChangeArrowheads="1"/>
          </p:cNvSpPr>
          <p:nvPr/>
        </p:nvSpPr>
        <p:spPr bwMode="auto">
          <a:xfrm>
            <a:off x="2286000" y="3276600"/>
            <a:ext cx="22860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BPatch_arithExpr</a:t>
            </a:r>
          </a:p>
        </p:txBody>
      </p:sp>
      <p:cxnSp>
        <p:nvCxnSpPr>
          <p:cNvPr id="40974" name="AutoShape 68"/>
          <p:cNvCxnSpPr>
            <a:cxnSpLocks noChangeShapeType="1"/>
            <a:stCxn id="40973" idx="2"/>
            <a:endCxn id="40972" idx="0"/>
          </p:cNvCxnSpPr>
          <p:nvPr/>
        </p:nvCxnSpPr>
        <p:spPr bwMode="auto">
          <a:xfrm rot="5400000">
            <a:off x="2209800" y="2895600"/>
            <a:ext cx="457200" cy="1981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0979" name="AutoShape 79"/>
          <p:cNvSpPr>
            <a:spLocks noChangeArrowheads="1"/>
          </p:cNvSpPr>
          <p:nvPr/>
        </p:nvSpPr>
        <p:spPr bwMode="auto">
          <a:xfrm>
            <a:off x="2590800" y="4114800"/>
            <a:ext cx="16764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MALLOC_ARG</a:t>
            </a:r>
          </a:p>
        </p:txBody>
      </p:sp>
      <p:sp>
        <p:nvSpPr>
          <p:cNvPr id="40980" name="AutoShape 80"/>
          <p:cNvSpPr>
            <a:spLocks noChangeArrowheads="1"/>
          </p:cNvSpPr>
          <p:nvPr/>
        </p:nvSpPr>
        <p:spPr bwMode="auto">
          <a:xfrm>
            <a:off x="4495800" y="4114800"/>
            <a:ext cx="21336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BPatch_constExpr</a:t>
            </a:r>
          </a:p>
        </p:txBody>
      </p:sp>
      <p:cxnSp>
        <p:nvCxnSpPr>
          <p:cNvPr id="40981" name="AutoShape 81"/>
          <p:cNvCxnSpPr>
            <a:cxnSpLocks noChangeShapeType="1"/>
            <a:stCxn id="40973" idx="2"/>
            <a:endCxn id="40980" idx="0"/>
          </p:cNvCxnSpPr>
          <p:nvPr/>
        </p:nvCxnSpPr>
        <p:spPr bwMode="auto">
          <a:xfrm rot="16200000" flipH="1">
            <a:off x="4267200" y="2819400"/>
            <a:ext cx="457200" cy="2133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40982" name="AutoShape 82"/>
          <p:cNvCxnSpPr>
            <a:cxnSpLocks noChangeShapeType="1"/>
            <a:stCxn id="40973" idx="2"/>
            <a:endCxn id="40979" idx="0"/>
          </p:cNvCxnSpPr>
          <p:nvPr/>
        </p:nvCxnSpPr>
        <p:spPr bwMode="auto">
          <a:xfrm rot="5400000">
            <a:off x="3200401" y="3886200"/>
            <a:ext cx="457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0986" name="AutoShape 87"/>
          <p:cNvSpPr>
            <a:spLocks noChangeArrowheads="1"/>
          </p:cNvSpPr>
          <p:nvPr/>
        </p:nvSpPr>
        <p:spPr bwMode="auto">
          <a:xfrm>
            <a:off x="5410200" y="4800600"/>
            <a:ext cx="304800" cy="3619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1</a:t>
            </a:r>
          </a:p>
        </p:txBody>
      </p:sp>
      <p:cxnSp>
        <p:nvCxnSpPr>
          <p:cNvPr id="40987" name="AutoShape 88"/>
          <p:cNvCxnSpPr>
            <a:cxnSpLocks noChangeShapeType="1"/>
            <a:stCxn id="40980" idx="2"/>
            <a:endCxn id="40986" idx="0"/>
          </p:cNvCxnSpPr>
          <p:nvPr/>
        </p:nvCxnSpPr>
        <p:spPr bwMode="auto">
          <a:xfrm rot="5400000">
            <a:off x="5410201" y="4648200"/>
            <a:ext cx="3048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0EDAF-1C88-490C-9005-D67C3F49E32C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 animBg="1"/>
      <p:bldP spid="40973" grpId="0" animBg="1"/>
      <p:bldP spid="40979" grpId="0" animBg="1"/>
      <p:bldP spid="40980" grpId="0" animBg="1"/>
      <p:bldP spid="4098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986" name="AutoShape 47"/>
          <p:cNvSpPr>
            <a:spLocks noChangeArrowheads="1"/>
          </p:cNvSpPr>
          <p:nvPr/>
        </p:nvSpPr>
        <p:spPr bwMode="auto">
          <a:xfrm>
            <a:off x="5638800" y="4495800"/>
            <a:ext cx="3352800" cy="1981200"/>
          </a:xfrm>
          <a:prstGeom prst="roundRect">
            <a:avLst>
              <a:gd name="adj" fmla="val 6250"/>
            </a:avLst>
          </a:prstGeom>
          <a:ln w="381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tIns="0"/>
          <a:lstStyle/>
          <a:p>
            <a:r>
              <a:rPr lang="en-US" sz="1800">
                <a:solidFill>
                  <a:schemeClr val="tx1"/>
                </a:solidFill>
                <a:latin typeface="Lucida Console" pitchFamily="49" charset="0"/>
              </a:rPr>
              <a:t>vector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Instrumenting malloc</a:t>
            </a:r>
          </a:p>
        </p:txBody>
      </p:sp>
      <p:sp>
        <p:nvSpPr>
          <p:cNvPr id="4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41989" name="Rectangle 2"/>
          <p:cNvSpPr>
            <a:spLocks noChangeArrowheads="1"/>
          </p:cNvSpPr>
          <p:nvPr/>
        </p:nvSpPr>
        <p:spPr bwMode="auto">
          <a:xfrm>
            <a:off x="533400" y="1905000"/>
            <a:ext cx="6705600" cy="1066800"/>
          </a:xfrm>
          <a:prstGeom prst="rect">
            <a:avLst/>
          </a:prstGeom>
          <a:solidFill>
            <a:srgbClr val="71F97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4"/>
          <p:cNvSpPr>
            <a:spLocks noChangeArrowheads="1"/>
          </p:cNvSpPr>
          <p:nvPr/>
        </p:nvSpPr>
        <p:spPr bwMode="auto">
          <a:xfrm>
            <a:off x="2362200" y="3121025"/>
            <a:ext cx="19050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BPatch_ifExpr</a:t>
            </a:r>
          </a:p>
        </p:txBody>
      </p:sp>
      <p:sp>
        <p:nvSpPr>
          <p:cNvPr id="41991" name="AutoShape 5"/>
          <p:cNvSpPr>
            <a:spLocks noChangeArrowheads="1"/>
          </p:cNvSpPr>
          <p:nvPr/>
        </p:nvSpPr>
        <p:spPr bwMode="auto">
          <a:xfrm>
            <a:off x="609600" y="3806825"/>
            <a:ext cx="20574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Bpatch_boolExpr</a:t>
            </a:r>
          </a:p>
        </p:txBody>
      </p:sp>
      <p:cxnSp>
        <p:nvCxnSpPr>
          <p:cNvPr id="41992" name="AutoShape 6"/>
          <p:cNvCxnSpPr>
            <a:cxnSpLocks noChangeShapeType="1"/>
            <a:stCxn id="41990" idx="2"/>
            <a:endCxn id="41991" idx="0"/>
          </p:cNvCxnSpPr>
          <p:nvPr/>
        </p:nvCxnSpPr>
        <p:spPr bwMode="auto">
          <a:xfrm rot="5400000">
            <a:off x="2320925" y="2813050"/>
            <a:ext cx="311150" cy="1676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3" name="AutoShape 7"/>
          <p:cNvCxnSpPr>
            <a:cxnSpLocks noChangeShapeType="1"/>
            <a:stCxn id="41990" idx="2"/>
          </p:cNvCxnSpPr>
          <p:nvPr/>
        </p:nvCxnSpPr>
        <p:spPr bwMode="auto">
          <a:xfrm rot="16200000" flipH="1">
            <a:off x="4719637" y="2090738"/>
            <a:ext cx="390525" cy="3200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grpSp>
        <p:nvGrpSpPr>
          <p:cNvPr id="41994" name="Group 9"/>
          <p:cNvGrpSpPr>
            <a:grpSpLocks/>
          </p:cNvGrpSpPr>
          <p:nvPr/>
        </p:nvGrpSpPr>
        <p:grpSpPr bwMode="auto">
          <a:xfrm>
            <a:off x="7620000" y="914400"/>
            <a:ext cx="1289050" cy="2590800"/>
            <a:chOff x="2112" y="2160"/>
            <a:chExt cx="812" cy="1632"/>
          </a:xfrm>
        </p:grpSpPr>
        <p:sp>
          <p:nvSpPr>
            <p:cNvPr id="40987" name="AutoShape 10"/>
            <p:cNvSpPr>
              <a:spLocks noChangeArrowheads="1"/>
            </p:cNvSpPr>
            <p:nvPr/>
          </p:nvSpPr>
          <p:spPr bwMode="auto">
            <a:xfrm>
              <a:off x="2436" y="2448"/>
              <a:ext cx="179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40988" name="AutoShape 11"/>
            <p:cNvSpPr>
              <a:spLocks noChangeArrowheads="1"/>
            </p:cNvSpPr>
            <p:nvPr/>
          </p:nvSpPr>
          <p:spPr bwMode="auto">
            <a:xfrm>
              <a:off x="2295" y="2721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989" name="AutoShape 12"/>
            <p:cNvSpPr>
              <a:spLocks noChangeArrowheads="1"/>
            </p:cNvSpPr>
            <p:nvPr/>
          </p:nvSpPr>
          <p:spPr bwMode="auto">
            <a:xfrm>
              <a:off x="2547" y="2721"/>
              <a:ext cx="179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990" name="AutoShape 13"/>
            <p:cNvSpPr>
              <a:spLocks noChangeArrowheads="1"/>
            </p:cNvSpPr>
            <p:nvPr/>
          </p:nvSpPr>
          <p:spPr bwMode="auto">
            <a:xfrm>
              <a:off x="2295" y="2994"/>
              <a:ext cx="180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991" name="AutoShape 14"/>
            <p:cNvSpPr>
              <a:spLocks noChangeArrowheads="1"/>
            </p:cNvSpPr>
            <p:nvPr/>
          </p:nvSpPr>
          <p:spPr bwMode="auto">
            <a:xfrm>
              <a:off x="2547" y="2994"/>
              <a:ext cx="179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992" name="AutoShape 15"/>
            <p:cNvSpPr>
              <a:spLocks noChangeArrowheads="1"/>
            </p:cNvSpPr>
            <p:nvPr/>
          </p:nvSpPr>
          <p:spPr bwMode="auto">
            <a:xfrm>
              <a:off x="2547" y="3268"/>
              <a:ext cx="179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42018" name="AutoShape 16"/>
            <p:cNvCxnSpPr>
              <a:cxnSpLocks noChangeShapeType="1"/>
              <a:stCxn id="40987" idx="2"/>
              <a:endCxn id="40989" idx="0"/>
            </p:cNvCxnSpPr>
            <p:nvPr/>
          </p:nvCxnSpPr>
          <p:spPr bwMode="auto">
            <a:xfrm>
              <a:off x="2526" y="2614"/>
              <a:ext cx="111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19" name="AutoShape 17"/>
            <p:cNvCxnSpPr>
              <a:cxnSpLocks noChangeShapeType="1"/>
              <a:stCxn id="40989" idx="2"/>
              <a:endCxn id="40991" idx="0"/>
            </p:cNvCxnSpPr>
            <p:nvPr/>
          </p:nvCxnSpPr>
          <p:spPr bwMode="auto">
            <a:xfrm>
              <a:off x="2637" y="2883"/>
              <a:ext cx="0" cy="1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20" name="AutoShape 18"/>
            <p:cNvCxnSpPr>
              <a:cxnSpLocks noChangeShapeType="1"/>
              <a:stCxn id="40991" idx="2"/>
              <a:endCxn id="40992" idx="0"/>
            </p:cNvCxnSpPr>
            <p:nvPr/>
          </p:nvCxnSpPr>
          <p:spPr bwMode="auto">
            <a:xfrm>
              <a:off x="2637" y="3159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21" name="AutoShape 19"/>
            <p:cNvCxnSpPr>
              <a:cxnSpLocks noChangeShapeType="1"/>
              <a:stCxn id="40987" idx="2"/>
              <a:endCxn id="40988" idx="0"/>
            </p:cNvCxnSpPr>
            <p:nvPr/>
          </p:nvCxnSpPr>
          <p:spPr bwMode="auto">
            <a:xfrm flipH="1">
              <a:off x="2386" y="2614"/>
              <a:ext cx="140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22" name="AutoShape 20"/>
            <p:cNvCxnSpPr>
              <a:cxnSpLocks noChangeShapeType="1"/>
              <a:stCxn id="40990" idx="2"/>
              <a:endCxn id="40988" idx="0"/>
            </p:cNvCxnSpPr>
            <p:nvPr/>
          </p:nvCxnSpPr>
          <p:spPr bwMode="auto">
            <a:xfrm rot="5400000" flipH="1" flipV="1">
              <a:off x="2169" y="2938"/>
              <a:ext cx="435" cy="1"/>
            </a:xfrm>
            <a:prstGeom prst="curvedConnector5">
              <a:avLst>
                <a:gd name="adj1" fmla="val -7407"/>
                <a:gd name="adj2" fmla="val -18400009"/>
                <a:gd name="adj3" fmla="val 12963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23" name="AutoShape 21"/>
            <p:cNvCxnSpPr>
              <a:cxnSpLocks noChangeShapeType="1"/>
              <a:stCxn id="40988" idx="2"/>
              <a:endCxn id="40990" idx="0"/>
            </p:cNvCxnSpPr>
            <p:nvPr/>
          </p:nvCxnSpPr>
          <p:spPr bwMode="auto">
            <a:xfrm>
              <a:off x="2386" y="2885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0999" name="AutoShape 22"/>
            <p:cNvSpPr>
              <a:spLocks noChangeArrowheads="1"/>
            </p:cNvSpPr>
            <p:nvPr/>
          </p:nvSpPr>
          <p:spPr bwMode="auto">
            <a:xfrm>
              <a:off x="2295" y="3268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rgbClr val="F971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42025" name="AutoShape 23"/>
            <p:cNvCxnSpPr>
              <a:cxnSpLocks noChangeShapeType="1"/>
              <a:stCxn id="40990" idx="2"/>
              <a:endCxn id="40999" idx="0"/>
            </p:cNvCxnSpPr>
            <p:nvPr/>
          </p:nvCxnSpPr>
          <p:spPr bwMode="auto">
            <a:xfrm>
              <a:off x="2386" y="3156"/>
              <a:ext cx="0" cy="1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026" name="AutoShape 24"/>
            <p:cNvCxnSpPr>
              <a:cxnSpLocks noChangeShapeType="1"/>
            </p:cNvCxnSpPr>
            <p:nvPr/>
          </p:nvCxnSpPr>
          <p:spPr bwMode="auto">
            <a:xfrm>
              <a:off x="2635" y="3431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1002" name="AutoShape 25"/>
            <p:cNvSpPr>
              <a:spLocks noChangeArrowheads="1"/>
            </p:cNvSpPr>
            <p:nvPr/>
          </p:nvSpPr>
          <p:spPr bwMode="auto">
            <a:xfrm>
              <a:off x="2547" y="3529"/>
              <a:ext cx="181" cy="164"/>
            </a:xfrm>
            <a:prstGeom prst="roundRect">
              <a:avLst>
                <a:gd name="adj" fmla="val 16667"/>
              </a:avLst>
            </a:prstGeom>
            <a:solidFill>
              <a:srgbClr val="F971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42028" name="AutoShape 26"/>
            <p:cNvCxnSpPr>
              <a:cxnSpLocks noChangeShapeType="1"/>
            </p:cNvCxnSpPr>
            <p:nvPr/>
          </p:nvCxnSpPr>
          <p:spPr bwMode="auto">
            <a:xfrm rot="5400000" flipH="1" flipV="1">
              <a:off x="2419" y="2939"/>
              <a:ext cx="438" cy="1"/>
            </a:xfrm>
            <a:prstGeom prst="curvedConnector5">
              <a:avLst>
                <a:gd name="adj1" fmla="val -8907"/>
                <a:gd name="adj2" fmla="val 17300009"/>
                <a:gd name="adj3" fmla="val 1296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1004" name="Rectangle 27"/>
            <p:cNvSpPr>
              <a:spLocks noChangeArrowheads="1"/>
            </p:cNvSpPr>
            <p:nvPr/>
          </p:nvSpPr>
          <p:spPr bwMode="auto">
            <a:xfrm>
              <a:off x="2112" y="2160"/>
              <a:ext cx="812" cy="1632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/>
            <a:lstStyle/>
            <a:p>
              <a:pPr>
                <a:defRPr/>
              </a:pPr>
              <a:r>
                <a:rPr lang="en-US" sz="1800">
                  <a:latin typeface="+mn-lt"/>
                </a:rPr>
                <a:t>malloc</a:t>
              </a:r>
            </a:p>
          </p:txBody>
        </p:sp>
      </p:grpSp>
      <p:sp>
        <p:nvSpPr>
          <p:cNvPr id="41996" name="AutoShape 31"/>
          <p:cNvSpPr>
            <a:spLocks noChangeArrowheads="1"/>
          </p:cNvSpPr>
          <p:nvPr/>
        </p:nvSpPr>
        <p:spPr bwMode="auto">
          <a:xfrm>
            <a:off x="1752600" y="4645025"/>
            <a:ext cx="28194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BPatch_constExpr(100)</a:t>
            </a:r>
          </a:p>
        </p:txBody>
      </p:sp>
      <p:sp>
        <p:nvSpPr>
          <p:cNvPr id="41997" name="AutoShape 32"/>
          <p:cNvSpPr>
            <a:spLocks noChangeArrowheads="1"/>
          </p:cNvSpPr>
          <p:nvPr/>
        </p:nvSpPr>
        <p:spPr bwMode="auto">
          <a:xfrm>
            <a:off x="914400" y="5181600"/>
            <a:ext cx="15240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MALLOC_ARG</a:t>
            </a:r>
          </a:p>
        </p:txBody>
      </p:sp>
      <p:sp>
        <p:nvSpPr>
          <p:cNvPr id="41998" name="AutoShape 33"/>
          <p:cNvSpPr>
            <a:spLocks noChangeArrowheads="1"/>
          </p:cNvSpPr>
          <p:nvPr/>
        </p:nvSpPr>
        <p:spPr bwMode="auto">
          <a:xfrm>
            <a:off x="152400" y="4645025"/>
            <a:ext cx="1371600" cy="374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BPatch_gt</a:t>
            </a:r>
          </a:p>
        </p:txBody>
      </p:sp>
      <p:cxnSp>
        <p:nvCxnSpPr>
          <p:cNvPr id="41999" name="AutoShape 34"/>
          <p:cNvCxnSpPr>
            <a:cxnSpLocks noChangeShapeType="1"/>
            <a:stCxn id="41991" idx="2"/>
            <a:endCxn id="41998" idx="0"/>
          </p:cNvCxnSpPr>
          <p:nvPr/>
        </p:nvCxnSpPr>
        <p:spPr bwMode="auto">
          <a:xfrm rot="5400000">
            <a:off x="1006475" y="4013200"/>
            <a:ext cx="463550" cy="800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0" name="AutoShape 35"/>
          <p:cNvCxnSpPr>
            <a:cxnSpLocks noChangeShapeType="1"/>
            <a:stCxn id="41991" idx="2"/>
            <a:endCxn id="41997" idx="0"/>
          </p:cNvCxnSpPr>
          <p:nvPr/>
        </p:nvCxnSpPr>
        <p:spPr bwMode="auto">
          <a:xfrm rot="16200000" flipH="1">
            <a:off x="1157287" y="4662488"/>
            <a:ext cx="1000125" cy="38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1" name="AutoShape 36"/>
          <p:cNvCxnSpPr>
            <a:cxnSpLocks noChangeShapeType="1"/>
            <a:stCxn id="41991" idx="2"/>
            <a:endCxn id="41996" idx="0"/>
          </p:cNvCxnSpPr>
          <p:nvPr/>
        </p:nvCxnSpPr>
        <p:spPr bwMode="auto">
          <a:xfrm rot="16200000" flipH="1">
            <a:off x="2168525" y="3651250"/>
            <a:ext cx="463550" cy="1524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2002" name="AutoShape 41"/>
          <p:cNvSpPr>
            <a:spLocks noChangeArrowheads="1"/>
          </p:cNvSpPr>
          <p:nvPr/>
        </p:nvSpPr>
        <p:spPr bwMode="auto">
          <a:xfrm>
            <a:off x="4343400" y="3730625"/>
            <a:ext cx="25908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BPatch_funcCallExpr</a:t>
            </a:r>
          </a:p>
        </p:txBody>
      </p:sp>
      <p:sp>
        <p:nvSpPr>
          <p:cNvPr id="42003" name="AutoShape 42"/>
          <p:cNvSpPr>
            <a:spLocks noChangeArrowheads="1"/>
          </p:cNvSpPr>
          <p:nvPr/>
        </p:nvSpPr>
        <p:spPr bwMode="auto">
          <a:xfrm>
            <a:off x="3276600" y="5253038"/>
            <a:ext cx="213360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BPatch_function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bp_printf</a:t>
            </a:r>
          </a:p>
        </p:txBody>
      </p:sp>
      <p:cxnSp>
        <p:nvCxnSpPr>
          <p:cNvPr id="42004" name="AutoShape 43"/>
          <p:cNvCxnSpPr>
            <a:cxnSpLocks noChangeShapeType="1"/>
            <a:stCxn id="42002" idx="2"/>
            <a:endCxn id="42003" idx="0"/>
          </p:cNvCxnSpPr>
          <p:nvPr/>
        </p:nvCxnSpPr>
        <p:spPr bwMode="auto">
          <a:xfrm rot="5400000">
            <a:off x="4417218" y="4031457"/>
            <a:ext cx="1147763" cy="1295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5" name="AutoShape 44"/>
          <p:cNvCxnSpPr>
            <a:cxnSpLocks noChangeShapeType="1"/>
            <a:stCxn id="42002" idx="2"/>
            <a:endCxn id="41986" idx="0"/>
          </p:cNvCxnSpPr>
          <p:nvPr/>
        </p:nvCxnSpPr>
        <p:spPr bwMode="auto">
          <a:xfrm rot="16200000" flipH="1">
            <a:off x="6281737" y="3462338"/>
            <a:ext cx="390525" cy="1676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2006" name="AutoShape 45"/>
          <p:cNvSpPr>
            <a:spLocks noChangeArrowheads="1"/>
          </p:cNvSpPr>
          <p:nvPr/>
        </p:nvSpPr>
        <p:spPr bwMode="auto">
          <a:xfrm>
            <a:off x="5715000" y="5407025"/>
            <a:ext cx="3200400" cy="374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“%x = malloc(.)\n”</a:t>
            </a:r>
          </a:p>
        </p:txBody>
      </p:sp>
      <p:sp>
        <p:nvSpPr>
          <p:cNvPr id="42007" name="AutoShape 46"/>
          <p:cNvSpPr>
            <a:spLocks noChangeArrowheads="1"/>
          </p:cNvSpPr>
          <p:nvPr/>
        </p:nvSpPr>
        <p:spPr bwMode="auto">
          <a:xfrm>
            <a:off x="5715000" y="6016625"/>
            <a:ext cx="31877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BPatch_retExpr retnValue</a:t>
            </a:r>
          </a:p>
        </p:txBody>
      </p:sp>
      <p:sp>
        <p:nvSpPr>
          <p:cNvPr id="42008" name="AutoShape 48"/>
          <p:cNvSpPr>
            <a:spLocks noChangeArrowheads="1"/>
          </p:cNvSpPr>
          <p:nvPr/>
        </p:nvSpPr>
        <p:spPr bwMode="auto">
          <a:xfrm>
            <a:off x="5715000" y="4949825"/>
            <a:ext cx="32004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BPatch_constExpr</a:t>
            </a:r>
          </a:p>
        </p:txBody>
      </p:sp>
      <p:cxnSp>
        <p:nvCxnSpPr>
          <p:cNvPr id="42009" name="AutoShape 49"/>
          <p:cNvCxnSpPr>
            <a:cxnSpLocks noChangeShapeType="1"/>
            <a:stCxn id="42008" idx="2"/>
            <a:endCxn id="42006" idx="0"/>
          </p:cNvCxnSpPr>
          <p:nvPr/>
        </p:nvCxnSpPr>
        <p:spPr bwMode="auto">
          <a:xfrm rot="5400000">
            <a:off x="7273925" y="5365750"/>
            <a:ext cx="84138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F238-FD44-4C87-AFB5-53DB567CB232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2010" name="Rectangle 30"/>
          <p:cNvSpPr>
            <a:spLocks noChangeArrowheads="1"/>
          </p:cNvSpPr>
          <p:nvPr/>
        </p:nvSpPr>
        <p:spPr bwMode="auto">
          <a:xfrm>
            <a:off x="533400" y="914400"/>
            <a:ext cx="6705600" cy="20574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void * malloc ( size_t size )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   MALLOC_ARG = size;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   ...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   if (MALLOC_ARG &gt; 100)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	printf(“%x = malloc(%x)\n”,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		retnValue,</a:t>
            </a:r>
          </a:p>
          <a:p>
            <a:pPr algn="l" eaLnBrk="0" hangingPunct="0"/>
            <a:r>
              <a:rPr lang="en-US">
                <a:solidFill>
                  <a:srgbClr val="C40000"/>
                </a:solidFill>
                <a:latin typeface="Courier New" pitchFamily="49" charset="0"/>
              </a:rPr>
              <a:t>		MALLOC_ARG);</a:t>
            </a:r>
          </a:p>
          <a:p>
            <a:pPr algn="l" eaLnBrk="0" hangingPunct="0"/>
            <a:r>
              <a:rPr lang="en-US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6" name="AutoShape 41"/>
          <p:cNvSpPr>
            <a:spLocks noChangeArrowheads="1"/>
          </p:cNvSpPr>
          <p:nvPr/>
        </p:nvSpPr>
        <p:spPr bwMode="auto">
          <a:xfrm>
            <a:off x="4343400" y="3733800"/>
            <a:ext cx="2590800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endParaRPr lang="en-US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/>
      <p:bldP spid="41990" grpId="0" animBg="1"/>
      <p:bldP spid="41991" grpId="0" animBg="1"/>
      <p:bldP spid="41996" grpId="0" animBg="1"/>
      <p:bldP spid="41997" grpId="0" animBg="1"/>
      <p:bldP spid="41998" grpId="0" animBg="1"/>
      <p:bldP spid="42002" grpId="0" animBg="1"/>
      <p:bldP spid="42003" grpId="0" animBg="1"/>
      <p:bldP spid="42006" grpId="0" animBg="1"/>
      <p:bldP spid="42007" grpId="0" animBg="1"/>
      <p:bldP spid="42008" grpId="0" animBg="1"/>
      <p:bldP spid="46" grpId="0" animBg="1"/>
      <p:bldP spid="4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47"/>
          <p:cNvSpPr/>
          <p:nvPr/>
        </p:nvSpPr>
        <p:spPr>
          <a:xfrm>
            <a:off x="6391275" y="1384300"/>
            <a:ext cx="771525" cy="1892300"/>
          </a:xfrm>
          <a:custGeom>
            <a:avLst/>
            <a:gdLst>
              <a:gd name="connsiteX0" fmla="*/ 0 w 781235"/>
              <a:gd name="connsiteY0" fmla="*/ 0 h 2814221"/>
              <a:gd name="connsiteX1" fmla="*/ 781235 w 781235"/>
              <a:gd name="connsiteY1" fmla="*/ 62143 h 2814221"/>
              <a:gd name="connsiteX2" fmla="*/ 772358 w 781235"/>
              <a:gd name="connsiteY2" fmla="*/ 2814221 h 2814221"/>
              <a:gd name="connsiteX3" fmla="*/ 17756 w 781235"/>
              <a:gd name="connsiteY3" fmla="*/ 1420427 h 2814221"/>
              <a:gd name="connsiteX4" fmla="*/ 0 w 781235"/>
              <a:gd name="connsiteY4" fmla="*/ 0 h 2814221"/>
              <a:gd name="connsiteX0" fmla="*/ 0 w 781235"/>
              <a:gd name="connsiteY0" fmla="*/ 0 h 2065610"/>
              <a:gd name="connsiteX1" fmla="*/ 781235 w 781235"/>
              <a:gd name="connsiteY1" fmla="*/ 62143 h 2065610"/>
              <a:gd name="connsiteX2" fmla="*/ 781235 w 781235"/>
              <a:gd name="connsiteY2" fmla="*/ 2065610 h 2065610"/>
              <a:gd name="connsiteX3" fmla="*/ 17756 w 781235"/>
              <a:gd name="connsiteY3" fmla="*/ 1420427 h 2065610"/>
              <a:gd name="connsiteX4" fmla="*/ 0 w 781235"/>
              <a:gd name="connsiteY4" fmla="*/ 0 h 2065610"/>
              <a:gd name="connsiteX0" fmla="*/ 0 w 781235"/>
              <a:gd name="connsiteY0" fmla="*/ 0 h 2065610"/>
              <a:gd name="connsiteX1" fmla="*/ 781235 w 781235"/>
              <a:gd name="connsiteY1" fmla="*/ 62143 h 2065610"/>
              <a:gd name="connsiteX2" fmla="*/ 781235 w 781235"/>
              <a:gd name="connsiteY2" fmla="*/ 2065610 h 2065610"/>
              <a:gd name="connsiteX3" fmla="*/ 9645 w 781235"/>
              <a:gd name="connsiteY3" fmla="*/ 1483358 h 2065610"/>
              <a:gd name="connsiteX4" fmla="*/ 0 w 781235"/>
              <a:gd name="connsiteY4" fmla="*/ 0 h 2065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235" h="2065610">
                <a:moveTo>
                  <a:pt x="0" y="0"/>
                </a:moveTo>
                <a:lnTo>
                  <a:pt x="781235" y="62143"/>
                </a:lnTo>
                <a:lnTo>
                  <a:pt x="781235" y="2065610"/>
                </a:lnTo>
                <a:lnTo>
                  <a:pt x="9645" y="1483358"/>
                </a:lnTo>
                <a:lnTo>
                  <a:pt x="0" y="0"/>
                </a:lnTo>
                <a:close/>
              </a:path>
            </a:pathLst>
          </a:custGeom>
          <a:solidFill>
            <a:srgbClr val="4040B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Generating the Instrumentation Code</a:t>
            </a:r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5029200" y="14478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2895600" y="14478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015" name="AutoShape 58"/>
          <p:cNvSpPr>
            <a:spLocks noChangeArrowheads="1"/>
          </p:cNvSpPr>
          <p:nvPr/>
        </p:nvSpPr>
        <p:spPr bwMode="auto">
          <a:xfrm>
            <a:off x="4495800" y="19812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AutoShape 80"/>
          <p:cNvSpPr>
            <a:spLocks noChangeArrowheads="1"/>
          </p:cNvSpPr>
          <p:nvPr/>
        </p:nvSpPr>
        <p:spPr bwMode="auto">
          <a:xfrm>
            <a:off x="609600" y="1446213"/>
            <a:ext cx="1143000" cy="203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BPatch_funcCallExpr</a:t>
            </a:r>
          </a:p>
        </p:txBody>
      </p:sp>
      <p:sp>
        <p:nvSpPr>
          <p:cNvPr id="43017" name="AutoShape 81"/>
          <p:cNvSpPr>
            <a:spLocks noChangeArrowheads="1"/>
          </p:cNvSpPr>
          <p:nvPr/>
        </p:nvSpPr>
        <p:spPr bwMode="auto">
          <a:xfrm>
            <a:off x="1143000" y="2711450"/>
            <a:ext cx="990600" cy="3079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BPatch_paramExpr arg0(0)</a:t>
            </a:r>
          </a:p>
        </p:txBody>
      </p:sp>
      <p:sp>
        <p:nvSpPr>
          <p:cNvPr id="43018" name="AutoShape 82"/>
          <p:cNvSpPr>
            <a:spLocks noChangeArrowheads="1"/>
          </p:cNvSpPr>
          <p:nvPr/>
        </p:nvSpPr>
        <p:spPr bwMode="auto">
          <a:xfrm>
            <a:off x="304800" y="1903413"/>
            <a:ext cx="661988" cy="2047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bp_printf</a:t>
            </a:r>
          </a:p>
        </p:txBody>
      </p:sp>
      <p:cxnSp>
        <p:nvCxnSpPr>
          <p:cNvPr id="43019" name="AutoShape 83"/>
          <p:cNvCxnSpPr>
            <a:cxnSpLocks noChangeShapeType="1"/>
            <a:stCxn id="43016" idx="2"/>
            <a:endCxn id="43018" idx="0"/>
          </p:cNvCxnSpPr>
          <p:nvPr/>
        </p:nvCxnSpPr>
        <p:spPr bwMode="auto">
          <a:xfrm rot="5400000">
            <a:off x="781844" y="1504157"/>
            <a:ext cx="254000" cy="5445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3020" name="AutoShape 84"/>
          <p:cNvSpPr>
            <a:spLocks noChangeArrowheads="1"/>
          </p:cNvSpPr>
          <p:nvPr/>
        </p:nvSpPr>
        <p:spPr bwMode="auto">
          <a:xfrm>
            <a:off x="1087438" y="1909763"/>
            <a:ext cx="1103312" cy="1160462"/>
          </a:xfrm>
          <a:prstGeom prst="roundRect">
            <a:avLst>
              <a:gd name="adj" fmla="val 6250"/>
            </a:avLst>
          </a:pr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tIns="0"/>
          <a:lstStyle/>
          <a:p>
            <a:r>
              <a:rPr lang="en-US" sz="600">
                <a:solidFill>
                  <a:schemeClr val="tx1"/>
                </a:solidFill>
                <a:latin typeface="Lucida Console" pitchFamily="49" charset="0"/>
              </a:rPr>
              <a:t>vector</a:t>
            </a:r>
          </a:p>
        </p:txBody>
      </p:sp>
      <p:cxnSp>
        <p:nvCxnSpPr>
          <p:cNvPr id="43021" name="AutoShape 85"/>
          <p:cNvCxnSpPr>
            <a:cxnSpLocks noChangeShapeType="1"/>
            <a:stCxn id="43016" idx="2"/>
            <a:endCxn id="43020" idx="0"/>
          </p:cNvCxnSpPr>
          <p:nvPr/>
        </p:nvCxnSpPr>
        <p:spPr bwMode="auto">
          <a:xfrm rot="16200000" flipH="1">
            <a:off x="1280319" y="1550194"/>
            <a:ext cx="260350" cy="458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3022" name="AutoShape 86"/>
          <p:cNvSpPr>
            <a:spLocks noChangeArrowheads="1"/>
          </p:cNvSpPr>
          <p:nvPr/>
        </p:nvSpPr>
        <p:spPr bwMode="auto">
          <a:xfrm>
            <a:off x="1143000" y="2408238"/>
            <a:ext cx="990600" cy="203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“free(%x)\n”</a:t>
            </a:r>
          </a:p>
        </p:txBody>
      </p:sp>
      <p:sp>
        <p:nvSpPr>
          <p:cNvPr id="43023" name="AutoShape 87"/>
          <p:cNvSpPr>
            <a:spLocks noChangeArrowheads="1"/>
          </p:cNvSpPr>
          <p:nvPr/>
        </p:nvSpPr>
        <p:spPr bwMode="auto">
          <a:xfrm>
            <a:off x="1143000" y="2179638"/>
            <a:ext cx="990600" cy="203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en-US" sz="600">
                <a:solidFill>
                  <a:schemeClr val="tx1"/>
                </a:solidFill>
                <a:latin typeface="Courier New" pitchFamily="49" charset="0"/>
              </a:rPr>
              <a:t>BPatch_constExpr</a:t>
            </a:r>
          </a:p>
        </p:txBody>
      </p:sp>
      <p:cxnSp>
        <p:nvCxnSpPr>
          <p:cNvPr id="43024" name="AutoShape 88"/>
          <p:cNvCxnSpPr>
            <a:cxnSpLocks noChangeShapeType="1"/>
            <a:stCxn id="43023" idx="2"/>
            <a:endCxn id="43022" idx="0"/>
          </p:cNvCxnSpPr>
          <p:nvPr/>
        </p:nvCxnSpPr>
        <p:spPr bwMode="auto">
          <a:xfrm rot="5400000">
            <a:off x="1627187" y="2395538"/>
            <a:ext cx="23813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</p:cxnSp>
      <p:sp>
        <p:nvSpPr>
          <p:cNvPr id="43025" name="AutoShape 90"/>
          <p:cNvSpPr>
            <a:spLocks noChangeArrowheads="1"/>
          </p:cNvSpPr>
          <p:nvPr/>
        </p:nvSpPr>
        <p:spPr bwMode="auto">
          <a:xfrm>
            <a:off x="2362200" y="19812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3026" name="Group 91"/>
          <p:cNvGrpSpPr>
            <a:grpSpLocks/>
          </p:cNvGrpSpPr>
          <p:nvPr/>
        </p:nvGrpSpPr>
        <p:grpSpPr bwMode="auto">
          <a:xfrm>
            <a:off x="5105400" y="3581400"/>
            <a:ext cx="1284288" cy="1379538"/>
            <a:chOff x="3213" y="2832"/>
            <a:chExt cx="809" cy="869"/>
          </a:xfrm>
        </p:grpSpPr>
        <p:cxnSp>
          <p:nvCxnSpPr>
            <p:cNvPr id="43037" name="AutoShape 92"/>
            <p:cNvCxnSpPr>
              <a:cxnSpLocks noChangeShapeType="1"/>
              <a:stCxn id="43055" idx="2"/>
              <a:endCxn id="43047" idx="0"/>
            </p:cNvCxnSpPr>
            <p:nvPr/>
          </p:nvCxnSpPr>
          <p:spPr bwMode="auto">
            <a:xfrm flipH="1">
              <a:off x="3790" y="3115"/>
              <a:ext cx="1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38" name="AutoShape 93"/>
            <p:cNvCxnSpPr>
              <a:cxnSpLocks noChangeShapeType="1"/>
              <a:stCxn id="43047" idx="2"/>
              <a:endCxn id="43048" idx="0"/>
            </p:cNvCxnSpPr>
            <p:nvPr/>
          </p:nvCxnSpPr>
          <p:spPr bwMode="auto">
            <a:xfrm>
              <a:off x="3790" y="3261"/>
              <a:ext cx="1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39" name="AutoShape 94"/>
            <p:cNvCxnSpPr>
              <a:cxnSpLocks noChangeShapeType="1"/>
              <a:stCxn id="43048" idx="2"/>
              <a:endCxn id="43049" idx="0"/>
            </p:cNvCxnSpPr>
            <p:nvPr/>
          </p:nvCxnSpPr>
          <p:spPr bwMode="auto">
            <a:xfrm flipH="1">
              <a:off x="3658" y="3408"/>
              <a:ext cx="133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40" name="AutoShape 95"/>
            <p:cNvCxnSpPr>
              <a:cxnSpLocks noChangeShapeType="1"/>
              <a:stCxn id="43048" idx="2"/>
              <a:endCxn id="43050" idx="0"/>
            </p:cNvCxnSpPr>
            <p:nvPr/>
          </p:nvCxnSpPr>
          <p:spPr bwMode="auto">
            <a:xfrm>
              <a:off x="3791" y="3408"/>
              <a:ext cx="143" cy="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41" name="AutoShape 96"/>
            <p:cNvCxnSpPr>
              <a:cxnSpLocks noChangeShapeType="1"/>
              <a:stCxn id="43049" idx="2"/>
              <a:endCxn id="43051" idx="0"/>
            </p:cNvCxnSpPr>
            <p:nvPr/>
          </p:nvCxnSpPr>
          <p:spPr bwMode="auto">
            <a:xfrm flipH="1">
              <a:off x="3566" y="3554"/>
              <a:ext cx="92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42" name="AutoShape 97"/>
            <p:cNvCxnSpPr>
              <a:cxnSpLocks noChangeShapeType="1"/>
              <a:stCxn id="43049" idx="2"/>
              <a:endCxn id="43052" idx="0"/>
            </p:cNvCxnSpPr>
            <p:nvPr/>
          </p:nvCxnSpPr>
          <p:spPr bwMode="auto">
            <a:xfrm>
              <a:off x="3658" y="3554"/>
              <a:ext cx="96" cy="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43" name="AutoShape 98"/>
            <p:cNvCxnSpPr>
              <a:cxnSpLocks noChangeShapeType="1"/>
              <a:stCxn id="43046" idx="2"/>
              <a:endCxn id="43053" idx="0"/>
            </p:cNvCxnSpPr>
            <p:nvPr/>
          </p:nvCxnSpPr>
          <p:spPr bwMode="auto">
            <a:xfrm flipH="1">
              <a:off x="3302" y="2936"/>
              <a:ext cx="317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44" name="AutoShape 99"/>
            <p:cNvCxnSpPr>
              <a:cxnSpLocks noChangeShapeType="1"/>
              <a:stCxn id="43046" idx="2"/>
              <a:endCxn id="43054" idx="0"/>
            </p:cNvCxnSpPr>
            <p:nvPr/>
          </p:nvCxnSpPr>
          <p:spPr bwMode="auto">
            <a:xfrm flipH="1">
              <a:off x="3488" y="2936"/>
              <a:ext cx="131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045" name="AutoShape 100"/>
            <p:cNvCxnSpPr>
              <a:cxnSpLocks noChangeShapeType="1"/>
              <a:stCxn id="43046" idx="2"/>
              <a:endCxn id="43055" idx="0"/>
            </p:cNvCxnSpPr>
            <p:nvPr/>
          </p:nvCxnSpPr>
          <p:spPr bwMode="auto">
            <a:xfrm>
              <a:off x="3619" y="2936"/>
              <a:ext cx="172" cy="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3046" name="AutoShape 101"/>
            <p:cNvSpPr>
              <a:spLocks noChangeArrowheads="1"/>
            </p:cNvSpPr>
            <p:nvPr/>
          </p:nvSpPr>
          <p:spPr bwMode="auto">
            <a:xfrm>
              <a:off x="3303" y="2832"/>
              <a:ext cx="631" cy="10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mov eax -&gt; [ebx * 4 + ecx]</a:t>
              </a:r>
            </a:p>
          </p:txBody>
        </p:sp>
        <p:sp>
          <p:nvSpPr>
            <p:cNvPr id="43047" name="AutoShape 102"/>
            <p:cNvSpPr>
              <a:spLocks noChangeArrowheads="1"/>
            </p:cNvSpPr>
            <p:nvPr/>
          </p:nvSpPr>
          <p:spPr bwMode="auto">
            <a:xfrm>
              <a:off x="3680" y="3157"/>
              <a:ext cx="219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deref</a:t>
              </a:r>
            </a:p>
          </p:txBody>
        </p:sp>
        <p:sp>
          <p:nvSpPr>
            <p:cNvPr id="43048" name="AutoShape 103"/>
            <p:cNvSpPr>
              <a:spLocks noChangeArrowheads="1"/>
            </p:cNvSpPr>
            <p:nvPr/>
          </p:nvSpPr>
          <p:spPr bwMode="auto">
            <a:xfrm>
              <a:off x="3702" y="3304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add</a:t>
              </a:r>
            </a:p>
          </p:txBody>
        </p:sp>
        <p:sp>
          <p:nvSpPr>
            <p:cNvPr id="43049" name="AutoShape 104"/>
            <p:cNvSpPr>
              <a:spLocks noChangeArrowheads="1"/>
            </p:cNvSpPr>
            <p:nvPr/>
          </p:nvSpPr>
          <p:spPr bwMode="auto">
            <a:xfrm>
              <a:off x="3558" y="3450"/>
              <a:ext cx="200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mult</a:t>
              </a:r>
            </a:p>
          </p:txBody>
        </p:sp>
        <p:sp>
          <p:nvSpPr>
            <p:cNvPr id="43050" name="AutoShape 105"/>
            <p:cNvSpPr>
              <a:spLocks noChangeArrowheads="1"/>
            </p:cNvSpPr>
            <p:nvPr/>
          </p:nvSpPr>
          <p:spPr bwMode="auto">
            <a:xfrm>
              <a:off x="3845" y="3450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ecx</a:t>
              </a:r>
            </a:p>
          </p:txBody>
        </p:sp>
        <p:sp>
          <p:nvSpPr>
            <p:cNvPr id="43051" name="AutoShape 106"/>
            <p:cNvSpPr>
              <a:spLocks noChangeArrowheads="1"/>
            </p:cNvSpPr>
            <p:nvPr/>
          </p:nvSpPr>
          <p:spPr bwMode="auto">
            <a:xfrm>
              <a:off x="3477" y="3597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ebx</a:t>
              </a:r>
            </a:p>
          </p:txBody>
        </p:sp>
        <p:sp>
          <p:nvSpPr>
            <p:cNvPr id="43052" name="AutoShape 107"/>
            <p:cNvSpPr>
              <a:spLocks noChangeArrowheads="1"/>
            </p:cNvSpPr>
            <p:nvPr/>
          </p:nvSpPr>
          <p:spPr bwMode="auto">
            <a:xfrm>
              <a:off x="3684" y="3597"/>
              <a:ext cx="139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43053" name="AutoShape 108"/>
            <p:cNvSpPr>
              <a:spLocks noChangeArrowheads="1"/>
            </p:cNvSpPr>
            <p:nvPr/>
          </p:nvSpPr>
          <p:spPr bwMode="auto">
            <a:xfrm>
              <a:off x="3213" y="3011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mov</a:t>
              </a:r>
            </a:p>
          </p:txBody>
        </p:sp>
        <p:sp>
          <p:nvSpPr>
            <p:cNvPr id="43054" name="AutoShape 109"/>
            <p:cNvSpPr>
              <a:spLocks noChangeArrowheads="1"/>
            </p:cNvSpPr>
            <p:nvPr/>
          </p:nvSpPr>
          <p:spPr bwMode="auto">
            <a:xfrm>
              <a:off x="3399" y="3011"/>
              <a:ext cx="177" cy="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eax</a:t>
              </a:r>
            </a:p>
          </p:txBody>
        </p:sp>
        <p:sp>
          <p:nvSpPr>
            <p:cNvPr id="43055" name="AutoShape 110"/>
            <p:cNvSpPr>
              <a:spLocks noChangeArrowheads="1"/>
            </p:cNvSpPr>
            <p:nvPr/>
          </p:nvSpPr>
          <p:spPr bwMode="auto">
            <a:xfrm>
              <a:off x="3586" y="3011"/>
              <a:ext cx="409" cy="10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500">
                  <a:solidFill>
                    <a:schemeClr val="tx1"/>
                  </a:solidFill>
                  <a:latin typeface="Courier New" pitchFamily="49" charset="0"/>
                </a:rPr>
                <a:t>[ebx * 4 + ecx]</a:t>
              </a:r>
            </a:p>
          </p:txBody>
        </p:sp>
      </p:grpSp>
      <p:sp>
        <p:nvSpPr>
          <p:cNvPr id="43027" name="AutoShape 111"/>
          <p:cNvSpPr>
            <a:spLocks noChangeArrowheads="1"/>
          </p:cNvSpPr>
          <p:nvPr/>
        </p:nvSpPr>
        <p:spPr bwMode="auto">
          <a:xfrm rot="-5400000">
            <a:off x="5562600" y="2971800"/>
            <a:ext cx="381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Rectangle 114"/>
          <p:cNvSpPr>
            <a:spLocks noChangeArrowheads="1"/>
          </p:cNvSpPr>
          <p:nvPr/>
        </p:nvSpPr>
        <p:spPr bwMode="auto">
          <a:xfrm>
            <a:off x="228600" y="3124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b="0">
                <a:solidFill>
                  <a:schemeClr val="tx1"/>
                </a:solidFill>
                <a:latin typeface="+mn-lt"/>
              </a:rPr>
              <a:t>Instrumentation snippet</a:t>
            </a:r>
          </a:p>
        </p:txBody>
      </p:sp>
      <p:sp>
        <p:nvSpPr>
          <p:cNvPr id="42005" name="Rectangle 115"/>
          <p:cNvSpPr>
            <a:spLocks noChangeArrowheads="1"/>
          </p:cNvSpPr>
          <p:nvPr/>
        </p:nvSpPr>
        <p:spPr bwMode="auto">
          <a:xfrm>
            <a:off x="4953000" y="5029200"/>
            <a:ext cx="213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b="0">
                <a:solidFill>
                  <a:schemeClr val="tx1"/>
                </a:solidFill>
                <a:latin typeface="+mn-lt"/>
              </a:rPr>
              <a:t>Code at the instrumented point</a:t>
            </a:r>
          </a:p>
        </p:txBody>
      </p:sp>
      <p:sp>
        <p:nvSpPr>
          <p:cNvPr id="42006" name="Rectangle 118"/>
          <p:cNvSpPr>
            <a:spLocks noChangeArrowheads="1"/>
          </p:cNvSpPr>
          <p:nvPr/>
        </p:nvSpPr>
        <p:spPr bwMode="auto">
          <a:xfrm>
            <a:off x="7162800" y="1447800"/>
            <a:ext cx="1228725" cy="1828800"/>
          </a:xfrm>
          <a:prstGeom prst="rect">
            <a:avLst/>
          </a:prstGeom>
          <a:solidFill>
            <a:srgbClr val="4040B3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2007" name="Oval 119"/>
          <p:cNvSpPr>
            <a:spLocks noChangeArrowheads="1"/>
          </p:cNvSpPr>
          <p:nvPr/>
        </p:nvSpPr>
        <p:spPr bwMode="auto">
          <a:xfrm>
            <a:off x="7315200" y="1600200"/>
            <a:ext cx="914400" cy="411163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IA32</a:t>
            </a:r>
          </a:p>
        </p:txBody>
      </p:sp>
      <p:sp>
        <p:nvSpPr>
          <p:cNvPr id="42008" name="Oval 120"/>
          <p:cNvSpPr>
            <a:spLocks noChangeArrowheads="1"/>
          </p:cNvSpPr>
          <p:nvPr/>
        </p:nvSpPr>
        <p:spPr bwMode="auto">
          <a:xfrm>
            <a:off x="7315200" y="2133600"/>
            <a:ext cx="914400" cy="411163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AMD64</a:t>
            </a:r>
          </a:p>
        </p:txBody>
      </p:sp>
      <p:sp>
        <p:nvSpPr>
          <p:cNvPr id="42009" name="Oval 121"/>
          <p:cNvSpPr>
            <a:spLocks noChangeArrowheads="1"/>
          </p:cNvSpPr>
          <p:nvPr/>
        </p:nvSpPr>
        <p:spPr bwMode="auto">
          <a:xfrm>
            <a:off x="7315200" y="2667000"/>
            <a:ext cx="914400" cy="411163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POWER</a:t>
            </a:r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C5C8-F1EC-4B40-AD20-ECE48F78C715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Stack Walking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350210" name="Rectangle 2"/>
          <p:cNvSpPr>
            <a:spLocks noChangeArrowheads="1"/>
          </p:cNvSpPr>
          <p:nvPr/>
        </p:nvSpPr>
        <p:spPr bwMode="auto">
          <a:xfrm>
            <a:off x="2743200" y="1524000"/>
            <a:ext cx="6248400" cy="3124200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50211" name="Freeform 3"/>
          <p:cNvSpPr>
            <a:spLocks/>
          </p:cNvSpPr>
          <p:nvPr/>
        </p:nvSpPr>
        <p:spPr bwMode="auto">
          <a:xfrm>
            <a:off x="2209800" y="1524000"/>
            <a:ext cx="533400" cy="3124200"/>
          </a:xfrm>
          <a:custGeom>
            <a:avLst/>
            <a:gdLst>
              <a:gd name="T0" fmla="*/ 533400 w 336"/>
              <a:gd name="T1" fmla="*/ 0 h 1968"/>
              <a:gd name="T2" fmla="*/ 0 w 336"/>
              <a:gd name="T3" fmla="*/ 685800 h 1968"/>
              <a:gd name="T4" fmla="*/ 0 w 336"/>
              <a:gd name="T5" fmla="*/ 1219200 h 1968"/>
              <a:gd name="T6" fmla="*/ 533400 w 336"/>
              <a:gd name="T7" fmla="*/ 3124200 h 1968"/>
              <a:gd name="T8" fmla="*/ 533400 w 336"/>
              <a:gd name="T9" fmla="*/ 0 h 1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6"/>
              <a:gd name="T16" fmla="*/ 0 h 1968"/>
              <a:gd name="T17" fmla="*/ 336 w 336"/>
              <a:gd name="T18" fmla="*/ 1968 h 1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6" h="1968">
                <a:moveTo>
                  <a:pt x="336" y="0"/>
                </a:moveTo>
                <a:lnTo>
                  <a:pt x="0" y="432"/>
                </a:lnTo>
                <a:lnTo>
                  <a:pt x="0" y="768"/>
                </a:lnTo>
                <a:lnTo>
                  <a:pt x="336" y="1968"/>
                </a:lnTo>
                <a:lnTo>
                  <a:pt x="336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7467600" y="3200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0214" name="Rectangle 6"/>
          <p:cNvSpPr>
            <a:spLocks noChangeArrowheads="1"/>
          </p:cNvSpPr>
          <p:nvPr/>
        </p:nvSpPr>
        <p:spPr bwMode="auto">
          <a:xfrm>
            <a:off x="7467600" y="1676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5943600" y="1676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Stack Walker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4419600" y="2438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2895600" y="3200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4043" name="Group 10"/>
          <p:cNvGrpSpPr>
            <a:grpSpLocks/>
          </p:cNvGrpSpPr>
          <p:nvPr/>
        </p:nvGrpSpPr>
        <p:grpSpPr bwMode="auto">
          <a:xfrm>
            <a:off x="304800" y="1447800"/>
            <a:ext cx="1981200" cy="4343400"/>
            <a:chOff x="192" y="912"/>
            <a:chExt cx="1248" cy="2736"/>
          </a:xfrm>
        </p:grpSpPr>
        <p:sp>
          <p:nvSpPr>
            <p:cNvPr id="43024" name="Rectangle 11"/>
            <p:cNvSpPr>
              <a:spLocks noChangeArrowheads="1"/>
            </p:cNvSpPr>
            <p:nvPr/>
          </p:nvSpPr>
          <p:spPr bwMode="auto">
            <a:xfrm>
              <a:off x="192" y="912"/>
              <a:ext cx="1248" cy="86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3025" name="Rectangle 12"/>
            <p:cNvSpPr>
              <a:spLocks noChangeArrowheads="1"/>
            </p:cNvSpPr>
            <p:nvPr/>
          </p:nvSpPr>
          <p:spPr bwMode="auto">
            <a:xfrm>
              <a:off x="192" y="2304"/>
              <a:ext cx="1248" cy="134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/>
            <a:lstStyle/>
            <a:p>
              <a:pPr>
                <a:defRPr/>
              </a:pPr>
              <a:r>
                <a:rPr lang="en-US">
                  <a:latin typeface="+mn-lt"/>
                </a:rPr>
                <a:t>Mutatee</a:t>
              </a:r>
            </a:p>
          </p:txBody>
        </p:sp>
        <p:sp>
          <p:nvSpPr>
            <p:cNvPr id="43026" name="AutoShape 13"/>
            <p:cNvSpPr>
              <a:spLocks noChangeArrowheads="1"/>
            </p:cNvSpPr>
            <p:nvPr/>
          </p:nvSpPr>
          <p:spPr bwMode="auto">
            <a:xfrm>
              <a:off x="336" y="2592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>
                  <a:latin typeface="+mn-lt"/>
                </a:rPr>
                <a:t>chaospro.exe</a:t>
              </a:r>
            </a:p>
          </p:txBody>
        </p:sp>
        <p:sp>
          <p:nvSpPr>
            <p:cNvPr id="43027" name="AutoShape 14"/>
            <p:cNvSpPr>
              <a:spLocks noChangeArrowheads="1"/>
            </p:cNvSpPr>
            <p:nvPr/>
          </p:nvSpPr>
          <p:spPr bwMode="auto">
            <a:xfrm>
              <a:off x="240" y="1824"/>
              <a:ext cx="1152" cy="432"/>
            </a:xfrm>
            <a:prstGeom prst="upDownArrow">
              <a:avLst>
                <a:gd name="adj1" fmla="val 75722"/>
                <a:gd name="adj2" fmla="val 33796"/>
              </a:avLst>
            </a:prstGeom>
            <a:solidFill>
              <a:srgbClr val="4040B3"/>
            </a:solidFill>
            <a:ln w="25400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3028" name="Rectangle 15"/>
            <p:cNvSpPr>
              <a:spLocks noChangeArrowheads="1"/>
            </p:cNvSpPr>
            <p:nvPr/>
          </p:nvSpPr>
          <p:spPr bwMode="auto">
            <a:xfrm>
              <a:off x="240" y="960"/>
              <a:ext cx="1152" cy="38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Mutator</a:t>
              </a:r>
            </a:p>
          </p:txBody>
        </p:sp>
        <p:sp>
          <p:nvSpPr>
            <p:cNvPr id="43029" name="Rectangle 16"/>
            <p:cNvSpPr>
              <a:spLocks noChangeArrowheads="1"/>
            </p:cNvSpPr>
            <p:nvPr/>
          </p:nvSpPr>
          <p:spPr bwMode="auto">
            <a:xfrm>
              <a:off x="240" y="1392"/>
              <a:ext cx="1152" cy="336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Dyninst Library</a:t>
              </a:r>
            </a:p>
          </p:txBody>
        </p:sp>
        <p:sp>
          <p:nvSpPr>
            <p:cNvPr id="43030" name="Rectangle 17"/>
            <p:cNvSpPr>
              <a:spLocks noChangeArrowheads="1"/>
            </p:cNvSpPr>
            <p:nvPr/>
          </p:nvSpPr>
          <p:spPr bwMode="auto">
            <a:xfrm>
              <a:off x="240" y="3312"/>
              <a:ext cx="1152" cy="288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Runtime Lib</a:t>
              </a:r>
            </a:p>
          </p:txBody>
        </p:sp>
        <p:sp>
          <p:nvSpPr>
            <p:cNvPr id="43031" name="AutoShape 18"/>
            <p:cNvSpPr>
              <a:spLocks noChangeArrowheads="1"/>
            </p:cNvSpPr>
            <p:nvPr/>
          </p:nvSpPr>
          <p:spPr bwMode="auto">
            <a:xfrm>
              <a:off x="336" y="2928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>
                  <a:latin typeface="+mn-lt"/>
                </a:rPr>
                <a:t>msvcrt.dll</a:t>
              </a:r>
            </a:p>
          </p:txBody>
        </p:sp>
      </p:grpSp>
      <p:sp>
        <p:nvSpPr>
          <p:cNvPr id="350227" name="Rectangle 19"/>
          <p:cNvSpPr>
            <a:spLocks noChangeArrowheads="1"/>
          </p:cNvSpPr>
          <p:nvPr/>
        </p:nvSpPr>
        <p:spPr bwMode="auto">
          <a:xfrm>
            <a:off x="5943600" y="3200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0228" name="Rectangle 20"/>
          <p:cNvSpPr>
            <a:spLocks noChangeArrowheads="1"/>
          </p:cNvSpPr>
          <p:nvPr/>
        </p:nvSpPr>
        <p:spPr bwMode="auto">
          <a:xfrm>
            <a:off x="2895600" y="1676400"/>
            <a:ext cx="1376363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</p:txBody>
      </p:sp>
      <p:sp>
        <p:nvSpPr>
          <p:cNvPr id="350229" name="Rectangle 21"/>
          <p:cNvSpPr>
            <a:spLocks noChangeArrowheads="1"/>
          </p:cNvSpPr>
          <p:nvPr/>
        </p:nvSpPr>
        <p:spPr bwMode="auto">
          <a:xfrm>
            <a:off x="5867400" y="1600200"/>
            <a:ext cx="1562100" cy="1524000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0882D-DA76-4495-97B1-E60D43168078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0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50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50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50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50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50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50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0" grpId="0" animBg="1"/>
      <p:bldP spid="350213" grpId="0" animBg="1"/>
      <p:bldP spid="350214" grpId="0" animBg="1"/>
      <p:bldP spid="350216" grpId="0" animBg="1"/>
      <p:bldP spid="350217" grpId="0" animBg="1"/>
      <p:bldP spid="350227" grpId="0" animBg="1"/>
      <p:bldP spid="350228" grpId="0" animBg="1"/>
      <p:bldP spid="35022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Example: Stack Walk of malloc Call</a:t>
            </a:r>
          </a:p>
        </p:txBody>
      </p:sp>
      <p:sp>
        <p:nvSpPr>
          <p:cNvPr id="351277" name="Rectangle 45"/>
          <p:cNvSpPr>
            <a:spLocks noGrp="1" noChangeArrowheads="1"/>
          </p:cNvSpPr>
          <p:nvPr>
            <p:ph idx="1"/>
          </p:nvPr>
        </p:nvSpPr>
        <p:spPr>
          <a:xfrm>
            <a:off x="2590800" y="1295400"/>
            <a:ext cx="3276600" cy="16002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 smtClean="0">
                <a:solidFill>
                  <a:schemeClr val="tx1"/>
                </a:solidFill>
              </a:rPr>
              <a:t>Callback triggers stackwalk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BPatch_thread:: getCallStack(…)</a:t>
            </a:r>
          </a:p>
        </p:txBody>
      </p:sp>
      <p:sp>
        <p:nvSpPr>
          <p:cNvPr id="3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grpSp>
        <p:nvGrpSpPr>
          <p:cNvPr id="45061" name="Group 46"/>
          <p:cNvGrpSpPr>
            <a:grpSpLocks/>
          </p:cNvGrpSpPr>
          <p:nvPr/>
        </p:nvGrpSpPr>
        <p:grpSpPr bwMode="auto">
          <a:xfrm>
            <a:off x="304800" y="1447800"/>
            <a:ext cx="1981200" cy="4343400"/>
            <a:chOff x="192" y="912"/>
            <a:chExt cx="1248" cy="2736"/>
          </a:xfrm>
        </p:grpSpPr>
        <p:sp>
          <p:nvSpPr>
            <p:cNvPr id="44064" name="Rectangle 47"/>
            <p:cNvSpPr>
              <a:spLocks noChangeArrowheads="1"/>
            </p:cNvSpPr>
            <p:nvPr/>
          </p:nvSpPr>
          <p:spPr bwMode="auto">
            <a:xfrm>
              <a:off x="192" y="912"/>
              <a:ext cx="1248" cy="86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4065" name="Rectangle 48"/>
            <p:cNvSpPr>
              <a:spLocks noChangeArrowheads="1"/>
            </p:cNvSpPr>
            <p:nvPr/>
          </p:nvSpPr>
          <p:spPr bwMode="auto">
            <a:xfrm>
              <a:off x="192" y="2304"/>
              <a:ext cx="1248" cy="134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/>
            <a:lstStyle/>
            <a:p>
              <a:pPr>
                <a:defRPr/>
              </a:pPr>
              <a:r>
                <a:rPr lang="en-US">
                  <a:latin typeface="+mn-lt"/>
                </a:rPr>
                <a:t>Mutatee</a:t>
              </a:r>
            </a:p>
          </p:txBody>
        </p:sp>
        <p:sp>
          <p:nvSpPr>
            <p:cNvPr id="44066" name="AutoShape 49"/>
            <p:cNvSpPr>
              <a:spLocks noChangeArrowheads="1"/>
            </p:cNvSpPr>
            <p:nvPr/>
          </p:nvSpPr>
          <p:spPr bwMode="auto">
            <a:xfrm>
              <a:off x="336" y="2592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>
                  <a:latin typeface="+mn-lt"/>
                </a:rPr>
                <a:t>chaospro.exe</a:t>
              </a:r>
            </a:p>
          </p:txBody>
        </p:sp>
        <p:sp>
          <p:nvSpPr>
            <p:cNvPr id="44067" name="AutoShape 50"/>
            <p:cNvSpPr>
              <a:spLocks noChangeArrowheads="1"/>
            </p:cNvSpPr>
            <p:nvPr/>
          </p:nvSpPr>
          <p:spPr bwMode="auto">
            <a:xfrm>
              <a:off x="240" y="1824"/>
              <a:ext cx="1152" cy="432"/>
            </a:xfrm>
            <a:prstGeom prst="upDownArrow">
              <a:avLst>
                <a:gd name="adj1" fmla="val 75722"/>
                <a:gd name="adj2" fmla="val 33796"/>
              </a:avLst>
            </a:prstGeom>
            <a:solidFill>
              <a:srgbClr val="4040B3"/>
            </a:solidFill>
            <a:ln w="25400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4068" name="Rectangle 51"/>
            <p:cNvSpPr>
              <a:spLocks noChangeArrowheads="1"/>
            </p:cNvSpPr>
            <p:nvPr/>
          </p:nvSpPr>
          <p:spPr bwMode="auto">
            <a:xfrm>
              <a:off x="240" y="960"/>
              <a:ext cx="1152" cy="38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Mutator</a:t>
              </a:r>
            </a:p>
          </p:txBody>
        </p:sp>
        <p:sp>
          <p:nvSpPr>
            <p:cNvPr id="44069" name="Rectangle 52"/>
            <p:cNvSpPr>
              <a:spLocks noChangeArrowheads="1"/>
            </p:cNvSpPr>
            <p:nvPr/>
          </p:nvSpPr>
          <p:spPr bwMode="auto">
            <a:xfrm>
              <a:off x="240" y="1392"/>
              <a:ext cx="1152" cy="336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Dyninst Library</a:t>
              </a:r>
            </a:p>
          </p:txBody>
        </p:sp>
        <p:sp>
          <p:nvSpPr>
            <p:cNvPr id="44070" name="Rectangle 53"/>
            <p:cNvSpPr>
              <a:spLocks noChangeArrowheads="1"/>
            </p:cNvSpPr>
            <p:nvPr/>
          </p:nvSpPr>
          <p:spPr bwMode="auto">
            <a:xfrm>
              <a:off x="240" y="3312"/>
              <a:ext cx="1152" cy="288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Runtime Lib</a:t>
              </a:r>
            </a:p>
          </p:txBody>
        </p:sp>
        <p:sp>
          <p:nvSpPr>
            <p:cNvPr id="44071" name="AutoShape 54"/>
            <p:cNvSpPr>
              <a:spLocks noChangeArrowheads="1"/>
            </p:cNvSpPr>
            <p:nvPr/>
          </p:nvSpPr>
          <p:spPr bwMode="auto">
            <a:xfrm>
              <a:off x="336" y="2928"/>
              <a:ext cx="960" cy="288"/>
            </a:xfrm>
            <a:prstGeom prst="roundRect">
              <a:avLst>
                <a:gd name="adj" fmla="val 16667"/>
              </a:avLst>
            </a:prstGeom>
            <a:solidFill>
              <a:srgbClr val="71F97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71F97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>
                  <a:latin typeface="+mn-lt"/>
                </a:rPr>
                <a:t>msvcrt.dll</a:t>
              </a:r>
            </a:p>
          </p:txBody>
        </p:sp>
      </p:grpSp>
      <p:sp>
        <p:nvSpPr>
          <p:cNvPr id="44038" name="Rectangle 56"/>
          <p:cNvSpPr>
            <a:spLocks noChangeArrowheads="1"/>
          </p:cNvSpPr>
          <p:nvPr/>
        </p:nvSpPr>
        <p:spPr bwMode="auto">
          <a:xfrm>
            <a:off x="4724400" y="3505200"/>
            <a:ext cx="3962400" cy="2667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600" b="0">
                <a:solidFill>
                  <a:schemeClr val="tx1"/>
                </a:solidFill>
                <a:latin typeface="+mn-lt"/>
              </a:rPr>
              <a:t>Choose instrumentation point</a:t>
            </a:r>
          </a:p>
          <a:p>
            <a:pPr marL="628650" lvl="1" indent="-228600" algn="l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0">
                <a:solidFill>
                  <a:srgbClr val="404040"/>
                </a:solidFill>
                <a:latin typeface="+mn-lt"/>
              </a:rPr>
              <a:t>the exit points of malloc</a:t>
            </a:r>
          </a:p>
          <a:p>
            <a:pPr marL="285750" indent="-28575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600" b="0">
                <a:solidFill>
                  <a:schemeClr val="tx1"/>
                </a:solidFill>
                <a:latin typeface="+mn-lt"/>
              </a:rPr>
              <a:t>Insert callback instrumentation</a:t>
            </a:r>
          </a:p>
          <a:p>
            <a:pPr marL="628650" lvl="1" indent="-228600" algn="l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0">
                <a:solidFill>
                  <a:srgbClr val="404040"/>
                </a:solidFill>
                <a:latin typeface="+mn-lt"/>
              </a:rPr>
              <a:t>use stopThreadExpr snippet</a:t>
            </a:r>
          </a:p>
        </p:txBody>
      </p:sp>
      <p:sp>
        <p:nvSpPr>
          <p:cNvPr id="44039" name="Line 61"/>
          <p:cNvSpPr>
            <a:spLocks noChangeShapeType="1"/>
          </p:cNvSpPr>
          <p:nvPr/>
        </p:nvSpPr>
        <p:spPr bwMode="auto">
          <a:xfrm flipH="1">
            <a:off x="3352800" y="4343400"/>
            <a:ext cx="1752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4040" name="Line 62"/>
          <p:cNvSpPr>
            <a:spLocks noChangeShapeType="1"/>
          </p:cNvSpPr>
          <p:nvPr/>
        </p:nvSpPr>
        <p:spPr bwMode="auto">
          <a:xfrm flipH="1">
            <a:off x="3810000" y="4419600"/>
            <a:ext cx="12954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4041" name="Rectangle 7"/>
          <p:cNvSpPr>
            <a:spLocks noChangeArrowheads="1"/>
          </p:cNvSpPr>
          <p:nvPr/>
        </p:nvSpPr>
        <p:spPr bwMode="auto">
          <a:xfrm>
            <a:off x="5943600" y="1676400"/>
            <a:ext cx="1371600" cy="1371600"/>
          </a:xfrm>
          <a:prstGeom prst="rect">
            <a:avLst/>
          </a:prstGeom>
          <a:solidFill>
            <a:srgbClr val="A5002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Stack Walker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5066" name="Group 24"/>
          <p:cNvGrpSpPr>
            <a:grpSpLocks/>
          </p:cNvGrpSpPr>
          <p:nvPr/>
        </p:nvGrpSpPr>
        <p:grpSpPr bwMode="auto">
          <a:xfrm>
            <a:off x="2819400" y="3429000"/>
            <a:ext cx="1289050" cy="2590800"/>
            <a:chOff x="2112" y="2160"/>
            <a:chExt cx="812" cy="1632"/>
          </a:xfrm>
        </p:grpSpPr>
        <p:sp>
          <p:nvSpPr>
            <p:cNvPr id="44046" name="AutoShape 25"/>
            <p:cNvSpPr>
              <a:spLocks noChangeArrowheads="1"/>
            </p:cNvSpPr>
            <p:nvPr/>
          </p:nvSpPr>
          <p:spPr bwMode="auto">
            <a:xfrm>
              <a:off x="2436" y="2448"/>
              <a:ext cx="179" cy="1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E</a:t>
              </a:r>
            </a:p>
          </p:txBody>
        </p:sp>
        <p:sp>
          <p:nvSpPr>
            <p:cNvPr id="44047" name="AutoShape 26"/>
            <p:cNvSpPr>
              <a:spLocks noChangeArrowheads="1"/>
            </p:cNvSpPr>
            <p:nvPr/>
          </p:nvSpPr>
          <p:spPr bwMode="auto">
            <a:xfrm>
              <a:off x="2295" y="2721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048" name="AutoShape 27"/>
            <p:cNvSpPr>
              <a:spLocks noChangeArrowheads="1"/>
            </p:cNvSpPr>
            <p:nvPr/>
          </p:nvSpPr>
          <p:spPr bwMode="auto">
            <a:xfrm>
              <a:off x="2547" y="2721"/>
              <a:ext cx="179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049" name="AutoShape 28"/>
            <p:cNvSpPr>
              <a:spLocks noChangeArrowheads="1"/>
            </p:cNvSpPr>
            <p:nvPr/>
          </p:nvSpPr>
          <p:spPr bwMode="auto">
            <a:xfrm>
              <a:off x="2295" y="2994"/>
              <a:ext cx="180" cy="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050" name="AutoShape 29"/>
            <p:cNvSpPr>
              <a:spLocks noChangeArrowheads="1"/>
            </p:cNvSpPr>
            <p:nvPr/>
          </p:nvSpPr>
          <p:spPr bwMode="auto">
            <a:xfrm>
              <a:off x="2547" y="2994"/>
              <a:ext cx="179" cy="16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051" name="AutoShape 30"/>
            <p:cNvSpPr>
              <a:spLocks noChangeArrowheads="1"/>
            </p:cNvSpPr>
            <p:nvPr/>
          </p:nvSpPr>
          <p:spPr bwMode="auto">
            <a:xfrm>
              <a:off x="2547" y="3268"/>
              <a:ext cx="179" cy="1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45076" name="AutoShape 31"/>
            <p:cNvCxnSpPr>
              <a:cxnSpLocks noChangeShapeType="1"/>
              <a:stCxn id="44046" idx="2"/>
              <a:endCxn id="44048" idx="0"/>
            </p:cNvCxnSpPr>
            <p:nvPr/>
          </p:nvCxnSpPr>
          <p:spPr bwMode="auto">
            <a:xfrm>
              <a:off x="2526" y="2614"/>
              <a:ext cx="111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77" name="AutoShape 32"/>
            <p:cNvCxnSpPr>
              <a:cxnSpLocks noChangeShapeType="1"/>
              <a:stCxn id="44048" idx="2"/>
              <a:endCxn id="44050" idx="0"/>
            </p:cNvCxnSpPr>
            <p:nvPr/>
          </p:nvCxnSpPr>
          <p:spPr bwMode="auto">
            <a:xfrm>
              <a:off x="2637" y="2883"/>
              <a:ext cx="0" cy="1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78" name="AutoShape 33"/>
            <p:cNvCxnSpPr>
              <a:cxnSpLocks noChangeShapeType="1"/>
              <a:stCxn id="44050" idx="2"/>
              <a:endCxn id="44051" idx="0"/>
            </p:cNvCxnSpPr>
            <p:nvPr/>
          </p:nvCxnSpPr>
          <p:spPr bwMode="auto">
            <a:xfrm>
              <a:off x="2637" y="3159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79" name="AutoShape 34"/>
            <p:cNvCxnSpPr>
              <a:cxnSpLocks noChangeShapeType="1"/>
              <a:stCxn id="44046" idx="2"/>
              <a:endCxn id="44047" idx="0"/>
            </p:cNvCxnSpPr>
            <p:nvPr/>
          </p:nvCxnSpPr>
          <p:spPr bwMode="auto">
            <a:xfrm flipH="1">
              <a:off x="2386" y="2614"/>
              <a:ext cx="140" cy="1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80" name="AutoShape 35"/>
            <p:cNvCxnSpPr>
              <a:cxnSpLocks noChangeShapeType="1"/>
              <a:stCxn id="44049" idx="2"/>
              <a:endCxn id="44047" idx="0"/>
            </p:cNvCxnSpPr>
            <p:nvPr/>
          </p:nvCxnSpPr>
          <p:spPr bwMode="auto">
            <a:xfrm rot="5400000" flipH="1" flipV="1">
              <a:off x="2169" y="2938"/>
              <a:ext cx="435" cy="1"/>
            </a:xfrm>
            <a:prstGeom prst="curvedConnector5">
              <a:avLst>
                <a:gd name="adj1" fmla="val -7407"/>
                <a:gd name="adj2" fmla="val -18400009"/>
                <a:gd name="adj3" fmla="val 12963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81" name="AutoShape 36"/>
            <p:cNvCxnSpPr>
              <a:cxnSpLocks noChangeShapeType="1"/>
              <a:stCxn id="44047" idx="2"/>
              <a:endCxn id="44049" idx="0"/>
            </p:cNvCxnSpPr>
            <p:nvPr/>
          </p:nvCxnSpPr>
          <p:spPr bwMode="auto">
            <a:xfrm>
              <a:off x="2386" y="2885"/>
              <a:ext cx="0" cy="1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4058" name="AutoShape 37"/>
            <p:cNvSpPr>
              <a:spLocks noChangeArrowheads="1"/>
            </p:cNvSpPr>
            <p:nvPr/>
          </p:nvSpPr>
          <p:spPr bwMode="auto">
            <a:xfrm>
              <a:off x="2295" y="3268"/>
              <a:ext cx="180" cy="164"/>
            </a:xfrm>
            <a:prstGeom prst="roundRect">
              <a:avLst>
                <a:gd name="adj" fmla="val 16667"/>
              </a:avLst>
            </a:prstGeom>
            <a:solidFill>
              <a:srgbClr val="F971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45083" name="AutoShape 38"/>
            <p:cNvCxnSpPr>
              <a:cxnSpLocks noChangeShapeType="1"/>
              <a:stCxn id="44049" idx="2"/>
              <a:endCxn id="44058" idx="0"/>
            </p:cNvCxnSpPr>
            <p:nvPr/>
          </p:nvCxnSpPr>
          <p:spPr bwMode="auto">
            <a:xfrm>
              <a:off x="2386" y="3156"/>
              <a:ext cx="0" cy="1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5084" name="AutoShape 39"/>
            <p:cNvCxnSpPr>
              <a:cxnSpLocks noChangeShapeType="1"/>
            </p:cNvCxnSpPr>
            <p:nvPr/>
          </p:nvCxnSpPr>
          <p:spPr bwMode="auto">
            <a:xfrm>
              <a:off x="2635" y="3431"/>
              <a:ext cx="0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4061" name="AutoShape 40"/>
            <p:cNvSpPr>
              <a:spLocks noChangeArrowheads="1"/>
            </p:cNvSpPr>
            <p:nvPr/>
          </p:nvSpPr>
          <p:spPr bwMode="auto">
            <a:xfrm>
              <a:off x="2547" y="3529"/>
              <a:ext cx="181" cy="164"/>
            </a:xfrm>
            <a:prstGeom prst="roundRect">
              <a:avLst>
                <a:gd name="adj" fmla="val 16667"/>
              </a:avLst>
            </a:prstGeom>
            <a:solidFill>
              <a:srgbClr val="F9717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solidFill>
                    <a:schemeClr val="tx1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45086" name="AutoShape 41"/>
            <p:cNvCxnSpPr>
              <a:cxnSpLocks noChangeShapeType="1"/>
            </p:cNvCxnSpPr>
            <p:nvPr/>
          </p:nvCxnSpPr>
          <p:spPr bwMode="auto">
            <a:xfrm rot="5400000" flipH="1" flipV="1">
              <a:off x="2419" y="2939"/>
              <a:ext cx="438" cy="1"/>
            </a:xfrm>
            <a:prstGeom prst="curvedConnector5">
              <a:avLst>
                <a:gd name="adj1" fmla="val -8907"/>
                <a:gd name="adj2" fmla="val 17300009"/>
                <a:gd name="adj3" fmla="val 12967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4063" name="Rectangle 42"/>
            <p:cNvSpPr>
              <a:spLocks noChangeArrowheads="1"/>
            </p:cNvSpPr>
            <p:nvPr/>
          </p:nvSpPr>
          <p:spPr bwMode="auto">
            <a:xfrm>
              <a:off x="2112" y="2160"/>
              <a:ext cx="812" cy="1632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/>
            <a:lstStyle/>
            <a:p>
              <a:pPr>
                <a:defRPr/>
              </a:pPr>
              <a:r>
                <a:rPr lang="en-US" sz="1800">
                  <a:solidFill>
                    <a:schemeClr val="tx1"/>
                  </a:solidFill>
                  <a:latin typeface="+mn-lt"/>
                </a:rPr>
                <a:t>malloc</a:t>
              </a:r>
            </a:p>
          </p:txBody>
        </p:sp>
      </p:grpSp>
      <p:sp>
        <p:nvSpPr>
          <p:cNvPr id="351290" name="AutoShape 58"/>
          <p:cNvSpPr>
            <a:spLocks noChangeArrowheads="1"/>
          </p:cNvSpPr>
          <p:nvPr/>
        </p:nvSpPr>
        <p:spPr bwMode="auto">
          <a:xfrm>
            <a:off x="2133600" y="1600200"/>
            <a:ext cx="533400" cy="615950"/>
          </a:xfrm>
          <a:prstGeom prst="leftArrow">
            <a:avLst>
              <a:gd name="adj1" fmla="val 50000"/>
              <a:gd name="adj2" fmla="val 47319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4044" name="AutoShape 71"/>
          <p:cNvSpPr>
            <a:spLocks noChangeArrowheads="1"/>
          </p:cNvSpPr>
          <p:nvPr/>
        </p:nvSpPr>
        <p:spPr bwMode="auto">
          <a:xfrm rot="10800000">
            <a:off x="2333625" y="4560888"/>
            <a:ext cx="457200" cy="615950"/>
          </a:xfrm>
          <a:prstGeom prst="leftArrow">
            <a:avLst>
              <a:gd name="adj1" fmla="val 50000"/>
              <a:gd name="adj2" fmla="val 47319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30EC-1BB9-4FDF-BF4B-0153542F8ABE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77" grpId="0" build="p" animBg="1"/>
      <p:bldP spid="35129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Implementation Session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rgbClr val="404040"/>
                </a:solidFill>
              </a:rPr>
              <a:t>Code Coverage</a:t>
            </a:r>
          </a:p>
          <a:p>
            <a:pPr eaLnBrk="1" hangingPunct="1">
              <a:buFont typeface="Wingdings" pitchFamily="2" charset="2"/>
              <a:buNone/>
            </a:pPr>
            <a:endParaRPr lang="en-US" sz="1200" b="1" smtClean="0">
              <a:solidFill>
                <a:srgbClr val="FFFF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Create a mutator that counts function invocations</a:t>
            </a:r>
            <a:endParaRPr lang="en-US" sz="1000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See description of the lab at </a:t>
            </a:r>
            <a:r>
              <a:rPr lang="en-US" sz="2800" smtClean="0"/>
              <a:t>http://www.paradyn.org/tutorial/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631AB-C7FF-46CB-BDB1-FF7E88AEBFF1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066800"/>
            <a:ext cx="8534400" cy="2438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4000" smtClean="0"/>
              <a:t>Find memory leaks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3200" smtClean="0"/>
              <a:t>Add printfs to malloc, free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3200" smtClean="0"/>
              <a:t>Stackwalk malloc calls that are not freed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E19C-1AF4-4CC1-9B80-80912A8F3E64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4340" name="Picture 13" descr="chaospro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819400" y="2819400"/>
            <a:ext cx="2895600" cy="2814638"/>
          </a:xfrm>
          <a:noFill/>
        </p:spPr>
      </p:pic>
      <p:sp>
        <p:nvSpPr>
          <p:cNvPr id="14341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 Dyninst Program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743200" y="56388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>
                <a:solidFill>
                  <a:srgbClr val="404040"/>
                </a:solidFill>
                <a:latin typeface="+mn-lt"/>
              </a:rPr>
              <a:t>ChaosPro ver 3.1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Dyninst Components</a:t>
            </a: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50896" name="AutoShape 16"/>
          <p:cNvSpPr>
            <a:spLocks noChangeArrowheads="1"/>
          </p:cNvSpPr>
          <p:nvPr/>
        </p:nvSpPr>
        <p:spPr bwMode="auto">
          <a:xfrm>
            <a:off x="152400" y="3200400"/>
            <a:ext cx="1371600" cy="7620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 algn="l">
              <a:defRPr/>
            </a:pPr>
            <a:r>
              <a:rPr lang="en-US" b="0">
                <a:latin typeface="+mn-lt"/>
              </a:rPr>
              <a:t>Binary Code</a:t>
            </a:r>
          </a:p>
        </p:txBody>
      </p:sp>
      <p:sp>
        <p:nvSpPr>
          <p:cNvPr id="250897" name="Rectangle 17"/>
          <p:cNvSpPr>
            <a:spLocks noChangeArrowheads="1"/>
          </p:cNvSpPr>
          <p:nvPr/>
        </p:nvSpPr>
        <p:spPr bwMode="auto">
          <a:xfrm>
            <a:off x="1762125" y="2085975"/>
            <a:ext cx="6143625" cy="3076575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6400800" y="3733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Code Generator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6400800" y="2209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Instrumenter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4876800" y="2209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Stack Walker</a:t>
            </a:r>
          </a:p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(Stackwalker-API)</a:t>
            </a:r>
          </a:p>
        </p:txBody>
      </p:sp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4876800" y="3733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</a:p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(ProcControl-API)</a:t>
            </a:r>
          </a:p>
        </p:txBody>
      </p:sp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1828800" y="2209800"/>
            <a:ext cx="1376363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b="0">
                <a:latin typeface="+mn-lt"/>
              </a:rPr>
              <a:t>Symbol Table Parser</a:t>
            </a:r>
          </a:p>
          <a:p>
            <a:pPr>
              <a:defRPr/>
            </a:pPr>
            <a:r>
              <a:rPr lang="en-US" b="0">
                <a:latin typeface="+mn-lt"/>
              </a:rPr>
              <a:t>(SymtabAPI)</a:t>
            </a: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3352800" y="2971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Code Parser</a:t>
            </a:r>
          </a:p>
          <a:p>
            <a:pPr eaLnBrk="0" hangingPunct="0">
              <a:defRPr/>
            </a:pPr>
            <a:r>
              <a:rPr lang="en-US" b="0">
                <a:latin typeface="+mn-lt"/>
              </a:rPr>
              <a:t>(ParsingAPI</a:t>
            </a:r>
          </a:p>
        </p:txBody>
      </p:sp>
      <p:sp>
        <p:nvSpPr>
          <p:cNvPr id="250889" name="Rectangle 9"/>
          <p:cNvSpPr>
            <a:spLocks noChangeArrowheads="1"/>
          </p:cNvSpPr>
          <p:nvPr/>
        </p:nvSpPr>
        <p:spPr bwMode="auto">
          <a:xfrm>
            <a:off x="1828800" y="3733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Instruction Decoder</a:t>
            </a:r>
          </a:p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(Instruction-API)</a:t>
            </a:r>
          </a:p>
        </p:txBody>
      </p:sp>
      <p:sp>
        <p:nvSpPr>
          <p:cNvPr id="250890" name="AutoShape 10"/>
          <p:cNvSpPr>
            <a:spLocks noChangeArrowheads="1"/>
          </p:cNvSpPr>
          <p:nvPr/>
        </p:nvSpPr>
        <p:spPr bwMode="auto">
          <a:xfrm>
            <a:off x="6400800" y="1143000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 algn="l">
              <a:defRPr/>
            </a:pPr>
            <a:r>
              <a:rPr lang="en-US" b="0">
                <a:latin typeface="+mn-lt"/>
              </a:rPr>
              <a:t>Instrumentation</a:t>
            </a:r>
          </a:p>
          <a:p>
            <a:pPr algn="l">
              <a:defRPr/>
            </a:pPr>
            <a:r>
              <a:rPr lang="en-US" b="0">
                <a:latin typeface="+mn-lt"/>
              </a:rPr>
              <a:t>Requests</a:t>
            </a:r>
          </a:p>
        </p:txBody>
      </p:sp>
      <p:sp>
        <p:nvSpPr>
          <p:cNvPr id="250892" name="AutoShape 12"/>
          <p:cNvSpPr>
            <a:spLocks noChangeArrowheads="1"/>
          </p:cNvSpPr>
          <p:nvPr/>
        </p:nvSpPr>
        <p:spPr bwMode="auto">
          <a:xfrm rot="19185818">
            <a:off x="1544638" y="3033713"/>
            <a:ext cx="257175" cy="217487"/>
          </a:xfrm>
          <a:prstGeom prst="rightArrow">
            <a:avLst>
              <a:gd name="adj1" fmla="val 50000"/>
              <a:gd name="adj2" fmla="val 70398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50893" name="AutoShape 13"/>
          <p:cNvSpPr>
            <a:spLocks noChangeArrowheads="1"/>
          </p:cNvSpPr>
          <p:nvPr/>
        </p:nvSpPr>
        <p:spPr bwMode="auto">
          <a:xfrm rot="5400000">
            <a:off x="7010400" y="1905000"/>
            <a:ext cx="2286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50894" name="AutoShape 14"/>
          <p:cNvSpPr>
            <a:spLocks noChangeArrowheads="1"/>
          </p:cNvSpPr>
          <p:nvPr/>
        </p:nvSpPr>
        <p:spPr bwMode="auto">
          <a:xfrm>
            <a:off x="4876800" y="1143000"/>
            <a:ext cx="1371600" cy="7620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 algn="l">
              <a:defRPr/>
            </a:pPr>
            <a:r>
              <a:rPr lang="en-US" b="0">
                <a:latin typeface="+mn-lt"/>
              </a:rPr>
              <a:t>Stack Walk</a:t>
            </a:r>
          </a:p>
          <a:p>
            <a:pPr algn="l">
              <a:defRPr/>
            </a:pPr>
            <a:r>
              <a:rPr lang="en-US" b="0">
                <a:latin typeface="+mn-lt"/>
              </a:rPr>
              <a:t>Requests</a:t>
            </a:r>
          </a:p>
        </p:txBody>
      </p:sp>
      <p:sp>
        <p:nvSpPr>
          <p:cNvPr id="250895" name="AutoShape 15"/>
          <p:cNvSpPr>
            <a:spLocks noChangeArrowheads="1"/>
          </p:cNvSpPr>
          <p:nvPr/>
        </p:nvSpPr>
        <p:spPr bwMode="auto">
          <a:xfrm rot="5400000">
            <a:off x="5410200" y="1905000"/>
            <a:ext cx="2286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50898" name="AutoShape 18"/>
          <p:cNvSpPr>
            <a:spLocks noChangeArrowheads="1"/>
          </p:cNvSpPr>
          <p:nvPr/>
        </p:nvSpPr>
        <p:spPr bwMode="auto">
          <a:xfrm>
            <a:off x="3352800" y="1143000"/>
            <a:ext cx="1371600" cy="762000"/>
          </a:xfrm>
          <a:prstGeom prst="roundRect">
            <a:avLst>
              <a:gd name="adj" fmla="val 16667"/>
            </a:avLst>
          </a:prstGeom>
          <a:solidFill>
            <a:srgbClr val="71F971"/>
          </a:soli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71F971"/>
            </a:extrusionClr>
          </a:sp3d>
        </p:spPr>
        <p:txBody>
          <a:bodyPr wrap="none" anchor="ctr">
            <a:flatTx/>
          </a:bodyPr>
          <a:lstStyle/>
          <a:p>
            <a:pPr algn="l">
              <a:defRPr/>
            </a:pPr>
            <a:r>
              <a:rPr lang="en-US" b="0">
                <a:latin typeface="+mn-lt"/>
              </a:rPr>
              <a:t>Analysis </a:t>
            </a:r>
          </a:p>
          <a:p>
            <a:pPr algn="l">
              <a:defRPr/>
            </a:pPr>
            <a:r>
              <a:rPr lang="en-US" b="0">
                <a:latin typeface="+mn-lt"/>
              </a:rPr>
              <a:t>Requests</a:t>
            </a:r>
          </a:p>
        </p:txBody>
      </p:sp>
      <p:sp>
        <p:nvSpPr>
          <p:cNvPr id="250899" name="AutoShape 19"/>
          <p:cNvSpPr>
            <a:spLocks noChangeArrowheads="1"/>
          </p:cNvSpPr>
          <p:nvPr/>
        </p:nvSpPr>
        <p:spPr bwMode="auto">
          <a:xfrm rot="5400000">
            <a:off x="3886200" y="1905000"/>
            <a:ext cx="2286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6A6A-1964-41CE-B007-46AC649A16C7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 rot="2820194">
            <a:off x="1520032" y="3845719"/>
            <a:ext cx="255587" cy="219075"/>
          </a:xfrm>
          <a:prstGeom prst="rightArrow">
            <a:avLst>
              <a:gd name="adj1" fmla="val 50000"/>
              <a:gd name="adj2" fmla="val 5688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96" grpId="0" animBg="1"/>
      <p:bldP spid="250897" grpId="0" animBg="1"/>
      <p:bldP spid="250883" grpId="0" animBg="1"/>
      <p:bldP spid="250884" grpId="0" animBg="1"/>
      <p:bldP spid="250885" grpId="0" animBg="1"/>
      <p:bldP spid="250887" grpId="0" animBg="1"/>
      <p:bldP spid="250888" grpId="0" animBg="1"/>
      <p:bldP spid="250889" grpId="0" animBg="1"/>
      <p:bldP spid="250890" grpId="0" animBg="1"/>
      <p:bldP spid="250892" grpId="0" animBg="1"/>
      <p:bldP spid="250893" grpId="0" animBg="1"/>
      <p:bldP spid="250894" grpId="0" animBg="1"/>
      <p:bldP spid="250895" grpId="0" animBg="1"/>
      <p:bldP spid="250898" grpId="0" animBg="1"/>
      <p:bldP spid="250899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Process Control</a:t>
            </a:r>
          </a:p>
        </p:txBody>
      </p:sp>
      <p:sp>
        <p:nvSpPr>
          <p:cNvPr id="16387" name="Rectangle 11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48768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Several supported OS’s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6934200" y="3352800"/>
            <a:ext cx="1066800" cy="2209800"/>
          </a:xfrm>
          <a:prstGeom prst="rect">
            <a:avLst/>
          </a:prstGeom>
          <a:solidFill>
            <a:srgbClr val="4040B3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16390" name="Group 19"/>
          <p:cNvGrpSpPr>
            <a:grpSpLocks/>
          </p:cNvGrpSpPr>
          <p:nvPr/>
        </p:nvGrpSpPr>
        <p:grpSpPr bwMode="auto">
          <a:xfrm>
            <a:off x="7010400" y="3810000"/>
            <a:ext cx="857250" cy="1219199"/>
            <a:chOff x="4416" y="2325"/>
            <a:chExt cx="540" cy="768"/>
          </a:xfrm>
        </p:grpSpPr>
        <p:sp>
          <p:nvSpPr>
            <p:cNvPr id="251910" name="Oval 6"/>
            <p:cNvSpPr>
              <a:spLocks noChangeArrowheads="1"/>
            </p:cNvSpPr>
            <p:nvPr/>
          </p:nvSpPr>
          <p:spPr bwMode="auto">
            <a:xfrm>
              <a:off x="4416" y="2325"/>
              <a:ext cx="528" cy="259"/>
            </a:xfrm>
            <a:prstGeom prst="ellipse">
              <a:avLst/>
            </a:prstGeom>
            <a:solidFill>
              <a:schemeClr val="bg2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 dirty="0">
                  <a:latin typeface="+mn-lt"/>
                </a:rPr>
                <a:t>Linux</a:t>
              </a:r>
            </a:p>
          </p:txBody>
        </p:sp>
        <p:sp>
          <p:nvSpPr>
            <p:cNvPr id="251913" name="Oval 9"/>
            <p:cNvSpPr>
              <a:spLocks noChangeArrowheads="1"/>
            </p:cNvSpPr>
            <p:nvPr/>
          </p:nvSpPr>
          <p:spPr bwMode="auto">
            <a:xfrm>
              <a:off x="4416" y="2834"/>
              <a:ext cx="540" cy="259"/>
            </a:xfrm>
            <a:prstGeom prst="ellipse">
              <a:avLst/>
            </a:prstGeom>
            <a:solidFill>
              <a:schemeClr val="bg2"/>
            </a:solidFill>
            <a:ln w="9525" algn="ctr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en-US" b="0" dirty="0">
                  <a:latin typeface="+mn-lt"/>
                </a:rPr>
                <a:t>Windows</a:t>
              </a:r>
            </a:p>
          </p:txBody>
        </p:sp>
      </p:grpSp>
      <p:sp>
        <p:nvSpPr>
          <p:cNvPr id="251914" name="Freeform 10"/>
          <p:cNvSpPr>
            <a:spLocks/>
          </p:cNvSpPr>
          <p:nvPr/>
        </p:nvSpPr>
        <p:spPr bwMode="auto">
          <a:xfrm>
            <a:off x="6248400" y="3352800"/>
            <a:ext cx="685800" cy="22098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432" y="0"/>
              </a:cxn>
              <a:cxn ang="0">
                <a:pos x="432" y="1392"/>
              </a:cxn>
              <a:cxn ang="0">
                <a:pos x="0" y="1104"/>
              </a:cxn>
              <a:cxn ang="0">
                <a:pos x="0" y="240"/>
              </a:cxn>
            </a:cxnLst>
            <a:rect l="0" t="0" r="r" b="b"/>
            <a:pathLst>
              <a:path w="432" h="1392">
                <a:moveTo>
                  <a:pt x="0" y="240"/>
                </a:moveTo>
                <a:lnTo>
                  <a:pt x="432" y="0"/>
                </a:lnTo>
                <a:lnTo>
                  <a:pt x="432" y="1392"/>
                </a:lnTo>
                <a:lnTo>
                  <a:pt x="0" y="1104"/>
                </a:lnTo>
                <a:lnTo>
                  <a:pt x="0" y="240"/>
                </a:lnTo>
                <a:close/>
              </a:path>
            </a:pathLst>
          </a:custGeom>
          <a:solidFill>
            <a:srgbClr val="4040B3">
              <a:alpha val="20000"/>
            </a:srgbClr>
          </a:solidFill>
          <a:ln w="254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51922" name="Rectangle 18"/>
          <p:cNvSpPr>
            <a:spLocks noChangeArrowheads="1"/>
          </p:cNvSpPr>
          <p:nvPr/>
        </p:nvSpPr>
        <p:spPr bwMode="auto">
          <a:xfrm>
            <a:off x="4876800" y="3733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69568-8D84-4F5E-9927-3D3393FF2A2F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Process Control</a:t>
            </a:r>
          </a:p>
        </p:txBody>
      </p:sp>
      <p:sp>
        <p:nvSpPr>
          <p:cNvPr id="252964" name="Rectangle 36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4876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Several supported OS’s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Broad functionality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Attach/create process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Monitor process status changes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Callbacks for fork/exec/exit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Mutatee operations: malloc, load library,  inferior RPC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Uses debugger interface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grpSp>
        <p:nvGrpSpPr>
          <p:cNvPr id="17413" name="Group 37"/>
          <p:cNvGrpSpPr>
            <a:grpSpLocks/>
          </p:cNvGrpSpPr>
          <p:nvPr/>
        </p:nvGrpSpPr>
        <p:grpSpPr bwMode="auto">
          <a:xfrm>
            <a:off x="6553200" y="1066800"/>
            <a:ext cx="2209800" cy="1371600"/>
            <a:chOff x="4128" y="672"/>
            <a:chExt cx="1392" cy="864"/>
          </a:xfrm>
        </p:grpSpPr>
        <p:sp>
          <p:nvSpPr>
            <p:cNvPr id="252940" name="Rectangle 12"/>
            <p:cNvSpPr>
              <a:spLocks noChangeArrowheads="1"/>
            </p:cNvSpPr>
            <p:nvPr/>
          </p:nvSpPr>
          <p:spPr bwMode="auto">
            <a:xfrm>
              <a:off x="4128" y="672"/>
              <a:ext cx="1392" cy="86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2942" name="Rectangle 14"/>
            <p:cNvSpPr>
              <a:spLocks noChangeArrowheads="1"/>
            </p:cNvSpPr>
            <p:nvPr/>
          </p:nvSpPr>
          <p:spPr bwMode="auto">
            <a:xfrm>
              <a:off x="4176" y="720"/>
              <a:ext cx="1296" cy="38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Analyst Program</a:t>
              </a:r>
            </a:p>
            <a:p>
              <a:pPr>
                <a:defRPr/>
              </a:pPr>
              <a:r>
                <a:rPr lang="en-US">
                  <a:latin typeface="+mn-lt"/>
                </a:rPr>
                <a:t>(Mutator)</a:t>
              </a:r>
            </a:p>
          </p:txBody>
        </p:sp>
        <p:sp>
          <p:nvSpPr>
            <p:cNvPr id="252943" name="Rectangle 15"/>
            <p:cNvSpPr>
              <a:spLocks noChangeArrowheads="1"/>
            </p:cNvSpPr>
            <p:nvPr/>
          </p:nvSpPr>
          <p:spPr bwMode="auto">
            <a:xfrm>
              <a:off x="4176" y="1152"/>
              <a:ext cx="1296" cy="336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Dyninst Library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553200" y="3276600"/>
            <a:ext cx="2209800" cy="2133600"/>
            <a:chOff x="4128" y="2064"/>
            <a:chExt cx="1392" cy="1344"/>
          </a:xfrm>
        </p:grpSpPr>
        <p:sp>
          <p:nvSpPr>
            <p:cNvPr id="252941" name="Rectangle 13"/>
            <p:cNvSpPr>
              <a:spLocks noChangeArrowheads="1"/>
            </p:cNvSpPr>
            <p:nvPr/>
          </p:nvSpPr>
          <p:spPr bwMode="auto">
            <a:xfrm>
              <a:off x="4128" y="2064"/>
              <a:ext cx="1392" cy="1344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latin typeface="+mn-lt"/>
              </a:endParaRPr>
            </a:p>
            <a:p>
              <a:pPr>
                <a:defRPr/>
              </a:pPr>
              <a:endParaRPr lang="en-US">
                <a:latin typeface="+mn-lt"/>
              </a:endParaRPr>
            </a:p>
            <a:p>
              <a:pPr>
                <a:defRPr/>
              </a:pPr>
              <a:r>
                <a:rPr lang="en-US">
                  <a:latin typeface="+mn-lt"/>
                </a:rPr>
                <a:t>Monitored Process</a:t>
              </a:r>
            </a:p>
            <a:p>
              <a:pPr>
                <a:defRPr/>
              </a:pPr>
              <a:endParaRPr lang="en-US" sz="800">
                <a:latin typeface="+mn-lt"/>
              </a:endParaRPr>
            </a:p>
            <a:p>
              <a:pPr>
                <a:defRPr/>
              </a:pPr>
              <a:r>
                <a:rPr lang="en-US">
                  <a:latin typeface="+mn-lt"/>
                </a:rPr>
                <a:t>(Mutatee)</a:t>
              </a:r>
            </a:p>
          </p:txBody>
        </p:sp>
        <p:sp>
          <p:nvSpPr>
            <p:cNvPr id="252945" name="Rectangle 17"/>
            <p:cNvSpPr>
              <a:spLocks noChangeArrowheads="1"/>
            </p:cNvSpPr>
            <p:nvPr/>
          </p:nvSpPr>
          <p:spPr bwMode="auto">
            <a:xfrm>
              <a:off x="4176" y="3024"/>
              <a:ext cx="1296" cy="336"/>
            </a:xfrm>
            <a:prstGeom prst="rect">
              <a:avLst/>
            </a:prstGeom>
            <a:solidFill>
              <a:srgbClr val="4040B3"/>
            </a:solidFill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>
                  <a:latin typeface="+mn-lt"/>
                </a:rPr>
                <a:t>Dyninst Runtime Lib</a:t>
              </a:r>
            </a:p>
          </p:txBody>
        </p:sp>
      </p:grpSp>
      <p:sp>
        <p:nvSpPr>
          <p:cNvPr id="252951" name="Rectangle 23"/>
          <p:cNvSpPr>
            <a:spLocks noChangeArrowheads="1"/>
          </p:cNvSpPr>
          <p:nvPr/>
        </p:nvSpPr>
        <p:spPr bwMode="auto">
          <a:xfrm>
            <a:off x="4876800" y="3733800"/>
            <a:ext cx="1371600" cy="1371600"/>
          </a:xfrm>
          <a:prstGeom prst="rect">
            <a:avLst/>
          </a:prstGeom>
          <a:solidFill>
            <a:srgbClr val="A5002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>
                <a:latin typeface="+mn-lt"/>
              </a:rPr>
              <a:t>Process Controller</a:t>
            </a: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2956" name="AutoShape 28"/>
          <p:cNvSpPr>
            <a:spLocks noChangeArrowheads="1"/>
          </p:cNvSpPr>
          <p:nvPr/>
        </p:nvSpPr>
        <p:spPr bwMode="auto">
          <a:xfrm>
            <a:off x="6629400" y="2514600"/>
            <a:ext cx="2057400" cy="685800"/>
          </a:xfrm>
          <a:prstGeom prst="upDownArrow">
            <a:avLst>
              <a:gd name="adj1" fmla="val 75722"/>
              <a:gd name="adj2" fmla="val 33796"/>
            </a:avLst>
          </a:prstGeom>
          <a:solidFill>
            <a:srgbClr val="4040B3">
              <a:alpha val="73000"/>
            </a:srgbClr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srgbClr val="404040"/>
                </a:solidFill>
                <a:latin typeface="+mn-lt"/>
              </a:rPr>
              <a:t>Debugger Interface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D608A-F127-4982-B88F-B0C58EB6194F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2"/>
          <p:cNvSpPr>
            <a:spLocks noChangeArrowheads="1"/>
          </p:cNvSpPr>
          <p:nvPr/>
        </p:nvSpPr>
        <p:spPr bwMode="auto">
          <a:xfrm>
            <a:off x="152400" y="1524000"/>
            <a:ext cx="8839200" cy="43434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404040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endParaRPr lang="en-US" sz="2400">
              <a:solidFill>
                <a:schemeClr val="tx1"/>
              </a:solidFill>
            </a:endParaRPr>
          </a:p>
          <a:p>
            <a:pPr algn="l"/>
            <a:endParaRPr lang="en-US" sz="2400">
              <a:solidFill>
                <a:schemeClr val="tx1"/>
              </a:solidFill>
            </a:endParaRPr>
          </a:p>
          <a:p>
            <a:pPr algn="l"/>
            <a:endParaRPr lang="en-US" sz="800">
              <a:solidFill>
                <a:schemeClr val="tx1"/>
              </a:solidFill>
            </a:endParaRPr>
          </a:p>
          <a:p>
            <a:pPr algn="l"/>
            <a:r>
              <a:rPr lang="en-US" sz="2400">
                <a:solidFill>
                  <a:schemeClr val="tx1"/>
                </a:solidFill>
              </a:rPr>
              <a:t>...</a:t>
            </a:r>
          </a:p>
          <a:p>
            <a:pPr algn="l"/>
            <a:endParaRPr lang="en-US" sz="2400">
              <a:solidFill>
                <a:schemeClr val="tx1"/>
              </a:solidFill>
            </a:endParaRPr>
          </a:p>
          <a:p>
            <a:pPr algn="l"/>
            <a:endParaRPr lang="en-US" sz="2400">
              <a:solidFill>
                <a:schemeClr val="tx1"/>
              </a:solidFill>
            </a:endParaRPr>
          </a:p>
          <a:p>
            <a:pPr algn="l"/>
            <a:endParaRPr lang="en-US" sz="2400">
              <a:solidFill>
                <a:schemeClr val="tx1"/>
              </a:solidFill>
            </a:endParaRPr>
          </a:p>
          <a:p>
            <a:pPr algn="l"/>
            <a:endParaRPr lang="en-US" sz="2400">
              <a:solidFill>
                <a:schemeClr val="tx1"/>
              </a:solidFill>
            </a:endParaRPr>
          </a:p>
          <a:p>
            <a:pPr algn="l"/>
            <a:r>
              <a:rPr lang="en-US" sz="240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Dyninst’s Process Interface</a:t>
            </a:r>
          </a:p>
        </p:txBody>
      </p:sp>
      <p:pic>
        <p:nvPicPr>
          <p:cNvPr id="18436" name="Picture 31" descr="dpg_proc_atta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57200" y="3594100"/>
            <a:ext cx="4038600" cy="538163"/>
          </a:xfrm>
          <a:noFill/>
        </p:spPr>
      </p:pic>
      <p:pic>
        <p:nvPicPr>
          <p:cNvPr id="18437" name="Picture 28" descr="dpg_proc_clas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8600" y="2895600"/>
            <a:ext cx="8686800" cy="1330325"/>
          </a:xfrm>
          <a:noFill/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  <p:sp>
        <p:nvSpPr>
          <p:cNvPr id="18439" name="Text Box 11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400"/>
              <a:t>http://paradyn.org/html/manuals.html</a:t>
            </a:r>
          </a:p>
        </p:txBody>
      </p:sp>
      <p:grpSp>
        <p:nvGrpSpPr>
          <p:cNvPr id="18440" name="Group 33"/>
          <p:cNvGrpSpPr>
            <a:grpSpLocks noChangeAspect="1"/>
          </p:cNvGrpSpPr>
          <p:nvPr/>
        </p:nvGrpSpPr>
        <p:grpSpPr bwMode="auto">
          <a:xfrm>
            <a:off x="228600" y="1676400"/>
            <a:ext cx="8686800" cy="804863"/>
            <a:chOff x="384" y="864"/>
            <a:chExt cx="7152" cy="653"/>
          </a:xfrm>
        </p:grpSpPr>
        <p:pic>
          <p:nvPicPr>
            <p:cNvPr id="18443" name="Picture 34" descr="dpg_title"/>
            <p:cNvPicPr preferRelativeResize="0"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="" val="0"/>
                </a:ext>
              </a:extLst>
            </a:blip>
            <a:srcRect r="58879" b="46825"/>
            <a:stretch>
              <a:fillRect/>
            </a:stretch>
          </p:blipFill>
          <p:spPr bwMode="auto">
            <a:xfrm>
              <a:off x="384" y="864"/>
              <a:ext cx="2112" cy="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44" name="Picture 35" descr="dpg_title"/>
            <p:cNvPicPr preferRelativeResize="0"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="" val="0"/>
                </a:ext>
              </a:extLst>
            </a:blip>
            <a:srcRect t="46906"/>
            <a:stretch>
              <a:fillRect/>
            </a:stretch>
          </p:blipFill>
          <p:spPr bwMode="auto">
            <a:xfrm>
              <a:off x="2400" y="864"/>
              <a:ext cx="5136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9947-9CB9-4F52-8D49-4267DC5D3A8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8442" name="Picture 31" descr="dpg_proc_atta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48200"/>
            <a:ext cx="8686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Example: Create a ChaosPro.exe Process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382000" cy="5181600"/>
          </a:xfrm>
          <a:solidFill>
            <a:schemeClr val="accent1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BPatch bpatch;</a:t>
            </a:r>
            <a:endParaRPr lang="en-US" sz="180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static void exitCallback(BPatch_thread*,BPatch_exitType) {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printf(“About to exit\n”);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int main(int argc, char *argv[]) {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if (argc &lt; 2) {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   fprintf(stderr, "Usage: %s prog_filename\n", argv[0]);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   return 1;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BPatch_process *proc = bpatch.processCreate( argv[1] , argv+1 );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bpatch.registerExitCallback( exitCallback 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proc-&gt;continueExecution();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while ( ! proc-&gt;isTerminated() 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   bpatch.waitForStatusChange();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   return 0;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304800" y="4608513"/>
            <a:ext cx="8229600" cy="3048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304800" y="4114800"/>
            <a:ext cx="8229600" cy="3048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304800" y="1676400"/>
            <a:ext cx="8229600" cy="838200"/>
          </a:xfrm>
          <a:prstGeom prst="rect">
            <a:avLst/>
          </a:prstGeom>
          <a:noFill/>
          <a:ln w="25400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9464" name="Rectangle 9"/>
          <p:cNvSpPr>
            <a:spLocks noChangeArrowheads="1"/>
          </p:cNvSpPr>
          <p:nvPr/>
        </p:nvSpPr>
        <p:spPr bwMode="auto">
          <a:xfrm>
            <a:off x="2286000" y="990600"/>
            <a:ext cx="4495800" cy="304800"/>
          </a:xfrm>
          <a:prstGeom prst="rect">
            <a:avLst/>
          </a:prstGeom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>
                <a:solidFill>
                  <a:srgbClr val="404040"/>
                </a:solidFill>
                <a:latin typeface="Lucida Console" pitchFamily="49" charset="0"/>
              </a:rPr>
              <a:t>&gt; mutator.exe C:\Chaos\ChaosPro.exe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3A2C-D509-4D93-8A97-20BBAE9AFA86}" type="slidenum">
              <a:rPr lang="en-US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00800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Using Dyninst for Analysis and Instrumentation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 animBg="1"/>
      <p:bldP spid="267268" grpId="0" animBg="1"/>
      <p:bldP spid="267271" grpId="0" animBg="1"/>
      <p:bldP spid="267271" grpId="1" animBg="1"/>
      <p:bldP spid="26727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92AAF6"/>
      </a:dk2>
      <a:lt2>
        <a:srgbClr val="FEFAC9"/>
      </a:lt2>
      <a:accent1>
        <a:srgbClr val="92AAF6"/>
      </a:accent1>
      <a:accent2>
        <a:srgbClr val="FA8282"/>
      </a:accent2>
      <a:accent3>
        <a:srgbClr val="F3A447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b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4040B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b="0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17361</TotalTime>
  <Words>2080</Words>
  <Application>Microsoft Office PowerPoint</Application>
  <PresentationFormat>On-screen Show (4:3)</PresentationFormat>
  <Paragraphs>717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Using Dyninst for Program Binary Analysis and Instrumentation</vt:lpstr>
      <vt:lpstr>No Source Code — No Problem</vt:lpstr>
      <vt:lpstr>Slide 3</vt:lpstr>
      <vt:lpstr>Example Dyninst Program</vt:lpstr>
      <vt:lpstr>Dyninst Components</vt:lpstr>
      <vt:lpstr>Process Control</vt:lpstr>
      <vt:lpstr>Process Control</vt:lpstr>
      <vt:lpstr>Dyninst’s Process Interface</vt:lpstr>
      <vt:lpstr>Example: Create a ChaosPro.exe Process</vt:lpstr>
      <vt:lpstr>Unified Abstractions</vt:lpstr>
      <vt:lpstr>Symbol Table Parsing</vt:lpstr>
      <vt:lpstr>Symbol Table Parsing</vt:lpstr>
      <vt:lpstr>Example: Find malloc</vt:lpstr>
      <vt:lpstr>Decoding and Parsing of Binary Code</vt:lpstr>
      <vt:lpstr>Instruction Decoding</vt:lpstr>
      <vt:lpstr>Parsing</vt:lpstr>
      <vt:lpstr>Binary Code Parsing</vt:lpstr>
      <vt:lpstr>Control Flow Traversal Parsing</vt:lpstr>
      <vt:lpstr>Control Flow Graph</vt:lpstr>
      <vt:lpstr>Example: Find malloc’s Exit Points</vt:lpstr>
      <vt:lpstr>Example: Find malloc’s Exit Points</vt:lpstr>
      <vt:lpstr>Example: Find malloc’s Exit Points</vt:lpstr>
      <vt:lpstr>Instrumentation (at last!)</vt:lpstr>
      <vt:lpstr>Specifying Instrumentation Requests</vt:lpstr>
      <vt:lpstr>BPatch_Snippet Subclasses</vt:lpstr>
      <vt:lpstr>BPatch_Snippet Classes</vt:lpstr>
      <vt:lpstr>Example: Forming printf Snippet</vt:lpstr>
      <vt:lpstr>Example:  Instrument free w/ call to printf</vt:lpstr>
      <vt:lpstr>Using Variables</vt:lpstr>
      <vt:lpstr>Example: Instrumenting malloc</vt:lpstr>
      <vt:lpstr>Example: Instrumenting malloc</vt:lpstr>
      <vt:lpstr>Generating the Instrumentation Code</vt:lpstr>
      <vt:lpstr>Stack Walking</vt:lpstr>
      <vt:lpstr>Example: Stack Walk of malloc Call</vt:lpstr>
      <vt:lpstr>Implementation Session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Deconstruction of DyninstAPI &amp; SymtabAPI</dc:title>
  <dc:creator>giri</dc:creator>
  <cp:lastModifiedBy>emily</cp:lastModifiedBy>
  <cp:revision>1043</cp:revision>
  <dcterms:created xsi:type="dcterms:W3CDTF">2013-04-29T16:12:48Z</dcterms:created>
  <dcterms:modified xsi:type="dcterms:W3CDTF">2013-04-30T14:07:20Z</dcterms:modified>
</cp:coreProperties>
</file>