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0" r:id="rId3"/>
    <p:sldId id="281" r:id="rId4"/>
    <p:sldId id="285" r:id="rId5"/>
    <p:sldId id="283" r:id="rId6"/>
    <p:sldId id="284" r:id="rId7"/>
    <p:sldId id="286" r:id="rId8"/>
    <p:sldId id="287" r:id="rId9"/>
    <p:sldId id="288" r:id="rId10"/>
    <p:sldId id="265" r:id="rId11"/>
    <p:sldId id="259" r:id="rId12"/>
    <p:sldId id="264" r:id="rId13"/>
    <p:sldId id="260" r:id="rId14"/>
    <p:sldId id="261" r:id="rId15"/>
    <p:sldId id="266" r:id="rId16"/>
    <p:sldId id="274" r:id="rId17"/>
    <p:sldId id="275" r:id="rId18"/>
    <p:sldId id="276" r:id="rId19"/>
    <p:sldId id="269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42" charset="0"/>
        <a:ea typeface="ＭＳ Ｐゴシック" pitchFamily="42" charset="-128"/>
        <a:cs typeface="ＭＳ Ｐゴシック" pitchFamily="4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185DD"/>
    <a:srgbClr val="50CB27"/>
    <a:srgbClr val="FF2DC3"/>
    <a:srgbClr val="A60077"/>
    <a:srgbClr val="000000"/>
    <a:srgbClr val="CABE00"/>
    <a:srgbClr val="DA4343"/>
    <a:srgbClr val="C44E00"/>
    <a:srgbClr val="9C75C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50" autoAdjust="0"/>
    <p:restoredTop sz="88644" autoAdjust="0"/>
  </p:normalViewPr>
  <p:slideViewPr>
    <p:cSldViewPr>
      <p:cViewPr varScale="1">
        <p:scale>
          <a:sx n="72" d="100"/>
          <a:sy n="72" d="100"/>
        </p:scale>
        <p:origin x="-1902" y="-96"/>
      </p:cViewPr>
      <p:guideLst>
        <p:guide orient="horz" pos="3350"/>
        <p:guide pos="5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14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fld id="{71322C4D-C792-2448-B556-49BE525416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42" charset="0"/>
              </a:defRPr>
            </a:lvl1pPr>
          </a:lstStyle>
          <a:p>
            <a:fld id="{DDAB95EF-9F6D-6847-800A-ADA206E40F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0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2" charset="0"/>
        <a:ea typeface="ＭＳ Ｐゴシック" pitchFamily="4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2" charset="0"/>
        <a:ea typeface="ＭＳ Ｐゴシック" pitchFamily="4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2" charset="0"/>
        <a:ea typeface="ＭＳ Ｐゴシック" pitchFamily="4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2" charset="0"/>
        <a:ea typeface="ＭＳ Ｐゴシック" pitchFamily="4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7F471-049E-0F4B-8A5E-2CC3952A1F5A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400">
              <a:latin typeface="Arial" pitchFamily="42" charset="0"/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tif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942" y="3352800"/>
            <a:ext cx="5152059" cy="3505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73243"/>
            <a:ext cx="8229600" cy="1056696"/>
          </a:xfrm>
        </p:spPr>
        <p:txBody>
          <a:bodyPr/>
          <a:lstStyle>
            <a:lvl1pPr>
              <a:defRPr b="0" i="1">
                <a:solidFill>
                  <a:srgbClr val="0F4F97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6" y="1568370"/>
            <a:ext cx="3465576" cy="369888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802694" y="6278656"/>
            <a:ext cx="3341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i="0" dirty="0" smtClean="0">
                <a:solidFill>
                  <a:schemeClr val="bg1"/>
                </a:solidFill>
              </a:rPr>
              <a:t>This work was performed under the auspices of the U.S. Department of Energy by Lawrence Livermore National Laboratory under Contract DE-AC52-07NA27344.</a:t>
            </a:r>
            <a:endParaRPr lang="en-US" sz="1000" b="0" i="0" dirty="0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295400" y="2866983"/>
            <a:ext cx="7772401" cy="485817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00050" marR="0" lvl="0" indent="-280988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Petascale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Tools Workshop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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August 2014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575551" cy="3505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3095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ab_logo_blue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581400"/>
            <a:ext cx="3230991" cy="59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  <a:prstGeom prst="rect">
            <a:avLst/>
          </a:prstGeom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4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8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95613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4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95616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7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  <a:prstGeom prst="rect">
            <a:avLst/>
          </a:prstGeom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686800" cy="525142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41808" y="6570785"/>
            <a:ext cx="30525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6511907"/>
            <a:ext cx="334866" cy="305229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2971800" y="6400800"/>
            <a:ext cx="4419600" cy="38100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Petascale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Tools Workshop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Gimenez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Martin Schulz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64008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400050" indent="-280988" algn="l" rtl="0" eaLnBrk="1" latinLnBrk="0" hangingPunct="1">
        <a:spcBef>
          <a:spcPts val="600"/>
        </a:spcBef>
        <a:spcAft>
          <a:spcPts val="300"/>
        </a:spcAft>
        <a:buClr>
          <a:srgbClr val="0D5097"/>
        </a:buClr>
        <a:buSzPct val="90000"/>
        <a:buFont typeface="Wingdings" charset="2"/>
        <a:buChar char="§"/>
        <a:defRPr kumimoji="0"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30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401638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calability-llnl/libms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21025" y="5562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004483"/>
              </a:buClr>
              <a:buFont typeface="Wingdings" pitchFamily="42" charset="2"/>
              <a:buNone/>
            </a:pPr>
            <a:endParaRPr lang="en-US" sz="2000" b="1">
              <a:solidFill>
                <a:schemeClr val="tx1"/>
              </a:solidFill>
              <a:latin typeface="Arial" pitchFamily="42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955800" y="6159500"/>
            <a:ext cx="5359400" cy="458788"/>
            <a:chOff x="1232" y="3800"/>
            <a:chExt cx="3376" cy="289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392" y="3800"/>
              <a:ext cx="11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1000" b="1">
                <a:solidFill>
                  <a:schemeClr val="tx1"/>
                </a:solidFill>
                <a:latin typeface="Helvetica" pitchFamily="42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1232" y="3954"/>
              <a:ext cx="337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n-US" sz="800" b="1">
                <a:solidFill>
                  <a:srgbClr val="003FD4"/>
                </a:solidFill>
                <a:latin typeface="Helvetica" pitchFamily="42" charset="0"/>
              </a:endParaRPr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434263" y="6477000"/>
            <a:ext cx="1377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Arial" pitchFamily="42" charset="0"/>
              </a:rPr>
              <a:t>LLNL-PRES</a:t>
            </a:r>
            <a:r>
              <a:rPr lang="en-US" sz="1000" b="1" dirty="0" smtClean="0">
                <a:solidFill>
                  <a:srgbClr val="000000"/>
                </a:solidFill>
                <a:latin typeface="Arial" pitchFamily="42" charset="0"/>
              </a:rPr>
              <a:t>-</a:t>
            </a:r>
            <a:r>
              <a:rPr lang="en-US" sz="1000" b="1" dirty="0" err="1" smtClean="0">
                <a:solidFill>
                  <a:srgbClr val="000000"/>
                </a:solidFill>
                <a:latin typeface="Arial" pitchFamily="42" charset="0"/>
              </a:rPr>
              <a:t>xxxxxx</a:t>
            </a:r>
            <a:endParaRPr lang="en-US" sz="1000" b="1" dirty="0">
              <a:solidFill>
                <a:srgbClr val="000000"/>
              </a:solidFill>
              <a:latin typeface="Arial" pitchFamily="42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01339"/>
          </a:xfrm>
        </p:spPr>
        <p:txBody>
          <a:bodyPr/>
          <a:lstStyle/>
          <a:p>
            <a:r>
              <a:rPr lang="en-US" dirty="0" smtClean="0"/>
              <a:t>Gremlins’ the Sequel – the Horrors of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52276" y="1676400"/>
            <a:ext cx="7653524" cy="685800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800" dirty="0" err="1" smtClean="0"/>
              <a:t>Judit</a:t>
            </a:r>
            <a:r>
              <a:rPr lang="en-US" sz="1800" dirty="0" smtClean="0"/>
              <a:t> </a:t>
            </a:r>
            <a:r>
              <a:rPr lang="en-US" sz="1800" dirty="0" err="1" smtClean="0"/>
              <a:t>Gimenez</a:t>
            </a:r>
            <a:r>
              <a:rPr lang="en-US" sz="1800" dirty="0" smtClean="0"/>
              <a:t>, BSC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800" dirty="0" smtClean="0"/>
              <a:t>Martin Schulz, LLNL</a:t>
            </a:r>
            <a:endParaRPr lang="en-US" sz="1800" dirty="0"/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sz="1800" b="0" dirty="0" smtClean="0"/>
              <a:t>	</a:t>
            </a:r>
            <a:endParaRPr lang="en-US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5554508" y="4114800"/>
            <a:ext cx="282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http://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scalability.llnl.gov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/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1301" y="4953000"/>
            <a:ext cx="2243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http://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www.bsc.es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/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  Experiments with Gremlins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Gremlins integrated with </a:t>
            </a:r>
          </a:p>
          <a:p>
            <a:pPr lvl="1"/>
            <a:r>
              <a:rPr lang="en-US" dirty="0" err="1" smtClean="0"/>
              <a:t>OmpSs</a:t>
            </a:r>
            <a:r>
              <a:rPr lang="en-US" dirty="0" smtClean="0"/>
              <a:t> runtime</a:t>
            </a:r>
          </a:p>
          <a:p>
            <a:pPr lvl="1"/>
            <a:r>
              <a:rPr lang="en-US" dirty="0" err="1" smtClean="0"/>
              <a:t>Extrae</a:t>
            </a:r>
            <a:r>
              <a:rPr lang="en-US" dirty="0" smtClean="0"/>
              <a:t> instrumentation (online mode)</a:t>
            </a:r>
          </a:p>
          <a:p>
            <a:pPr marL="412750" lvl="1" indent="0">
              <a:buNone/>
            </a:pPr>
            <a:endParaRPr lang="en-US" dirty="0" smtClean="0"/>
          </a:p>
          <a:p>
            <a:r>
              <a:rPr lang="en-US" dirty="0" smtClean="0"/>
              <a:t>Analysis of </a:t>
            </a:r>
            <a:r>
              <a:rPr lang="en-US" dirty="0"/>
              <a:t> </a:t>
            </a:r>
            <a:r>
              <a:rPr lang="en-US" dirty="0" smtClean="0"/>
              <a:t>Gremlins’ impact</a:t>
            </a:r>
          </a:p>
          <a:p>
            <a:pPr lvl="1"/>
            <a:r>
              <a:rPr lang="en-US" dirty="0" smtClean="0"/>
              <a:t>Living with Gremlins! Measure applications’ sensitivity</a:t>
            </a:r>
          </a:p>
          <a:p>
            <a:pPr lvl="1"/>
            <a:r>
              <a:rPr lang="en-US" dirty="0"/>
              <a:t>Growing our Gremlins! uniform vs. non-uniform populations</a:t>
            </a:r>
          </a:p>
          <a:p>
            <a:pPr lvl="1"/>
            <a:r>
              <a:rPr lang="en-US" dirty="0" smtClean="0"/>
              <a:t>Have Gremlins </a:t>
            </a:r>
            <a:r>
              <a:rPr lang="en-US" i="1" dirty="0" smtClean="0"/>
              <a:t>side-effects</a:t>
            </a:r>
            <a:r>
              <a:rPr lang="en-US" dirty="0" smtClean="0"/>
              <a:t>? </a:t>
            </a:r>
          </a:p>
          <a:p>
            <a:pPr lvl="2"/>
            <a:r>
              <a:rPr lang="en-US" dirty="0" smtClean="0"/>
              <a:t>Do they increase/affect variability? </a:t>
            </a:r>
          </a:p>
          <a:p>
            <a:pPr lvl="2"/>
            <a:r>
              <a:rPr lang="en-US" dirty="0" smtClean="0"/>
              <a:t>Should not affect other resources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First results</a:t>
            </a:r>
          </a:p>
          <a:p>
            <a:pPr lvl="1"/>
            <a:r>
              <a:rPr lang="en-US" dirty="0" smtClean="0"/>
              <a:t>Up to now playing with memory  Gremlins</a:t>
            </a:r>
          </a:p>
        </p:txBody>
      </p:sp>
    </p:spTree>
    <p:extLst>
      <p:ext uri="{BB962C8B-B14F-4D97-AF65-F5344CB8AC3E}">
        <p14:creationId xmlns:p14="http://schemas.microsoft.com/office/powerpoint/2010/main" val="29174284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Gremlins in </a:t>
            </a:r>
            <a:r>
              <a:rPr lang="en-US" dirty="0" err="1" smtClean="0"/>
              <a:t>OmpSs</a:t>
            </a:r>
            <a:r>
              <a:rPr lang="en-US" dirty="0"/>
              <a:t> </a:t>
            </a:r>
            <a:r>
              <a:rPr lang="en-US" dirty="0" smtClean="0"/>
              <a:t>runtime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endParaRPr lang="en-US" dirty="0" smtClean="0"/>
          </a:p>
          <a:p>
            <a:r>
              <a:rPr lang="en-US" dirty="0" smtClean="0"/>
              <a:t>Gremlins launched at runtime initialization but remain transparent</a:t>
            </a:r>
          </a:p>
          <a:p>
            <a:r>
              <a:rPr lang="en-US" dirty="0" smtClean="0"/>
              <a:t>Each gremlin thread is exclusively pinned on one core</a:t>
            </a:r>
          </a:p>
          <a:p>
            <a:r>
              <a:rPr lang="en-US" dirty="0" smtClean="0"/>
              <a:t>These processors then become inaccessible by the runtime</a:t>
            </a:r>
          </a:p>
          <a:p>
            <a:r>
              <a:rPr lang="en-US" dirty="0" smtClean="0"/>
              <a:t>Runtime parameters can be used to </a:t>
            </a:r>
          </a:p>
          <a:p>
            <a:pPr lvl="1"/>
            <a:r>
              <a:rPr lang="en-US" dirty="0" smtClean="0"/>
              <a:t>enable/disable gremlins, </a:t>
            </a:r>
            <a:endParaRPr lang="en-US" dirty="0"/>
          </a:p>
          <a:p>
            <a:pPr lvl="1"/>
            <a:r>
              <a:rPr lang="en-US" dirty="0" smtClean="0"/>
              <a:t>define number of gremlin threads, resource type </a:t>
            </a:r>
            <a:endParaRPr lang="en-US" dirty="0"/>
          </a:p>
          <a:p>
            <a:pPr lvl="1"/>
            <a:r>
              <a:rPr lang="en-US" dirty="0" smtClean="0"/>
              <a:t>how much of that resource a single gremlin thread should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114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Marc Casas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733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sensitive tasks</a:t>
            </a:r>
          </a:p>
          <a:p>
            <a:pPr lvl="1"/>
            <a:r>
              <a:rPr lang="en-US" dirty="0" smtClean="0"/>
              <a:t>Classify how sensitive they are</a:t>
            </a:r>
          </a:p>
          <a:p>
            <a:pPr lvl="1"/>
            <a:r>
              <a:rPr lang="en-US" dirty="0" smtClean="0"/>
              <a:t>Match them with tasks that can be run concurrently and are less sensitive to the respective resource type</a:t>
            </a:r>
          </a:p>
          <a:p>
            <a:r>
              <a:rPr lang="en-US" dirty="0" smtClean="0"/>
              <a:t>Implement smart Scheduler in </a:t>
            </a:r>
            <a:r>
              <a:rPr lang="en-US" dirty="0" err="1" smtClean="0"/>
              <a:t>OmpSs</a:t>
            </a:r>
            <a:endParaRPr lang="en-US" dirty="0" smtClean="0"/>
          </a:p>
          <a:p>
            <a:pPr lvl="1"/>
            <a:r>
              <a:rPr lang="en-US" dirty="0" smtClean="0"/>
              <a:t>Modify </a:t>
            </a:r>
            <a:r>
              <a:rPr lang="en-US" dirty="0" err="1" smtClean="0"/>
              <a:t>OmpSs</a:t>
            </a:r>
            <a:r>
              <a:rPr lang="en-US" dirty="0" smtClean="0"/>
              <a:t> scheduler to identify resource sensitive tasks with the use of gremlin threads</a:t>
            </a:r>
          </a:p>
          <a:p>
            <a:pPr lvl="1"/>
            <a:r>
              <a:rPr lang="en-US" dirty="0" smtClean="0"/>
              <a:t>Implement a scheduler that takes this information into account when scheduling tasks for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43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L3 cache capacity interference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51600" y="4399200"/>
            <a:ext cx="191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0 gremlin - 20MB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 gremlin - 15MB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2 gremlin - 12MB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3 gremlin - 7MB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4 gremlin - 4MB  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 descr="Z:\home\kasas\RoMoL\analysis\gremlins\task_impact\figures\cgpop_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990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home\kasas\RoMoL\analysis\gremlins\task_impact\figures\ferret_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00" y="3658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Z:\home\kasas\RoMoL\analysis\gremlins\task_impact\figures\bt-mz_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00" y="991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37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memory BW interference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49836" y="4399504"/>
            <a:ext cx="2099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0 gremlin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40GB/s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 gremlin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37.2GB/s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2 gremlin - 34.3GB/s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3 gremlin - 31.5GB/s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4 gremlin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28.7GB/s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2" descr="Z:\home\kasas\RoMoL\analysis\gremlins\task_impact\figures\cgpop_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4" y="990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home\kasas\RoMoL\analysis\gremlins\task_impact\figures\ferret_b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home\kasas\RoMoL\analysis\gremlins\task_impact\figures\bt-mz_b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990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18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CGPOP sensitivity LLC cache size and </a:t>
            </a:r>
            <a:r>
              <a:rPr lang="en-US" dirty="0" err="1" smtClean="0"/>
              <a:t>bw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500563" cy="1495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2971800"/>
            <a:ext cx="4500563" cy="1495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7" y="4648200"/>
            <a:ext cx="4500563" cy="1495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Without gremlins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50073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imiting size (4MB)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960203"/>
            <a:ext cx="288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Limiting bandwidth (28.7 GB/s)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760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CGPOP sensitivity LLC cache  – variability / unbalance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7" y="1447800"/>
            <a:ext cx="2256103" cy="184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05" y="4441596"/>
            <a:ext cx="2256103" cy="1842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05" y="2514600"/>
            <a:ext cx="2256103" cy="184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22" y="1434246"/>
            <a:ext cx="2256103" cy="1842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05" y="4419600"/>
            <a:ext cx="2256103" cy="1842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59" y="2501046"/>
            <a:ext cx="2256103" cy="18423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794" y="1017708"/>
            <a:ext cx="210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2DC3"/>
                </a:solidFill>
                <a:latin typeface="+mj-lt"/>
              </a:rPr>
              <a:t>4lnj8dmatvec</a:t>
            </a:r>
            <a:endParaRPr lang="en-US" sz="2400" b="1" dirty="0">
              <a:solidFill>
                <a:srgbClr val="FF2DC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7105" y="100247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8hyn9lpcg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50073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Limiting size (4MB)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960203"/>
            <a:ext cx="288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Limiting bandwidth (28.7 GB/s)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404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CGPOP sensitivity LLC cache – unbalance along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73" y="1143000"/>
            <a:ext cx="5026927" cy="1607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68" y="4764548"/>
            <a:ext cx="5026927" cy="160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73" y="3048000"/>
            <a:ext cx="5026927" cy="1607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13853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8hyn9lpcg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43647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Limiting size (4MB)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88803"/>
            <a:ext cx="288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Limiting bandwidth (28.7 GB/s)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369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99" y="-21021"/>
            <a:ext cx="8686800" cy="990600"/>
          </a:xfrm>
        </p:spPr>
        <p:txBody>
          <a:bodyPr/>
          <a:lstStyle/>
          <a:p>
            <a:r>
              <a:rPr lang="en-US" dirty="0" smtClean="0"/>
              <a:t> CGPOP sensitivity LLC cache – tracking evolution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81" y="1448371"/>
            <a:ext cx="6095239" cy="45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81" y="1448371"/>
            <a:ext cx="6095239" cy="4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81" y="1448371"/>
            <a:ext cx="6095239" cy="4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81" y="1448371"/>
            <a:ext cx="6095239" cy="45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8371"/>
            <a:ext cx="6095239" cy="457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6758" y="3734085"/>
            <a:ext cx="210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2DC3"/>
                </a:solidFill>
                <a:latin typeface="+mj-lt"/>
              </a:rPr>
              <a:t>4lnj8dmatvec</a:t>
            </a:r>
            <a:endParaRPr lang="en-US" sz="1800" b="1" dirty="0">
              <a:solidFill>
                <a:srgbClr val="FF2DC3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47097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8hyn9lpcg</a:t>
            </a:r>
            <a:endParaRPr lang="en-US" sz="1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7097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hyn9lpcg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1020" y="444150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50CB27"/>
                </a:solidFill>
                <a:latin typeface="+mj-lt"/>
              </a:rPr>
              <a:t>3hyn9lpcg</a:t>
            </a:r>
            <a:endParaRPr lang="en-US" sz="1800" b="1" dirty="0">
              <a:solidFill>
                <a:srgbClr val="50CB27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219200"/>
            <a:ext cx="28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Limiting bandwidth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96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Gremlins in </a:t>
            </a:r>
            <a:r>
              <a:rPr lang="en-US" dirty="0" err="1" smtClean="0"/>
              <a:t>Extrae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Extrae</a:t>
            </a:r>
            <a:r>
              <a:rPr lang="en-US" dirty="0" smtClean="0"/>
              <a:t> online analysis mode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on </a:t>
            </a:r>
            <a:r>
              <a:rPr lang="en-US" dirty="0" err="1" smtClean="0"/>
              <a:t>MRNet</a:t>
            </a:r>
            <a:endParaRPr lang="en-US" dirty="0" smtClean="0"/>
          </a:p>
          <a:p>
            <a:r>
              <a:rPr lang="en-US" dirty="0" smtClean="0"/>
              <a:t>Gremlins API to activate them locally</a:t>
            </a:r>
          </a:p>
          <a:p>
            <a:pPr lvl="1"/>
            <a:r>
              <a:rPr lang="en-US" dirty="0" smtClean="0"/>
              <a:t>All Gremlins launched at initialization time</a:t>
            </a:r>
          </a:p>
          <a:p>
            <a:r>
              <a:rPr lang="en-US" dirty="0"/>
              <a:t>First experiments with  LLC cache size </a:t>
            </a:r>
            <a:r>
              <a:rPr lang="en-US" dirty="0" smtClean="0"/>
              <a:t>gremlins</a:t>
            </a:r>
          </a:p>
          <a:p>
            <a:pPr lvl="1"/>
            <a:r>
              <a:rPr lang="en-US" dirty="0" smtClean="0"/>
              <a:t>Periodic increase of Gremlins</a:t>
            </a:r>
          </a:p>
          <a:p>
            <a:pPr lvl="1"/>
            <a:r>
              <a:rPr lang="en-US" dirty="0" smtClean="0"/>
              <a:t>Unbalanced steal of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64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make </a:t>
            </a:r>
            <a:br>
              <a:rPr lang="en-US" dirty="0" smtClean="0"/>
            </a:br>
            <a:r>
              <a:rPr lang="en-US" dirty="0" smtClean="0"/>
              <a:t>		a </a:t>
            </a:r>
            <a:r>
              <a:rPr lang="en-US" dirty="0" err="1" smtClean="0"/>
              <a:t>Petascale</a:t>
            </a:r>
            <a:r>
              <a:rPr lang="en-US" dirty="0" smtClean="0"/>
              <a:t> class machine </a:t>
            </a:r>
            <a:br>
              <a:rPr lang="en-US" dirty="0" smtClean="0"/>
            </a:br>
            <a:r>
              <a:rPr lang="en-US" dirty="0" smtClean="0"/>
              <a:t>behave like what we expect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Exascale</a:t>
            </a:r>
            <a:r>
              <a:rPr lang="en-US" dirty="0" smtClean="0"/>
              <a:t> machines to look like? </a:t>
            </a:r>
          </a:p>
          <a:p>
            <a:pPr lvl="1"/>
            <a:r>
              <a:rPr lang="en-US" dirty="0" smtClean="0"/>
              <a:t>Limit Resources (power, memory, network, I/O, …)</a:t>
            </a:r>
          </a:p>
          <a:p>
            <a:pPr lvl="1"/>
            <a:r>
              <a:rPr lang="en-US" dirty="0" smtClean="0"/>
              <a:t>Increase compute/bandwidth ratios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 smtClean="0"/>
              <a:t>fault rates </a:t>
            </a:r>
            <a:r>
              <a:rPr lang="en-US" dirty="0" smtClean="0"/>
              <a:t>and lower MTBF rates</a:t>
            </a:r>
          </a:p>
          <a:p>
            <a:r>
              <a:rPr lang="en-US" dirty="0" smtClean="0"/>
              <a:t>In short: release </a:t>
            </a:r>
            <a:r>
              <a:rPr lang="en-US" dirty="0" smtClean="0">
                <a:solidFill>
                  <a:srgbClr val="800000"/>
                </a:solidFill>
                <a:latin typeface="Apple Chancery"/>
                <a:cs typeface="Apple Chancery"/>
              </a:rPr>
              <a:t>GREMLINs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into a </a:t>
            </a:r>
            <a:r>
              <a:rPr lang="en-US" dirty="0" err="1"/>
              <a:t>p</a:t>
            </a:r>
            <a:r>
              <a:rPr lang="en-US" dirty="0" err="1" smtClean="0"/>
              <a:t>etascale</a:t>
            </a:r>
            <a:r>
              <a:rPr lang="en-US" dirty="0" smtClean="0"/>
              <a:t> machine</a:t>
            </a:r>
          </a:p>
          <a:p>
            <a:r>
              <a:rPr lang="en-US" dirty="0" smtClean="0"/>
              <a:t>Goal: Emulation Platform for the Co-Design process</a:t>
            </a:r>
          </a:p>
          <a:p>
            <a:pPr lvl="1"/>
            <a:r>
              <a:rPr lang="en-US" dirty="0" smtClean="0"/>
              <a:t>Evaluate proxy-apps and compare to baseline</a:t>
            </a:r>
          </a:p>
          <a:p>
            <a:pPr lvl="1"/>
            <a:r>
              <a:rPr lang="en-US" dirty="0" smtClean="0"/>
              <a:t>Determine bounds of behaviors proxy apps can tolerate</a:t>
            </a:r>
          </a:p>
          <a:p>
            <a:pPr lvl="1"/>
            <a:r>
              <a:rPr lang="en-US" dirty="0" smtClean="0"/>
              <a:t>Drive changes in proxy apps to counter-act </a:t>
            </a:r>
            <a:r>
              <a:rPr lang="en-US" dirty="0" err="1" smtClean="0"/>
              <a:t>exascale</a:t>
            </a:r>
            <a:r>
              <a:rPr lang="en-US" dirty="0" smtClean="0"/>
              <a:t> properties</a:t>
            </a:r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(not) to Build an </a:t>
            </a:r>
            <a:r>
              <a:rPr lang="en-US" dirty="0" err="1" smtClean="0"/>
              <a:t>Exascale</a:t>
            </a:r>
            <a:r>
              <a:rPr lang="en-US" dirty="0" smtClean="0"/>
              <a:t> Machine</a:t>
            </a:r>
            <a:endParaRPr lang="en-US" dirty="0"/>
          </a:p>
        </p:txBody>
      </p:sp>
      <p:pic>
        <p:nvPicPr>
          <p:cNvPr id="5" name="Picture 4" descr="gremlins-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2" b="30670"/>
          <a:stretch/>
        </p:blipFill>
        <p:spPr>
          <a:xfrm>
            <a:off x="7797316" y="83049"/>
            <a:ext cx="1346684" cy="11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31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LULESH sensitivity to LLC cache size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05100"/>
            <a:ext cx="5715000" cy="14478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686800" cy="5251420"/>
          </a:xfrm>
        </p:spPr>
        <p:txBody>
          <a:bodyPr/>
          <a:lstStyle/>
          <a:p>
            <a:r>
              <a:rPr lang="en-US" dirty="0" smtClean="0"/>
              <a:t>Can we extract insight from chaos?</a:t>
            </a:r>
          </a:p>
          <a:p>
            <a:pPr lvl="1"/>
            <a:r>
              <a:rPr lang="en-US" dirty="0" smtClean="0"/>
              <a:t>Unbalanced Gremlins creation</a:t>
            </a:r>
          </a:p>
        </p:txBody>
      </p:sp>
    </p:spTree>
    <p:extLst>
      <p:ext uri="{BB962C8B-B14F-4D97-AF65-F5344CB8AC3E}">
        <p14:creationId xmlns:p14="http://schemas.microsoft.com/office/powerpoint/2010/main" val="664137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LULESH sensitivity to LLC cache size – tracking </a:t>
            </a:r>
            <a:r>
              <a:rPr lang="en-US" dirty="0" err="1" smtClean="0"/>
              <a:t>evol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1" y="2209792"/>
            <a:ext cx="5148083" cy="3657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1" y="2209784"/>
            <a:ext cx="5148083" cy="3657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1" y="2209784"/>
            <a:ext cx="5148083" cy="36576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1" y="2209792"/>
            <a:ext cx="5148083" cy="3657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2" y="2200188"/>
            <a:ext cx="5148083" cy="3657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2209792"/>
            <a:ext cx="5148083" cy="3657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2209792"/>
            <a:ext cx="5148083" cy="3657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2209792"/>
            <a:ext cx="5148083" cy="3657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2209784"/>
            <a:ext cx="5148083" cy="36576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2209792"/>
            <a:ext cx="5148083" cy="36576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2209784"/>
            <a:ext cx="5148083" cy="3657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" y="2209792"/>
            <a:ext cx="5148083" cy="365760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6200000">
            <a:off x="-5833" y="374158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L3/instr.  ratio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57" y="1204250"/>
            <a:ext cx="3733800" cy="94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796654" cy="930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 flipH="1">
            <a:off x="6324600" y="1066800"/>
            <a:ext cx="45719" cy="1219200"/>
          </a:xfrm>
          <a:prstGeom prst="rect">
            <a:avLst/>
          </a:prstGeom>
          <a:noFill/>
          <a:ln w="25400">
            <a:solidFill>
              <a:srgbClr val="FFC000">
                <a:alpha val="89000"/>
              </a:srgbClr>
            </a:solidFill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3" idx="0"/>
          </p:cNvCxnSpPr>
          <p:nvPr/>
        </p:nvCxnSpPr>
        <p:spPr>
          <a:xfrm>
            <a:off x="6347459" y="2286000"/>
            <a:ext cx="1146868" cy="381000"/>
          </a:xfrm>
          <a:prstGeom prst="straightConnector1">
            <a:avLst/>
          </a:prstGeom>
          <a:ln w="63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37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5251420"/>
          </a:xfrm>
        </p:spPr>
        <p:txBody>
          <a:bodyPr/>
          <a:lstStyle/>
          <a:p>
            <a:r>
              <a:rPr lang="en-US" dirty="0" smtClean="0"/>
              <a:t>Different regions show different sensitivity to  resource reductions</a:t>
            </a:r>
          </a:p>
          <a:p>
            <a:endParaRPr lang="en-US" dirty="0" smtClean="0"/>
          </a:p>
          <a:p>
            <a:r>
              <a:rPr lang="en-US" dirty="0" smtClean="0"/>
              <a:t>Asynchrony affects actual sharing of resources</a:t>
            </a:r>
          </a:p>
          <a:p>
            <a:pPr lvl="1"/>
            <a:r>
              <a:rPr lang="en-US" dirty="0" smtClean="0"/>
              <a:t>Today happens without control </a:t>
            </a:r>
            <a:r>
              <a:rPr lang="en-US" dirty="0" smtClean="0">
                <a:sym typeface="Wingdings" panose="05000000000000000000" pitchFamily="2" charset="2"/>
              </a:rPr>
              <a:t> variability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Detailed </a:t>
            </a:r>
            <a:r>
              <a:rPr lang="en-US" dirty="0"/>
              <a:t>analysis </a:t>
            </a:r>
            <a:r>
              <a:rPr lang="en-US" dirty="0" smtClean="0"/>
              <a:t>detects increases on </a:t>
            </a:r>
            <a:r>
              <a:rPr lang="en-US" dirty="0"/>
              <a:t>variability </a:t>
            </a:r>
            <a:r>
              <a:rPr lang="en-US" dirty="0" smtClean="0"/>
              <a:t>and potential non-uniform impact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546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Techniques to force “bad” behavior on “good” systems</a:t>
            </a:r>
          </a:p>
          <a:p>
            <a:pPr lvl="1"/>
            <a:r>
              <a:rPr lang="en-US" dirty="0" smtClean="0"/>
              <a:t>Target individual resources and artificially limit them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sing hardware techniques</a:t>
            </a:r>
          </a:p>
          <a:p>
            <a:pPr lvl="2"/>
            <a:r>
              <a:rPr lang="en-US" dirty="0" smtClean="0"/>
              <a:t>Stealing resources by creating contention</a:t>
            </a:r>
          </a:p>
          <a:p>
            <a:pPr lvl="1"/>
            <a:r>
              <a:rPr lang="en-US" dirty="0" smtClean="0"/>
              <a:t>Directly inject bad behavior through external events</a:t>
            </a:r>
            <a:endParaRPr lang="en-US" dirty="0"/>
          </a:p>
          <a:p>
            <a:r>
              <a:rPr lang="en-US" dirty="0"/>
              <a:t>Individual GREMLINs are implemented as modules</a:t>
            </a:r>
          </a:p>
          <a:p>
            <a:pPr lvl="1"/>
            <a:r>
              <a:rPr lang="en-US" dirty="0"/>
              <a:t>One effect at a time</a:t>
            </a:r>
          </a:p>
          <a:p>
            <a:pPr lvl="1"/>
            <a:r>
              <a:rPr lang="en-US" dirty="0"/>
              <a:t>Orthogonal to each other</a:t>
            </a:r>
          </a:p>
          <a:p>
            <a:pPr lvl="1"/>
            <a:r>
              <a:rPr lang="en-US" dirty="0"/>
              <a:t>Each GREMLIN has “knobs” to control behavior</a:t>
            </a:r>
          </a:p>
          <a:p>
            <a:r>
              <a:rPr lang="en-US" dirty="0" smtClean="0"/>
              <a:t>The GREMLIN framework</a:t>
            </a:r>
          </a:p>
          <a:p>
            <a:pPr lvl="1"/>
            <a:r>
              <a:rPr lang="en-US" dirty="0" smtClean="0"/>
              <a:t>Dynamic configuration and loading of individual GREMLINs</a:t>
            </a:r>
          </a:p>
          <a:p>
            <a:pPr lvl="1"/>
            <a:r>
              <a:rPr lang="en-US" dirty="0" smtClean="0"/>
              <a:t>Ability to couple a range of “bad behaviors”</a:t>
            </a:r>
          </a:p>
          <a:p>
            <a:pPr lvl="1"/>
            <a:r>
              <a:rPr lang="en-US" dirty="0" smtClean="0"/>
              <a:t>Transparent to system and (mostly) to applications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Release GREMLINs onto your Machine</a:t>
            </a:r>
            <a:endParaRPr lang="en-US" dirty="0"/>
          </a:p>
        </p:txBody>
      </p:sp>
      <p:pic>
        <p:nvPicPr>
          <p:cNvPr id="5" name="Picture 4" descr="gremlins-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2" b="30670"/>
          <a:stretch/>
        </p:blipFill>
        <p:spPr>
          <a:xfrm>
            <a:off x="7797316" y="83049"/>
            <a:ext cx="1346684" cy="11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36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Gremlin Architecture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067585" y="1277358"/>
            <a:ext cx="7009615" cy="51887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4138" y="1372940"/>
            <a:ext cx="1624994" cy="32770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04138" y="3038796"/>
            <a:ext cx="1624994" cy="32770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Architecture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77538" y="1372940"/>
            <a:ext cx="1624994" cy="32770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77538" y="3038796"/>
            <a:ext cx="1624994" cy="32770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Architecture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4138" y="1700649"/>
            <a:ext cx="6681875" cy="327709"/>
            <a:chOff x="1204138" y="1472049"/>
            <a:chExt cx="6681875" cy="327709"/>
          </a:xfrm>
        </p:grpSpPr>
        <p:sp>
          <p:nvSpPr>
            <p:cNvPr id="45" name="Rectangle 44"/>
            <p:cNvSpPr/>
            <p:nvPr/>
          </p:nvSpPr>
          <p:spPr>
            <a:xfrm>
              <a:off x="1204138" y="1472049"/>
              <a:ext cx="1624994" cy="327709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Measurement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77538" y="1472049"/>
              <a:ext cx="1624994" cy="327709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Measurement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261019" y="1472049"/>
              <a:ext cx="1624994" cy="327709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Measurement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04138" y="2028358"/>
            <a:ext cx="6681875" cy="1010438"/>
            <a:chOff x="1204138" y="1799758"/>
            <a:chExt cx="6681875" cy="1010438"/>
          </a:xfrm>
        </p:grpSpPr>
        <p:sp>
          <p:nvSpPr>
            <p:cNvPr id="46" name="Rectangle 45"/>
            <p:cNvSpPr/>
            <p:nvPr/>
          </p:nvSpPr>
          <p:spPr>
            <a:xfrm>
              <a:off x="1204138" y="1799758"/>
              <a:ext cx="1624994" cy="101043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GREMLIN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77538" y="1799758"/>
              <a:ext cx="1624994" cy="101043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GREMLIN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61019" y="1799758"/>
              <a:ext cx="1624994" cy="101043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GREMLIN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659227" y="2399230"/>
            <a:ext cx="1417973" cy="22992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GREMLIN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659227" y="2678049"/>
            <a:ext cx="1417973" cy="22992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Fault GREMLIN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61019" y="1372940"/>
            <a:ext cx="1624994" cy="32770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61019" y="3038796"/>
            <a:ext cx="1624994" cy="32770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Architecture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04138" y="3366505"/>
            <a:ext cx="70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Rank 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77538" y="3366505"/>
            <a:ext cx="67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Rank 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61019" y="3358899"/>
            <a:ext cx="726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Rank </a:t>
            </a:r>
            <a:r>
              <a:rPr lang="en-US" kern="0" dirty="0" smtClean="0">
                <a:solidFill>
                  <a:sysClr val="windowText" lastClr="000000"/>
                </a:solidFill>
                <a:latin typeface="+mn-lt"/>
              </a:rPr>
              <a:t>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7585" y="990600"/>
            <a:ext cx="212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Multi node job (e.g., MPI)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52600" y="6019800"/>
            <a:ext cx="135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Front end node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4138" y="2457377"/>
            <a:ext cx="5056881" cy="3849156"/>
            <a:chOff x="1204138" y="2228777"/>
            <a:chExt cx="5056881" cy="3849156"/>
          </a:xfrm>
        </p:grpSpPr>
        <p:sp>
          <p:nvSpPr>
            <p:cNvPr id="70" name="Rounded Rectangle 69"/>
            <p:cNvSpPr/>
            <p:nvPr/>
          </p:nvSpPr>
          <p:spPr>
            <a:xfrm flipV="1">
              <a:off x="1602347" y="4355356"/>
              <a:ext cx="1677414" cy="1722577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62269" y="4562379"/>
              <a:ext cx="1158050" cy="1286955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GREMLIN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</a:t>
              </a:r>
            </a:p>
          </p:txBody>
        </p:sp>
        <p:cxnSp>
          <p:nvCxnSpPr>
            <p:cNvPr id="73" name="Elbow Connector 72"/>
            <p:cNvCxnSpPr>
              <a:stCxn id="72" idx="0"/>
              <a:endCxn id="46" idx="1"/>
            </p:cNvCxnSpPr>
            <p:nvPr/>
          </p:nvCxnSpPr>
          <p:spPr>
            <a:xfrm rot="16200000" flipV="1">
              <a:off x="655915" y="2777000"/>
              <a:ext cx="2333602" cy="1237156"/>
            </a:xfrm>
            <a:prstGeom prst="bentConnector4">
              <a:avLst>
                <a:gd name="adj1" fmla="val 39175"/>
                <a:gd name="adj2" fmla="val 118478"/>
              </a:avLst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Elbow Connector 73"/>
            <p:cNvCxnSpPr>
              <a:stCxn id="72" idx="0"/>
            </p:cNvCxnSpPr>
            <p:nvPr/>
          </p:nvCxnSpPr>
          <p:spPr>
            <a:xfrm rot="16200000" flipH="1">
              <a:off x="3768537" y="3235135"/>
              <a:ext cx="314421" cy="2968908"/>
            </a:xfrm>
            <a:prstGeom prst="bentConnector4">
              <a:avLst>
                <a:gd name="adj1" fmla="val -131822"/>
                <a:gd name="adj2" fmla="val 59751"/>
              </a:avLst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Elbow Connector 74"/>
            <p:cNvCxnSpPr>
              <a:endCxn id="54" idx="1"/>
            </p:cNvCxnSpPr>
            <p:nvPr/>
          </p:nvCxnSpPr>
          <p:spPr>
            <a:xfrm rot="5400000" flipH="1" flipV="1">
              <a:off x="4537227" y="3365391"/>
              <a:ext cx="2555605" cy="891979"/>
            </a:xfrm>
            <a:prstGeom prst="bentConnector2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" name="Elbow Connector 75"/>
            <p:cNvCxnSpPr>
              <a:endCxn id="50" idx="1"/>
            </p:cNvCxnSpPr>
            <p:nvPr/>
          </p:nvCxnSpPr>
          <p:spPr>
            <a:xfrm rot="5400000" flipH="1" flipV="1">
              <a:off x="2352572" y="3313215"/>
              <a:ext cx="1804604" cy="245328"/>
            </a:xfrm>
            <a:prstGeom prst="bentConnector2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8" name="Rectangle 77"/>
          <p:cNvSpPr/>
          <p:nvPr/>
        </p:nvSpPr>
        <p:spPr>
          <a:xfrm>
            <a:off x="1602346" y="2399230"/>
            <a:ext cx="1417973" cy="22992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GREMLIN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75746" y="2678049"/>
            <a:ext cx="1417973" cy="22992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GREMLIN</a:t>
            </a:r>
          </a:p>
        </p:txBody>
      </p:sp>
      <p:pic>
        <p:nvPicPr>
          <p:cNvPr id="34" name="Picture 33" descr="gremlins-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2" b="30670"/>
          <a:stretch/>
        </p:blipFill>
        <p:spPr>
          <a:xfrm>
            <a:off x="7797316" y="83049"/>
            <a:ext cx="1346684" cy="11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5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Impact of changes in frequency/voltage</a:t>
            </a:r>
          </a:p>
          <a:p>
            <a:pPr lvl="1"/>
            <a:r>
              <a:rPr lang="en-US" dirty="0" smtClean="0"/>
              <a:t>Impact of limits in available power per machine/rack/node/core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Restrictions in bandwidth</a:t>
            </a:r>
          </a:p>
          <a:p>
            <a:pPr lvl="1"/>
            <a:r>
              <a:rPr lang="en-US" dirty="0" smtClean="0"/>
              <a:t>Reduction of cache size</a:t>
            </a:r>
          </a:p>
          <a:p>
            <a:pPr lvl="1"/>
            <a:r>
              <a:rPr lang="en-US" dirty="0" smtClean="0"/>
              <a:t>Limitations of memory size</a:t>
            </a:r>
          </a:p>
          <a:p>
            <a:r>
              <a:rPr lang="en-US" dirty="0" smtClean="0"/>
              <a:t>Resiliency</a:t>
            </a:r>
          </a:p>
          <a:p>
            <a:pPr lvl="1"/>
            <a:r>
              <a:rPr lang="en-US" dirty="0" smtClean="0"/>
              <a:t>Injection of faults to understand impact of faults</a:t>
            </a:r>
          </a:p>
          <a:p>
            <a:pPr lvl="1"/>
            <a:r>
              <a:rPr lang="en-US" dirty="0" smtClean="0"/>
              <a:t>Notification of “fake” faults to test recovery</a:t>
            </a:r>
          </a:p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Injection of controlled or random noise events</a:t>
            </a:r>
          </a:p>
          <a:p>
            <a:pPr lvl="1"/>
            <a:r>
              <a:rPr lang="en-US" dirty="0" smtClean="0"/>
              <a:t>Crosscut summarizing the effects of previous GREMLINs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Classes of GREMLINs</a:t>
            </a:r>
            <a:endParaRPr lang="en-US" dirty="0"/>
          </a:p>
        </p:txBody>
      </p:sp>
      <p:pic>
        <p:nvPicPr>
          <p:cNvPr id="4" name="Picture 3" descr="gremlins-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2" b="30670"/>
          <a:stretch/>
        </p:blipFill>
        <p:spPr>
          <a:xfrm>
            <a:off x="7797316" y="83049"/>
            <a:ext cx="1346684" cy="11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11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Impact of changes in frequency/voltage</a:t>
            </a:r>
          </a:p>
          <a:p>
            <a:pPr lvl="1"/>
            <a:r>
              <a:rPr lang="en-US" dirty="0" smtClean="0"/>
              <a:t>Impact of limits in available power per machine/rack/node/core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Restrictions in bandwidth</a:t>
            </a:r>
          </a:p>
          <a:p>
            <a:pPr lvl="1"/>
            <a:r>
              <a:rPr lang="en-US" dirty="0" smtClean="0"/>
              <a:t>Reduction of cache size</a:t>
            </a:r>
          </a:p>
          <a:p>
            <a:pPr lvl="1"/>
            <a:r>
              <a:rPr lang="en-US" dirty="0" smtClean="0"/>
              <a:t>Limitations of memory size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Resiliency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Injection of faults to understand impact of faults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Notification of “fake” faults to test recovery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Noise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Injection of controlled or random noise events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Crosscut summarizing the effects of previous GREMLINs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Classes of GREMLINs</a:t>
            </a:r>
            <a:endParaRPr lang="en-US" dirty="0"/>
          </a:p>
        </p:txBody>
      </p:sp>
      <p:pic>
        <p:nvPicPr>
          <p:cNvPr id="4" name="Picture 3" descr="gremlins-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2" b="30670"/>
          <a:stretch/>
        </p:blipFill>
        <p:spPr>
          <a:xfrm>
            <a:off x="7797316" y="83049"/>
            <a:ext cx="1346684" cy="11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8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1"/>
            <a:ext cx="3505200" cy="5251420"/>
          </a:xfrm>
        </p:spPr>
        <p:txBody>
          <a:bodyPr/>
          <a:lstStyle/>
          <a:p>
            <a:r>
              <a:rPr lang="en-US" dirty="0" smtClean="0"/>
              <a:t>Using RAPL to install power caps</a:t>
            </a:r>
          </a:p>
          <a:p>
            <a:pPr lvl="1"/>
            <a:r>
              <a:rPr lang="en-US" dirty="0" smtClean="0"/>
              <a:t>Exposes chip variations</a:t>
            </a:r>
          </a:p>
          <a:p>
            <a:pPr lvl="1"/>
            <a:r>
              <a:rPr lang="en-US" dirty="0" smtClean="0"/>
              <a:t>Turns homogenous machines into inhomogeneous ones</a:t>
            </a:r>
          </a:p>
          <a:p>
            <a:r>
              <a:rPr lang="en-US" dirty="0" smtClean="0"/>
              <a:t>Optimal configuration under a power cap</a:t>
            </a:r>
          </a:p>
          <a:p>
            <a:pPr lvl="1"/>
            <a:r>
              <a:rPr lang="en-US" dirty="0" smtClean="0"/>
              <a:t>Widely differing performance</a:t>
            </a:r>
          </a:p>
          <a:p>
            <a:pPr lvl="1"/>
            <a:r>
              <a:rPr lang="en-US" dirty="0" smtClean="0"/>
              <a:t>Application specific characteristics</a:t>
            </a:r>
          </a:p>
          <a:p>
            <a:pPr lvl="1"/>
            <a:r>
              <a:rPr lang="en-US" dirty="0" smtClean="0"/>
              <a:t>Need for models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the Power Gremlins</a:t>
            </a:r>
            <a:endParaRPr lang="en-US" dirty="0"/>
          </a:p>
        </p:txBody>
      </p:sp>
      <p:pic>
        <p:nvPicPr>
          <p:cNvPr id="4" name="Picture 3" descr="rountree1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5225" r="18391" b="13256"/>
          <a:stretch/>
        </p:blipFill>
        <p:spPr>
          <a:xfrm>
            <a:off x="3962400" y="1066800"/>
            <a:ext cx="5105400" cy="51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96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ow-level infrastructure</a:t>
            </a:r>
          </a:p>
          <a:p>
            <a:pPr lvl="1"/>
            <a:r>
              <a:rPr lang="en-US" dirty="0" err="1" smtClean="0"/>
              <a:t>Libmsr</a:t>
            </a:r>
            <a:r>
              <a:rPr lang="en-US" dirty="0" smtClean="0"/>
              <a:t>: user-level API to enable access to MSRs (incl. RAPL capping)</a:t>
            </a:r>
          </a:p>
          <a:p>
            <a:pPr lvl="1"/>
            <a:r>
              <a:rPr lang="en-US" dirty="0" err="1" smtClean="0"/>
              <a:t>Msr</a:t>
            </a:r>
            <a:r>
              <a:rPr lang="en-US" dirty="0" smtClean="0"/>
              <a:t>-safe: kernel module to make MSR access “safe”</a:t>
            </a:r>
          </a:p>
          <a:p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Support for Intel Sandy Bridge</a:t>
            </a:r>
          </a:p>
          <a:p>
            <a:pPr lvl="1"/>
            <a:r>
              <a:rPr lang="en-US" dirty="0" smtClean="0"/>
              <a:t>More CPUs (incl. AMD) in progress</a:t>
            </a:r>
          </a:p>
          <a:p>
            <a:pPr lvl="1"/>
            <a:r>
              <a:rPr lang="en-US" dirty="0" smtClean="0"/>
              <a:t>Code released on </a:t>
            </a:r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https://github.com/scalability-llnl/</a:t>
            </a:r>
            <a:r>
              <a:rPr lang="en-US" dirty="0" smtClean="0">
                <a:hlinkClick r:id="rId2"/>
              </a:rPr>
              <a:t>libmsr</a:t>
            </a:r>
            <a:endParaRPr lang="en-US" dirty="0" smtClean="0"/>
          </a:p>
          <a:p>
            <a:pPr lvl="1"/>
            <a:r>
              <a:rPr lang="en-US" dirty="0" smtClean="0"/>
              <a:t>Inclusion into RHEL pending</a:t>
            </a:r>
          </a:p>
          <a:p>
            <a:pPr lvl="1"/>
            <a:r>
              <a:rPr lang="en-US" dirty="0" smtClean="0"/>
              <a:t>Deployed on TLCC cluster cab</a:t>
            </a:r>
          </a:p>
          <a:p>
            <a:r>
              <a:rPr lang="en-US" dirty="0" smtClean="0"/>
              <a:t>Analysis update</a:t>
            </a:r>
          </a:p>
          <a:p>
            <a:pPr lvl="1"/>
            <a:r>
              <a:rPr lang="en-US" dirty="0" smtClean="0"/>
              <a:t>Full system characterization (see Barry’s talk)</a:t>
            </a:r>
          </a:p>
          <a:p>
            <a:pPr lvl="1"/>
            <a:r>
              <a:rPr lang="en-US" dirty="0" smtClean="0"/>
              <a:t>Application analysis in progress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Power Gremlin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77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Scheduling research</a:t>
            </a:r>
          </a:p>
          <a:p>
            <a:pPr lvl="1"/>
            <a:r>
              <a:rPr lang="en-US" dirty="0" smtClean="0"/>
              <a:t>Find optimal configurations for each code</a:t>
            </a:r>
          </a:p>
          <a:p>
            <a:pPr lvl="1"/>
            <a:r>
              <a:rPr lang="en-US" dirty="0" smtClean="0"/>
              <a:t>Balance processor inhomogeneity</a:t>
            </a:r>
          </a:p>
          <a:p>
            <a:pPr lvl="1"/>
            <a:r>
              <a:rPr lang="en-US" dirty="0" smtClean="0"/>
              <a:t>Understand relationship to load balancing</a:t>
            </a:r>
          </a:p>
          <a:p>
            <a:pPr lvl="1"/>
            <a:r>
              <a:rPr lang="en-US" dirty="0" smtClean="0"/>
              <a:t>Integration into FLUX</a:t>
            </a:r>
          </a:p>
          <a:p>
            <a:r>
              <a:rPr lang="en-US" dirty="0" smtClean="0"/>
              <a:t>New Gremlins</a:t>
            </a:r>
          </a:p>
          <a:p>
            <a:pPr lvl="1"/>
            <a:r>
              <a:rPr lang="en-US" dirty="0" smtClean="0"/>
              <a:t>Artificially introduce noise events</a:t>
            </a:r>
          </a:p>
          <a:p>
            <a:pPr lvl="1"/>
            <a:r>
              <a:rPr lang="en-US" dirty="0" smtClean="0"/>
              <a:t>Network Gremlins</a:t>
            </a:r>
          </a:p>
          <a:p>
            <a:pPr lvl="2"/>
            <a:r>
              <a:rPr lang="en-US" dirty="0" smtClean="0"/>
              <a:t>Limit network bandwidth or increase latency</a:t>
            </a:r>
          </a:p>
          <a:p>
            <a:pPr lvl="2"/>
            <a:r>
              <a:rPr lang="en-US" dirty="0" smtClean="0"/>
              <a:t>Inject controlled cross traffic</a:t>
            </a:r>
          </a:p>
          <a:p>
            <a:r>
              <a:rPr lang="en-US" dirty="0" smtClean="0"/>
              <a:t>Adaptation of the Gremlins to new programming models</a:t>
            </a:r>
          </a:p>
          <a:p>
            <a:pPr lvl="1"/>
            <a:r>
              <a:rPr lang="en-US" dirty="0" smtClean="0"/>
              <a:t>Initially developed for MPI (using </a:t>
            </a:r>
            <a:r>
              <a:rPr lang="en-US" dirty="0" err="1" smtClean="0"/>
              <a:t>P</a:t>
            </a:r>
            <a:r>
              <a:rPr lang="en-US" baseline="30000" dirty="0" err="1" smtClean="0"/>
              <a:t>n</a:t>
            </a:r>
            <a:r>
              <a:rPr lang="en-US" dirty="0" err="1" smtClean="0"/>
              <a:t>MPI</a:t>
            </a:r>
            <a:r>
              <a:rPr lang="en-US" dirty="0" smtClean="0"/>
              <a:t> as base)</a:t>
            </a:r>
          </a:p>
          <a:p>
            <a:pPr lvl="1"/>
            <a:r>
              <a:rPr lang="en-US" dirty="0" smtClean="0"/>
              <a:t>First new target: </a:t>
            </a:r>
            <a:r>
              <a:rPr lang="en-US" dirty="0" err="1" smtClean="0"/>
              <a:t>OmpSs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Feeding the Gremlins After Midnight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293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v03_2010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0000"/>
      </a:hlink>
      <a:folHlink>
        <a:srgbClr val="FF0000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rgbClr val="984807"/>
        </a:solidFill>
        <a:ln w="9525">
          <a:noFill/>
          <a:miter lim="800000"/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6350" cap="flat" cmpd="sng" algn="ctr">
          <a:solidFill>
            <a:srgbClr val="355D7E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CompERC_Template_2011[2].pptx</Template>
  <TotalTime>61290</TotalTime>
  <Words>898</Words>
  <Application>Microsoft Office PowerPoint</Application>
  <PresentationFormat>Presentación en pantalla (4:3)</PresentationFormat>
  <Paragraphs>201</Paragraphs>
  <Slides>22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Nov03_2010</vt:lpstr>
      <vt:lpstr>Gremlins’ the Sequel – the Horrors of Exascale</vt:lpstr>
      <vt:lpstr>How (not) to Build an Exascale Machine</vt:lpstr>
      <vt:lpstr>How to Release GREMLINs onto your Machine</vt:lpstr>
      <vt:lpstr>The Gremlin Architecture</vt:lpstr>
      <vt:lpstr>Broad Classes of GREMLINs</vt:lpstr>
      <vt:lpstr>Broad Classes of GREMLINs</vt:lpstr>
      <vt:lpstr>Results from the Power Gremlins</vt:lpstr>
      <vt:lpstr>Update on Power Gremlin Infrastructure</vt:lpstr>
      <vt:lpstr>Next Steps: Feeding the Gremlins After Midnight</vt:lpstr>
      <vt:lpstr>BSC  Experiments with Gremlins</vt:lpstr>
      <vt:lpstr>Integrating Gremlins in OmpSs runtime system</vt:lpstr>
      <vt:lpstr>Current Work</vt:lpstr>
      <vt:lpstr>Results L3 cache capacity interference</vt:lpstr>
      <vt:lpstr>Results with memory BW interference</vt:lpstr>
      <vt:lpstr> CGPOP sensitivity LLC cache size and bw</vt:lpstr>
      <vt:lpstr> CGPOP sensitivity LLC cache  – variability / unbalance</vt:lpstr>
      <vt:lpstr> CGPOP sensitivity LLC cache – unbalance along time</vt:lpstr>
      <vt:lpstr> CGPOP sensitivity LLC cache – tracking evolution</vt:lpstr>
      <vt:lpstr>Integrating Gremlins in Extrae </vt:lpstr>
      <vt:lpstr>LULESH sensitivity to LLC cache size</vt:lpstr>
      <vt:lpstr>LULESH sensitivity to LLC cache size – tracking evol.</vt:lpstr>
      <vt:lpstr>Conclusions</vt:lpstr>
    </vt:vector>
  </TitlesOfParts>
  <Company>Steve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bscuser</dc:creator>
  <cp:lastModifiedBy>bscuser</cp:lastModifiedBy>
  <cp:revision>858</cp:revision>
  <cp:lastPrinted>2014-07-28T20:06:42Z</cp:lastPrinted>
  <dcterms:created xsi:type="dcterms:W3CDTF">2011-04-27T19:57:20Z</dcterms:created>
  <dcterms:modified xsi:type="dcterms:W3CDTF">2014-08-05T14:32:42Z</dcterms:modified>
</cp:coreProperties>
</file>