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9" r:id="rId2"/>
  </p:sldMasterIdLst>
  <p:notesMasterIdLst>
    <p:notesMasterId r:id="rId33"/>
  </p:notesMasterIdLst>
  <p:handoutMasterIdLst>
    <p:handoutMasterId r:id="rId34"/>
  </p:handoutMasterIdLst>
  <p:sldIdLst>
    <p:sldId id="256" r:id="rId3"/>
    <p:sldId id="257" r:id="rId4"/>
    <p:sldId id="296" r:id="rId5"/>
    <p:sldId id="287" r:id="rId6"/>
    <p:sldId id="288" r:id="rId7"/>
    <p:sldId id="289" r:id="rId8"/>
    <p:sldId id="258" r:id="rId9"/>
    <p:sldId id="274" r:id="rId10"/>
    <p:sldId id="275" r:id="rId11"/>
    <p:sldId id="260" r:id="rId12"/>
    <p:sldId id="259" r:id="rId13"/>
    <p:sldId id="261" r:id="rId14"/>
    <p:sldId id="262" r:id="rId15"/>
    <p:sldId id="263" r:id="rId16"/>
    <p:sldId id="265" r:id="rId17"/>
    <p:sldId id="266" r:id="rId18"/>
    <p:sldId id="290" r:id="rId19"/>
    <p:sldId id="291" r:id="rId20"/>
    <p:sldId id="268" r:id="rId21"/>
    <p:sldId id="283" r:id="rId22"/>
    <p:sldId id="282" r:id="rId23"/>
    <p:sldId id="295" r:id="rId24"/>
    <p:sldId id="276" r:id="rId25"/>
    <p:sldId id="264" r:id="rId26"/>
    <p:sldId id="280" r:id="rId27"/>
    <p:sldId id="270" r:id="rId28"/>
    <p:sldId id="279" r:id="rId29"/>
    <p:sldId id="292" r:id="rId30"/>
    <p:sldId id="293" r:id="rId31"/>
    <p:sldId id="294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38157D-8F2F-4E63-AA70-24B2AFA93E7A}">
          <p14:sldIdLst>
            <p14:sldId id="256"/>
            <p14:sldId id="257"/>
            <p14:sldId id="296"/>
            <p14:sldId id="287"/>
            <p14:sldId id="288"/>
            <p14:sldId id="289"/>
            <p14:sldId id="258"/>
            <p14:sldId id="274"/>
            <p14:sldId id="275"/>
            <p14:sldId id="260"/>
            <p14:sldId id="259"/>
            <p14:sldId id="261"/>
            <p14:sldId id="262"/>
            <p14:sldId id="263"/>
            <p14:sldId id="265"/>
            <p14:sldId id="266"/>
            <p14:sldId id="290"/>
            <p14:sldId id="291"/>
            <p14:sldId id="268"/>
            <p14:sldId id="283"/>
            <p14:sldId id="282"/>
            <p14:sldId id="295"/>
            <p14:sldId id="276"/>
            <p14:sldId id="264"/>
            <p14:sldId id="280"/>
            <p14:sldId id="270"/>
            <p14:sldId id="279"/>
            <p14:sldId id="292"/>
            <p14:sldId id="293"/>
            <p14:sldId id="29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  <a:srgbClr val="333333"/>
    <a:srgbClr val="4D4D4D"/>
    <a:srgbClr val="1C1C1C"/>
    <a:srgbClr val="5F5F5F"/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14" autoAdjust="0"/>
    <p:restoredTop sz="99129" autoAdjust="0"/>
  </p:normalViewPr>
  <p:slideViewPr>
    <p:cSldViewPr>
      <p:cViewPr>
        <p:scale>
          <a:sx n="90" d="100"/>
          <a:sy n="90" d="100"/>
        </p:scale>
        <p:origin x="-566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4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2592" y="-101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DEC25-8CF8-4A1A-B99A-5739865A1D38}" type="datetimeFigureOut">
              <a:rPr lang="en-US" smtClean="0"/>
              <a:t>8/2/2014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2AD837-2093-4E8A-9968-70B58F423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936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097C920-BCF7-418A-B5CC-AF2B26DF0619}" type="datetimeFigureOut">
              <a:rPr lang="en-US"/>
              <a:pPr/>
              <a:t>8/2/2014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5DB0844-F1F9-462B-A41B-40BBF718BF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1371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B0844-F1F9-462B-A41B-40BBF718BFB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082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B0844-F1F9-462B-A41B-40BBF718BFB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6152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B0844-F1F9-462B-A41B-40BBF718BFB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6152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Alignment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B0844-F1F9-462B-A41B-40BBF718BFB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591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B0844-F1F9-462B-A41B-40BBF718BFB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08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B0844-F1F9-462B-A41B-40BBF718BFB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08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B0844-F1F9-462B-A41B-40BBF718BFB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7165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B0844-F1F9-462B-A41B-40BBF718BFB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9967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B0844-F1F9-462B-A41B-40BBF718BFB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329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B0844-F1F9-462B-A41B-40BBF718BFB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5465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B0844-F1F9-462B-A41B-40BBF718BFB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172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B0844-F1F9-462B-A41B-40BBF718BFB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764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 userDrawn="1"/>
        </p:nvSpPr>
        <p:spPr>
          <a:xfrm>
            <a:off x="3124200" y="3657600"/>
            <a:ext cx="2895600" cy="45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Paradyn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Project</a:t>
            </a:r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2819400" y="4572000"/>
            <a:ext cx="3429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dirty="0" err="1" smtClean="0">
                <a:solidFill>
                  <a:srgbClr val="595959"/>
                </a:solidFill>
                <a:latin typeface="Gill Sans MT" pitchFamily="34" charset="0"/>
                <a:cs typeface="Times New Roman" pitchFamily="18" charset="0"/>
              </a:rPr>
              <a:t>Petascale</a:t>
            </a:r>
            <a:r>
              <a:rPr lang="en-US" dirty="0" smtClean="0">
                <a:solidFill>
                  <a:srgbClr val="595959"/>
                </a:solidFill>
                <a:latin typeface="Gill Sans MT" pitchFamily="34" charset="0"/>
                <a:cs typeface="Times New Roman" pitchFamily="18" charset="0"/>
              </a:rPr>
              <a:t> Tools Workshop</a:t>
            </a:r>
          </a:p>
          <a:p>
            <a:pPr algn="ctr" eaLnBrk="1" hangingPunct="1">
              <a:defRPr/>
            </a:pPr>
            <a:r>
              <a:rPr lang="en-US" dirty="0" smtClean="0">
                <a:solidFill>
                  <a:srgbClr val="595959"/>
                </a:solidFill>
                <a:latin typeface="Gill Sans MT" pitchFamily="34" charset="0"/>
                <a:cs typeface="Times New Roman" pitchFamily="18" charset="0"/>
              </a:rPr>
              <a:t>Madison, Wisconsin</a:t>
            </a:r>
          </a:p>
          <a:p>
            <a:pPr algn="ctr" eaLnBrk="1" hangingPunct="1">
              <a:defRPr/>
            </a:pPr>
            <a:r>
              <a:rPr lang="en-US" dirty="0" smtClean="0">
                <a:solidFill>
                  <a:srgbClr val="595959"/>
                </a:solidFill>
                <a:latin typeface="Gill Sans MT" pitchFamily="34" charset="0"/>
                <a:cs typeface="Times New Roman" pitchFamily="18" charset="0"/>
              </a:rPr>
              <a:t>Aug 4-Aug 7, 2014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73175"/>
            <a:ext cx="7772400" cy="1470025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609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50526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181600"/>
          </a:xfrm>
        </p:spPr>
        <p:txBody>
          <a:bodyPr/>
          <a:lstStyle>
            <a:lvl1pPr>
              <a:buFont typeface="Courier New" pitchFamily="49" charset="0"/>
              <a:buChar char="o"/>
              <a:defRPr>
                <a:solidFill>
                  <a:srgbClr val="1C1C1C"/>
                </a:solidFill>
              </a:defRPr>
            </a:lvl1pPr>
            <a:lvl2pPr>
              <a:buFont typeface="Courier New" pitchFamily="49" charset="0"/>
              <a:buChar char="o"/>
              <a:defRPr/>
            </a:lvl2pPr>
            <a:lvl3pPr>
              <a:buFont typeface="Courier New" pitchFamily="49" charset="0"/>
              <a:buChar char="o"/>
              <a:defRPr/>
            </a:lvl3pPr>
            <a:lvl4pPr>
              <a:buFont typeface="Courier New" pitchFamily="49" charset="0"/>
              <a:buChar char="o"/>
              <a:defRPr/>
            </a:lvl4pPr>
            <a:lvl5pPr>
              <a:buFont typeface="Courier New" pitchFamily="49" charset="0"/>
              <a:buChar char="o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AC5164B-94C2-42C4-A602-990EC824DC8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553200"/>
            <a:ext cx="4724400" cy="365125"/>
          </a:xfrm>
        </p:spPr>
        <p:txBody>
          <a:bodyPr/>
          <a:lstStyle>
            <a:lvl1pPr>
              <a:defRPr sz="1400">
                <a:solidFill>
                  <a:srgbClr val="5F5F5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Binary Code is Not Easy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522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990600"/>
            <a:ext cx="4267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990600"/>
            <a:ext cx="4419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84C07A-912F-45B6-BED2-F66A6DE9B9E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553200"/>
            <a:ext cx="4724400" cy="365125"/>
          </a:xfrm>
        </p:spPr>
        <p:txBody>
          <a:bodyPr/>
          <a:lstStyle>
            <a:lvl1pPr>
              <a:defRPr sz="1400">
                <a:solidFill>
                  <a:srgbClr val="5F5F5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Mining Software Repositories for Accurate Authorship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494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990600"/>
            <a:ext cx="42672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4D4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1600200"/>
            <a:ext cx="4267200" cy="4572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1225" y="971550"/>
            <a:ext cx="42703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4D4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1225" y="1611312"/>
            <a:ext cx="4270375" cy="45608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5C8C3D7-CBCE-41C0-B890-08E6271388E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553200"/>
            <a:ext cx="4724400" cy="365125"/>
          </a:xfrm>
        </p:spPr>
        <p:txBody>
          <a:bodyPr/>
          <a:lstStyle>
            <a:lvl1pPr>
              <a:defRPr sz="1400">
                <a:solidFill>
                  <a:srgbClr val="5F5F5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Mining Software Repositories for Accurate Authorship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741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7A8C04A-822E-4463-83C8-D612C41CD9E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569075"/>
            <a:ext cx="4724400" cy="365125"/>
          </a:xfrm>
        </p:spPr>
        <p:txBody>
          <a:bodyPr/>
          <a:lstStyle>
            <a:lvl1pPr>
              <a:defRPr sz="1400">
                <a:solidFill>
                  <a:srgbClr val="5F5F5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Mining Software Repositories for Accurate Authorship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002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181D0C-1FA5-4B30-9782-6F56D96E8EC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569075"/>
            <a:ext cx="4724400" cy="365125"/>
          </a:xfrm>
        </p:spPr>
        <p:txBody>
          <a:bodyPr/>
          <a:lstStyle>
            <a:lvl1pPr>
              <a:defRPr sz="1400">
                <a:solidFill>
                  <a:srgbClr val="5F5F5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Mining Software Repositories for Accurate Authorship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4088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685707A-0809-478C-819E-290D4367CAA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569075"/>
            <a:ext cx="4724400" cy="365125"/>
          </a:xfrm>
        </p:spPr>
        <p:txBody>
          <a:bodyPr/>
          <a:lstStyle>
            <a:lvl1pPr>
              <a:defRPr sz="1400">
                <a:solidFill>
                  <a:srgbClr val="5F5F5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Mining Software Repositories for Accurate Authorship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284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4A2C40-9369-43C2-A3C3-2B27AADE2B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948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76200"/>
            <a:ext cx="8839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990600"/>
            <a:ext cx="8839200" cy="513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200" y="6492875"/>
            <a:ext cx="1219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Gill Sans MT" pitchFamily="34" charset="0"/>
              </a:defRPr>
            </a:lvl1pPr>
          </a:lstStyle>
          <a:p>
            <a:fld id="{19B977F2-4BB2-482A-8866-D281C2356A4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9800" y="6553200"/>
            <a:ext cx="4724400" cy="3048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A Brief Discussion of Ways and Means</a:t>
            </a:r>
          </a:p>
        </p:txBody>
      </p:sp>
      <p:pic>
        <p:nvPicPr>
          <p:cNvPr id="1030" name="Picture 1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232525"/>
            <a:ext cx="7556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1" name="Group 2"/>
          <p:cNvGrpSpPr>
            <a:grpSpLocks/>
          </p:cNvGrpSpPr>
          <p:nvPr userDrawn="1"/>
        </p:nvGrpSpPr>
        <p:grpSpPr bwMode="auto">
          <a:xfrm>
            <a:off x="1219200" y="6343650"/>
            <a:ext cx="6553200" cy="285750"/>
            <a:chOff x="0" y="0"/>
            <a:chExt cx="6896" cy="344"/>
          </a:xfrm>
        </p:grpSpPr>
        <p:sp>
          <p:nvSpPr>
            <p:cNvPr id="1033" name="AutoShape 3"/>
            <p:cNvSpPr>
              <a:spLocks/>
            </p:cNvSpPr>
            <p:nvPr/>
          </p:nvSpPr>
          <p:spPr bwMode="auto">
            <a:xfrm>
              <a:off x="0" y="138"/>
              <a:ext cx="6896" cy="71"/>
            </a:xfrm>
            <a:prstGeom prst="roundRect">
              <a:avLst>
                <a:gd name="adj" fmla="val 33329"/>
              </a:avLst>
            </a:prstGeom>
            <a:gradFill rotWithShape="0">
              <a:gsLst>
                <a:gs pos="0">
                  <a:srgbClr val="FF0000"/>
                </a:gs>
                <a:gs pos="100000">
                  <a:srgbClr val="00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1034" name="Rectangle 4"/>
            <p:cNvSpPr>
              <a:spLocks/>
            </p:cNvSpPr>
            <p:nvPr/>
          </p:nvSpPr>
          <p:spPr bwMode="auto">
            <a:xfrm>
              <a:off x="3420" y="0"/>
              <a:ext cx="55" cy="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>
                <a:latin typeface="Gill Sans MT" pitchFamily="34" charset="0"/>
              </a:endParaRPr>
            </a:p>
          </p:txBody>
        </p:sp>
      </p:grpSp>
      <p:pic>
        <p:nvPicPr>
          <p:cNvPr id="1032" name="Picture 9" descr="dyninst-big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4988" y="6232525"/>
            <a:ext cx="912812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7F7F7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F7F7F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F7F7F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F7F7F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F7F7F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7F7F7F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7F7F7F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7F7F7F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7F7F7F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3200"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8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0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0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200" y="6400800"/>
            <a:ext cx="1219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Gill Sans MT" pitchFamily="34" charset="0"/>
              </a:defRPr>
            </a:lvl1pPr>
          </a:lstStyle>
          <a:p>
            <a:fld id="{73E4E7C4-E273-4B38-BA44-2F9674A2265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Binary Code is Not Easy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Xiaozhu</a:t>
            </a:r>
            <a:r>
              <a:rPr lang="en-US" dirty="0" smtClean="0"/>
              <a:t> </a:t>
            </a:r>
            <a:r>
              <a:rPr lang="en-US" dirty="0" err="1" smtClean="0"/>
              <a:t>Meng</a:t>
            </a:r>
            <a:r>
              <a:rPr lang="en-US" dirty="0"/>
              <a:t>, Emily </a:t>
            </a:r>
            <a:r>
              <a:rPr lang="en-US" dirty="0" err="1"/>
              <a:t>Gember</a:t>
            </a:r>
            <a:r>
              <a:rPr lang="en-US" dirty="0"/>
              <a:t>-Jacobson, and Bill Williams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How well do other tools do?</a:t>
            </a:r>
            <a:endParaRPr lang="en-US" u="none" strike="noStrike" dirty="0">
              <a:effectLst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Binary Code is Not Easy</a:t>
            </a:r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>
          <a:xfrm>
            <a:off x="6934200" y="6492875"/>
            <a:ext cx="1219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Gill Sans M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3AC5164B-94C2-42C4-A602-990EC824DC84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20755"/>
              </p:ext>
            </p:extLst>
          </p:nvPr>
        </p:nvGraphicFramePr>
        <p:xfrm>
          <a:off x="304800" y="990600"/>
          <a:ext cx="8305800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2667000"/>
                <a:gridCol w="2114550"/>
                <a:gridCol w="2076450"/>
              </a:tblGrid>
              <a:tr h="629509">
                <a:tc>
                  <a:txBody>
                    <a:bodyPr/>
                    <a:lstStyle/>
                    <a:p>
                      <a:r>
                        <a:rPr lang="en-US" dirty="0" smtClean="0"/>
                        <a:t>Stage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Challenge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GNU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Objdump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IDA Pro</a:t>
                      </a:r>
                      <a:endParaRPr lang="en-US" dirty="0"/>
                    </a:p>
                  </a:txBody>
                  <a:tcPr/>
                </a:tc>
              </a:tr>
              <a:tr h="520859"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Code Discovery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Code or 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0/2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1/2</a:t>
                      </a:r>
                      <a:endParaRPr lang="en-US" dirty="0"/>
                    </a:p>
                  </a:txBody>
                  <a:tcPr/>
                </a:tc>
              </a:tr>
              <a:tr h="68578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Missing symbols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recover</a:t>
                      </a:r>
                      <a:r>
                        <a:rPr lang="en-US" baseline="0" dirty="0" smtClean="0"/>
                        <a:t> 0/1227</a:t>
                      </a:r>
                    </a:p>
                    <a:p>
                      <a:r>
                        <a:rPr lang="en-US" baseline="0" dirty="0" smtClean="0"/>
                        <a:t>false entry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recover 608/1227</a:t>
                      </a:r>
                    </a:p>
                    <a:p>
                      <a:r>
                        <a:rPr lang="en-US" dirty="0" smtClean="0"/>
                        <a:t>false entry 408</a:t>
                      </a:r>
                      <a:endParaRPr lang="en-US" dirty="0"/>
                    </a:p>
                  </a:txBody>
                  <a:tcPr/>
                </a:tc>
              </a:tr>
              <a:tr h="55247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Overlapping instructions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0/1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0/1</a:t>
                      </a:r>
                      <a:endParaRPr lang="en-US" dirty="0"/>
                    </a:p>
                  </a:txBody>
                  <a:tcPr/>
                </a:tc>
              </a:tr>
              <a:tr h="497611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CFG Construction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Indirect control</a:t>
                      </a:r>
                      <a:r>
                        <a:rPr lang="en-US" baseline="0" dirty="0" smtClean="0"/>
                        <a:t> flow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0/6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2/6</a:t>
                      </a:r>
                      <a:endParaRPr lang="en-US" dirty="0"/>
                    </a:p>
                  </a:txBody>
                  <a:tcPr/>
                </a:tc>
              </a:tr>
              <a:tr h="49987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Non-returning functions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0/2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1/2</a:t>
                      </a:r>
                      <a:endParaRPr lang="en-US" dirty="0"/>
                    </a:p>
                  </a:txBody>
                  <a:tcPr/>
                </a:tc>
              </a:tr>
              <a:tr h="391879"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CFG Partitioning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r>
                        <a:rPr lang="en-US" baseline="0" dirty="0" smtClean="0"/>
                        <a:t>unctions sharing 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0/1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0/1</a:t>
                      </a:r>
                      <a:endParaRPr lang="en-US" dirty="0"/>
                    </a:p>
                  </a:txBody>
                  <a:tcPr/>
                </a:tc>
              </a:tr>
              <a:tr h="4659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Non-continuous functions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0/1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0/1</a:t>
                      </a:r>
                      <a:endParaRPr lang="en-US" dirty="0"/>
                    </a:p>
                  </a:txBody>
                  <a:tcPr/>
                </a:tc>
              </a:tr>
              <a:tr h="40423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Tail</a:t>
                      </a:r>
                      <a:r>
                        <a:rPr lang="en-US" baseline="0" dirty="0" smtClean="0"/>
                        <a:t> calls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0/1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71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570" y="76200"/>
            <a:ext cx="9096430" cy="762000"/>
          </a:xfrm>
        </p:spPr>
        <p:txBody>
          <a:bodyPr/>
          <a:lstStyle/>
          <a:p>
            <a:pPr lvl="0"/>
            <a:r>
              <a:rPr lang="en-US" dirty="0" smtClean="0"/>
              <a:t>There is interaction between </a:t>
            </a:r>
            <a:r>
              <a:rPr lang="en-US" dirty="0"/>
              <a:t>the </a:t>
            </a:r>
            <a:r>
              <a:rPr lang="en-US" dirty="0" smtClean="0"/>
              <a:t>parsing stages</a:t>
            </a:r>
            <a:endParaRPr lang="en-US" u="none" strike="noStrike" dirty="0">
              <a:effectLst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400" y="838199"/>
            <a:ext cx="7848600" cy="5654675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Binary Code is Not Easy</a:t>
            </a:r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>
          <a:xfrm>
            <a:off x="6934200" y="6492875"/>
            <a:ext cx="1219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Gill Sans M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3AC5164B-94C2-42C4-A602-990EC824DC8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1128889" y="2219762"/>
            <a:ext cx="2681111" cy="59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Code Discovery</a:t>
            </a:r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5585178" y="2246063"/>
            <a:ext cx="2949222" cy="57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CFG Construction</a:t>
            </a:r>
          </a:p>
        </p:txBody>
      </p:sp>
      <p:sp>
        <p:nvSpPr>
          <p:cNvPr id="4" name="Curved Down Arrow 3"/>
          <p:cNvSpPr/>
          <p:nvPr/>
        </p:nvSpPr>
        <p:spPr>
          <a:xfrm>
            <a:off x="2586096" y="1371600"/>
            <a:ext cx="4289778" cy="89946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urved Down Arrow 9"/>
          <p:cNvSpPr/>
          <p:nvPr/>
        </p:nvSpPr>
        <p:spPr>
          <a:xfrm rot="10800000">
            <a:off x="2499862" y="2770758"/>
            <a:ext cx="4197271" cy="89946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Bent-Up Arrow 7"/>
          <p:cNvSpPr/>
          <p:nvPr/>
        </p:nvSpPr>
        <p:spPr>
          <a:xfrm rot="5400000">
            <a:off x="1175164" y="3298557"/>
            <a:ext cx="2598439" cy="1742722"/>
          </a:xfrm>
          <a:prstGeom prst="bentUpArrow">
            <a:avLst>
              <a:gd name="adj1" fmla="val 9628"/>
              <a:gd name="adj2" fmla="val 16980"/>
              <a:gd name="adj3" fmla="val 186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内容占位符 2"/>
          <p:cNvSpPr txBox="1">
            <a:spLocks/>
          </p:cNvSpPr>
          <p:nvPr/>
        </p:nvSpPr>
        <p:spPr bwMode="auto">
          <a:xfrm>
            <a:off x="3429000" y="4921958"/>
            <a:ext cx="3217333" cy="793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CFG Partitioning</a:t>
            </a:r>
          </a:p>
        </p:txBody>
      </p:sp>
      <p:sp>
        <p:nvSpPr>
          <p:cNvPr id="13" name="Bent-Up Arrow 12"/>
          <p:cNvSpPr/>
          <p:nvPr/>
        </p:nvSpPr>
        <p:spPr>
          <a:xfrm rot="5400000" flipV="1">
            <a:off x="5385684" y="3276215"/>
            <a:ext cx="2598439" cy="1787407"/>
          </a:xfrm>
          <a:prstGeom prst="bentUpArrow">
            <a:avLst>
              <a:gd name="adj1" fmla="val 9628"/>
              <a:gd name="adj2" fmla="val 16980"/>
              <a:gd name="adj3" fmla="val 186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6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animBg="1"/>
      <p:bldP spid="8" grpId="0" animBg="1"/>
      <p:bldP spid="12" grpId="0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1295400" y="3381375"/>
            <a:ext cx="1447800" cy="301942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816226" y="3381375"/>
            <a:ext cx="1679574" cy="301942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The </a:t>
            </a:r>
            <a:r>
              <a:rPr lang="en-US" dirty="0" smtClean="0"/>
              <a:t>ParseAPI</a:t>
            </a:r>
            <a:r>
              <a:rPr lang="en-US" dirty="0"/>
              <a:t> approach</a:t>
            </a:r>
            <a:endParaRPr lang="en-US" u="none" strike="noStrike" dirty="0">
              <a:effectLst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Binary Code is Not Easy</a:t>
            </a:r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>
          <a:xfrm>
            <a:off x="6934200" y="6492875"/>
            <a:ext cx="1219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Gill Sans M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3AC5164B-94C2-42C4-A602-990EC824DC8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479926" y="1000125"/>
            <a:ext cx="2286000" cy="45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Code Discovery</a:t>
            </a:r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479926" y="1620255"/>
            <a:ext cx="2514600" cy="437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CFG Construction</a:t>
            </a:r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79926" y="2229855"/>
            <a:ext cx="2514600" cy="437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CFG Partitioning</a:t>
            </a:r>
          </a:p>
        </p:txBody>
      </p:sp>
      <p:sp>
        <p:nvSpPr>
          <p:cNvPr id="10" name="内容占位符 2"/>
          <p:cNvSpPr txBox="1">
            <a:spLocks/>
          </p:cNvSpPr>
          <p:nvPr/>
        </p:nvSpPr>
        <p:spPr bwMode="auto">
          <a:xfrm>
            <a:off x="3810000" y="1080169"/>
            <a:ext cx="5181600" cy="488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Control flow (recursive) traversal</a:t>
            </a:r>
          </a:p>
        </p:txBody>
      </p:sp>
      <p:sp>
        <p:nvSpPr>
          <p:cNvPr id="13" name="内容占位符 2"/>
          <p:cNvSpPr txBox="1">
            <a:spLocks/>
          </p:cNvSpPr>
          <p:nvPr/>
        </p:nvSpPr>
        <p:spPr bwMode="auto">
          <a:xfrm>
            <a:off x="3810000" y="1676400"/>
            <a:ext cx="5181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CFG function representation model</a:t>
            </a:r>
            <a:endParaRPr lang="en-US" sz="2400" dirty="0"/>
          </a:p>
        </p:txBody>
      </p:sp>
      <p:sp>
        <p:nvSpPr>
          <p:cNvPr id="14" name="AutoShape 27"/>
          <p:cNvSpPr>
            <a:spLocks noChangeArrowheads="1"/>
          </p:cNvSpPr>
          <p:nvPr/>
        </p:nvSpPr>
        <p:spPr bwMode="auto">
          <a:xfrm>
            <a:off x="2057400" y="5019676"/>
            <a:ext cx="441325" cy="400050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0" tIns="156638" rIns="0" bIns="156638" anchor="ctr"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15" name="AutoShape 27"/>
          <p:cNvSpPr>
            <a:spLocks noChangeArrowheads="1"/>
          </p:cNvSpPr>
          <p:nvPr/>
        </p:nvSpPr>
        <p:spPr bwMode="auto">
          <a:xfrm>
            <a:off x="2057400" y="4313239"/>
            <a:ext cx="441325" cy="400050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0" tIns="156638" rIns="0" bIns="156638" anchor="ctr"/>
          <a:lstStyle/>
          <a:p>
            <a:pPr>
              <a:spcBef>
                <a:spcPct val="50000"/>
              </a:spcBef>
              <a:defRPr/>
            </a:pPr>
            <a:endParaRPr lang="en-US" dirty="0"/>
          </a:p>
        </p:txBody>
      </p:sp>
      <p:sp>
        <p:nvSpPr>
          <p:cNvPr id="16" name="AutoShape 27"/>
          <p:cNvSpPr>
            <a:spLocks noChangeArrowheads="1"/>
          </p:cNvSpPr>
          <p:nvPr/>
        </p:nvSpPr>
        <p:spPr bwMode="auto">
          <a:xfrm>
            <a:off x="2057400" y="5772151"/>
            <a:ext cx="441325" cy="400050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0" tIns="156638" rIns="0" bIns="156638" anchor="ctr"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cxnSp>
        <p:nvCxnSpPr>
          <p:cNvPr id="17" name="AutoShape 38"/>
          <p:cNvCxnSpPr>
            <a:cxnSpLocks noChangeShapeType="1"/>
            <a:stCxn id="15" idx="2"/>
            <a:endCxn id="14" idx="0"/>
          </p:cNvCxnSpPr>
          <p:nvPr/>
        </p:nvCxnSpPr>
        <p:spPr bwMode="auto">
          <a:xfrm rot="5400000">
            <a:off x="2124870" y="4866482"/>
            <a:ext cx="306387" cy="1588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</p:spPr>
      </p:cxnSp>
      <p:cxnSp>
        <p:nvCxnSpPr>
          <p:cNvPr id="18" name="AutoShape 38"/>
          <p:cNvCxnSpPr>
            <a:cxnSpLocks noChangeShapeType="1"/>
            <a:stCxn id="14" idx="2"/>
            <a:endCxn id="16" idx="0"/>
          </p:cNvCxnSpPr>
          <p:nvPr/>
        </p:nvCxnSpPr>
        <p:spPr bwMode="auto">
          <a:xfrm rot="5400000">
            <a:off x="2101851" y="5595938"/>
            <a:ext cx="352425" cy="1588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</p:spPr>
      </p:cxnSp>
      <p:cxnSp>
        <p:nvCxnSpPr>
          <p:cNvPr id="19" name="AutoShape 38"/>
          <p:cNvCxnSpPr>
            <a:cxnSpLocks noChangeShapeType="1"/>
            <a:stCxn id="14" idx="2"/>
            <a:endCxn id="14" idx="0"/>
          </p:cNvCxnSpPr>
          <p:nvPr/>
        </p:nvCxnSpPr>
        <p:spPr bwMode="auto">
          <a:xfrm rot="5400000" flipH="1">
            <a:off x="2078038" y="5219701"/>
            <a:ext cx="400050" cy="1588"/>
          </a:xfrm>
          <a:prstGeom prst="curvedConnector5">
            <a:avLst>
              <a:gd name="adj1" fmla="val -57143"/>
              <a:gd name="adj2" fmla="val 28291058"/>
              <a:gd name="adj3" fmla="val 157143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</p:spPr>
      </p:cxnSp>
      <p:sp>
        <p:nvSpPr>
          <p:cNvPr id="20" name="AutoShape 27"/>
          <p:cNvSpPr>
            <a:spLocks noChangeArrowheads="1"/>
          </p:cNvSpPr>
          <p:nvPr/>
        </p:nvSpPr>
        <p:spPr bwMode="auto">
          <a:xfrm>
            <a:off x="3319463" y="4333876"/>
            <a:ext cx="441325" cy="400050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0" tIns="156638" rIns="0" bIns="156638" anchor="ctr"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21" name="AutoShape 27"/>
          <p:cNvSpPr>
            <a:spLocks noChangeArrowheads="1"/>
          </p:cNvSpPr>
          <p:nvPr/>
        </p:nvSpPr>
        <p:spPr bwMode="auto">
          <a:xfrm>
            <a:off x="3760788" y="5086351"/>
            <a:ext cx="439737" cy="400050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0" tIns="156638" rIns="0" bIns="156638" anchor="ctr"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22" name="AutoShape 27"/>
          <p:cNvSpPr>
            <a:spLocks noChangeArrowheads="1"/>
          </p:cNvSpPr>
          <p:nvPr/>
        </p:nvSpPr>
        <p:spPr bwMode="auto">
          <a:xfrm>
            <a:off x="2879725" y="5086351"/>
            <a:ext cx="439738" cy="400050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0" tIns="156638" rIns="0" bIns="156638" anchor="ctr"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cxnSp>
        <p:nvCxnSpPr>
          <p:cNvPr id="23" name="AutoShape 38"/>
          <p:cNvCxnSpPr>
            <a:cxnSpLocks noChangeShapeType="1"/>
            <a:stCxn id="20" idx="2"/>
            <a:endCxn id="22" idx="0"/>
          </p:cNvCxnSpPr>
          <p:nvPr/>
        </p:nvCxnSpPr>
        <p:spPr bwMode="auto">
          <a:xfrm rot="5400000">
            <a:off x="3143796" y="4689888"/>
            <a:ext cx="352393" cy="440267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</p:spPr>
      </p:cxnSp>
      <p:cxnSp>
        <p:nvCxnSpPr>
          <p:cNvPr id="24" name="AutoShape 38"/>
          <p:cNvCxnSpPr>
            <a:cxnSpLocks noChangeShapeType="1"/>
            <a:stCxn id="20" idx="2"/>
            <a:endCxn id="21" idx="0"/>
          </p:cNvCxnSpPr>
          <p:nvPr/>
        </p:nvCxnSpPr>
        <p:spPr bwMode="auto">
          <a:xfrm rot="16200000" flipH="1">
            <a:off x="3584062" y="4689887"/>
            <a:ext cx="352393" cy="440267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</p:spPr>
      </p:cxnSp>
      <p:sp>
        <p:nvSpPr>
          <p:cNvPr id="25" name="AutoShape 27"/>
          <p:cNvSpPr>
            <a:spLocks noChangeArrowheads="1"/>
          </p:cNvSpPr>
          <p:nvPr/>
        </p:nvSpPr>
        <p:spPr bwMode="auto">
          <a:xfrm>
            <a:off x="3303588" y="5848351"/>
            <a:ext cx="439738" cy="400050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0" tIns="156638" rIns="0" bIns="156638" anchor="ctr"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cxnSp>
        <p:nvCxnSpPr>
          <p:cNvPr id="26" name="AutoShape 38"/>
          <p:cNvCxnSpPr>
            <a:cxnSpLocks noChangeShapeType="1"/>
            <a:stCxn id="22" idx="2"/>
            <a:endCxn id="25" idx="0"/>
          </p:cNvCxnSpPr>
          <p:nvPr/>
        </p:nvCxnSpPr>
        <p:spPr bwMode="auto">
          <a:xfrm rot="16200000" flipH="1">
            <a:off x="3130550" y="5455444"/>
            <a:ext cx="361950" cy="423863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</p:spPr>
      </p:cxnSp>
      <p:cxnSp>
        <p:nvCxnSpPr>
          <p:cNvPr id="27" name="AutoShape 38"/>
          <p:cNvCxnSpPr>
            <a:cxnSpLocks noChangeShapeType="1"/>
            <a:stCxn id="21" idx="2"/>
            <a:endCxn id="25" idx="0"/>
          </p:cNvCxnSpPr>
          <p:nvPr/>
        </p:nvCxnSpPr>
        <p:spPr bwMode="auto">
          <a:xfrm rot="5400000">
            <a:off x="3571082" y="5438776"/>
            <a:ext cx="361950" cy="457200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</p:spPr>
      </p:cxnSp>
      <p:cxnSp>
        <p:nvCxnSpPr>
          <p:cNvPr id="28" name="AutoShape 38"/>
          <p:cNvCxnSpPr>
            <a:cxnSpLocks noChangeShapeType="1"/>
            <a:stCxn id="14" idx="3"/>
            <a:endCxn id="20" idx="0"/>
          </p:cNvCxnSpPr>
          <p:nvPr/>
        </p:nvCxnSpPr>
        <p:spPr bwMode="auto">
          <a:xfrm flipV="1">
            <a:off x="2498725" y="4333876"/>
            <a:ext cx="1041401" cy="885825"/>
          </a:xfrm>
          <a:prstGeom prst="curvedConnector4">
            <a:avLst>
              <a:gd name="adj1" fmla="val 39405"/>
              <a:gd name="adj2" fmla="val 125806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</p:spPr>
      </p:cxnSp>
      <p:sp>
        <p:nvSpPr>
          <p:cNvPr id="29" name="Rectangular Callout 28"/>
          <p:cNvSpPr/>
          <p:nvPr/>
        </p:nvSpPr>
        <p:spPr>
          <a:xfrm>
            <a:off x="1371600" y="3505202"/>
            <a:ext cx="1295400" cy="533399"/>
          </a:xfrm>
          <a:prstGeom prst="wedgeRectCallout">
            <a:avLst>
              <a:gd name="adj1" fmla="val 19208"/>
              <a:gd name="adj2" fmla="val 965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Entry point of foo</a:t>
            </a:r>
            <a:endParaRPr lang="en-US" dirty="0"/>
          </a:p>
        </p:txBody>
      </p:sp>
      <p:sp>
        <p:nvSpPr>
          <p:cNvPr id="30" name="Rectangular Callout 29"/>
          <p:cNvSpPr/>
          <p:nvPr/>
        </p:nvSpPr>
        <p:spPr>
          <a:xfrm>
            <a:off x="3072856" y="3505200"/>
            <a:ext cx="1295400" cy="533399"/>
          </a:xfrm>
          <a:prstGeom prst="wedgeRectCallout">
            <a:avLst>
              <a:gd name="adj1" fmla="val 1870"/>
              <a:gd name="adj2" fmla="val 955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Entry point of bar</a:t>
            </a:r>
            <a:endParaRPr lang="en-US" dirty="0"/>
          </a:p>
        </p:txBody>
      </p:sp>
      <p:cxnSp>
        <p:nvCxnSpPr>
          <p:cNvPr id="32" name="AutoShape 38"/>
          <p:cNvCxnSpPr>
            <a:cxnSpLocks noChangeShapeType="1"/>
          </p:cNvCxnSpPr>
          <p:nvPr/>
        </p:nvCxnSpPr>
        <p:spPr bwMode="auto">
          <a:xfrm>
            <a:off x="4789069" y="4608596"/>
            <a:ext cx="533400" cy="1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rgbClr val="0070C0"/>
            </a:solidFill>
            <a:round/>
            <a:headEnd/>
            <a:tailEnd type="triangle" w="sm" len="med"/>
          </a:ln>
        </p:spPr>
      </p:cxnSp>
      <p:cxnSp>
        <p:nvCxnSpPr>
          <p:cNvPr id="34" name="AutoShape 38"/>
          <p:cNvCxnSpPr>
            <a:cxnSpLocks noChangeShapeType="1"/>
          </p:cNvCxnSpPr>
          <p:nvPr/>
        </p:nvCxnSpPr>
        <p:spPr bwMode="auto">
          <a:xfrm>
            <a:off x="4789069" y="5602204"/>
            <a:ext cx="552115" cy="1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rgbClr val="FF0000"/>
            </a:solidFill>
            <a:round/>
            <a:headEnd/>
            <a:tailEnd type="triangle" w="sm" len="med"/>
          </a:ln>
        </p:spPr>
      </p:cxnSp>
      <p:sp>
        <p:nvSpPr>
          <p:cNvPr id="37" name="内容占位符 2"/>
          <p:cNvSpPr txBox="1">
            <a:spLocks/>
          </p:cNvSpPr>
          <p:nvPr/>
        </p:nvSpPr>
        <p:spPr bwMode="auto">
          <a:xfrm>
            <a:off x="4689058" y="4648201"/>
            <a:ext cx="2936874" cy="45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Intraprocedural edge</a:t>
            </a:r>
          </a:p>
        </p:txBody>
      </p:sp>
      <p:sp>
        <p:nvSpPr>
          <p:cNvPr id="38" name="内容占位符 2"/>
          <p:cNvSpPr txBox="1">
            <a:spLocks/>
          </p:cNvSpPr>
          <p:nvPr/>
        </p:nvSpPr>
        <p:spPr bwMode="auto">
          <a:xfrm>
            <a:off x="4689058" y="5678405"/>
            <a:ext cx="2936874" cy="45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 smtClean="0"/>
              <a:t>Interprocedural</a:t>
            </a:r>
            <a:r>
              <a:rPr lang="en-US" sz="2400" dirty="0" smtClean="0"/>
              <a:t> edge</a:t>
            </a:r>
          </a:p>
        </p:txBody>
      </p:sp>
      <p:sp>
        <p:nvSpPr>
          <p:cNvPr id="45" name="内容占位符 2"/>
          <p:cNvSpPr txBox="1">
            <a:spLocks/>
          </p:cNvSpPr>
          <p:nvPr/>
        </p:nvSpPr>
        <p:spPr bwMode="auto">
          <a:xfrm>
            <a:off x="3810000" y="2286000"/>
            <a:ext cx="5181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i="1" smtClean="0"/>
              <a:t>Challenge specific </a:t>
            </a:r>
            <a:r>
              <a:rPr lang="en-US" sz="2800" b="1" i="1" dirty="0" smtClean="0"/>
              <a:t>analyses</a:t>
            </a:r>
            <a:endParaRPr lang="en-US" sz="2800" b="1" i="1" dirty="0"/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2971800" y="1334503"/>
            <a:ext cx="796926" cy="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2971800" y="1334503"/>
            <a:ext cx="796926" cy="58052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>
            <a:off x="2971800" y="1876927"/>
            <a:ext cx="796927" cy="627645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1"/>
          </p:cNvCxnSpPr>
          <p:nvPr/>
        </p:nvCxnSpPr>
        <p:spPr>
          <a:xfrm flipH="1" flipV="1">
            <a:off x="2971800" y="1371600"/>
            <a:ext cx="838200" cy="11811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5" idx="1"/>
          </p:cNvCxnSpPr>
          <p:nvPr/>
        </p:nvCxnSpPr>
        <p:spPr>
          <a:xfrm flipH="1" flipV="1">
            <a:off x="2971800" y="1924552"/>
            <a:ext cx="838200" cy="62814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45" idx="1"/>
          </p:cNvCxnSpPr>
          <p:nvPr/>
        </p:nvCxnSpPr>
        <p:spPr>
          <a:xfrm flipH="1">
            <a:off x="2971800" y="2552700"/>
            <a:ext cx="838200" cy="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810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1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5" dur="1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68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1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71" dur="1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74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77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80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2" dur="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83" dur="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1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86" dur="1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10" grpId="0"/>
      <p:bldP spid="13" grpId="0"/>
      <p:bldP spid="14" grpId="0" animBg="1"/>
      <p:bldP spid="15" grpId="0" animBg="1"/>
      <p:bldP spid="16" grpId="0" animBg="1"/>
      <p:bldP spid="20" grpId="0" animBg="1"/>
      <p:bldP spid="21" grpId="0" animBg="1"/>
      <p:bldP spid="22" grpId="0" animBg="1"/>
      <p:bldP spid="25" grpId="0" animBg="1"/>
      <p:bldP spid="29" grpId="0" animBg="1"/>
      <p:bldP spid="30" grpId="0" animBg="1"/>
      <p:bldP spid="37" grpId="0"/>
      <p:bldP spid="38" grpId="0"/>
      <p:bldP spid="4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-152400"/>
            <a:ext cx="8839200" cy="762000"/>
          </a:xfrm>
        </p:spPr>
        <p:txBody>
          <a:bodyPr/>
          <a:lstStyle/>
          <a:p>
            <a:pPr lvl="0"/>
            <a:r>
              <a:rPr lang="en-US" dirty="0" smtClean="0"/>
              <a:t>ParseAPI’s mechanisms and status</a:t>
            </a:r>
            <a:endParaRPr lang="en-US" u="none" strike="noStrike" dirty="0">
              <a:effectLst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Binary Code is Not Easy</a:t>
            </a:r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>
          <a:xfrm>
            <a:off x="6934200" y="6492875"/>
            <a:ext cx="1219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Gill Sans M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3AC5164B-94C2-42C4-A602-990EC824DC84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954095"/>
              </p:ext>
            </p:extLst>
          </p:nvPr>
        </p:nvGraphicFramePr>
        <p:xfrm>
          <a:off x="304800" y="629025"/>
          <a:ext cx="8305800" cy="5543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2286000"/>
                <a:gridCol w="2495550"/>
                <a:gridCol w="207645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Stage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Challenge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Our</a:t>
                      </a:r>
                      <a:r>
                        <a:rPr lang="en-US" baseline="0" dirty="0" smtClean="0"/>
                        <a:t> technique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ParseAPI Status</a:t>
                      </a:r>
                      <a:endParaRPr lang="en-US" dirty="0"/>
                    </a:p>
                  </a:txBody>
                  <a:tcPr/>
                </a:tc>
              </a:tr>
              <a:tr h="622174"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Code Discovery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Code or 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Control flow</a:t>
                      </a:r>
                      <a:r>
                        <a:rPr lang="en-US" baseline="0" dirty="0" smtClean="0"/>
                        <a:t> traversal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Done</a:t>
                      </a:r>
                      <a:endParaRPr lang="en-US" dirty="0"/>
                    </a:p>
                  </a:txBody>
                  <a:tcPr/>
                </a:tc>
              </a:tr>
              <a:tr h="62217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Missing symbols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Probabilistic</a:t>
                      </a:r>
                      <a:r>
                        <a:rPr lang="en-US" baseline="0" dirty="0" smtClean="0"/>
                        <a:t> g</a:t>
                      </a:r>
                      <a:r>
                        <a:rPr lang="en-US" dirty="0" smtClean="0"/>
                        <a:t>ap</a:t>
                      </a:r>
                      <a:r>
                        <a:rPr lang="en-US" baseline="0" dirty="0" smtClean="0"/>
                        <a:t> parsing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Integrating</a:t>
                      </a:r>
                      <a:endParaRPr lang="en-US" dirty="0"/>
                    </a:p>
                  </a:txBody>
                  <a:tcPr/>
                </a:tc>
              </a:tr>
              <a:tr h="6287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Overlapping instructions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Control flow</a:t>
                      </a:r>
                      <a:r>
                        <a:rPr lang="en-US" baseline="0" dirty="0" smtClean="0"/>
                        <a:t> traversal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Done</a:t>
                      </a:r>
                      <a:endParaRPr lang="en-US" dirty="0"/>
                    </a:p>
                  </a:txBody>
                  <a:tcPr/>
                </a:tc>
              </a:tr>
              <a:tr h="628740"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CFG Construction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Indirect control</a:t>
                      </a:r>
                      <a:r>
                        <a:rPr lang="en-US" baseline="0" dirty="0" smtClean="0"/>
                        <a:t> flow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Backward slicing + Symbolic evaluation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Integrating</a:t>
                      </a:r>
                      <a:endParaRPr lang="en-US" dirty="0"/>
                    </a:p>
                  </a:txBody>
                  <a:tcPr/>
                </a:tc>
              </a:tr>
              <a:tr h="71742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Non-returning functions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Might-ret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analysis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Done</a:t>
                      </a:r>
                      <a:endParaRPr lang="en-US" dirty="0"/>
                    </a:p>
                  </a:txBody>
                  <a:tcPr/>
                </a:tc>
              </a:tr>
              <a:tr h="6287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Exception handling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Leveraging debugging information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Limited</a:t>
                      </a:r>
                      <a:endParaRPr lang="en-US" dirty="0"/>
                    </a:p>
                  </a:txBody>
                  <a:tcPr/>
                </a:tc>
              </a:tr>
              <a:tr h="526362">
                <a:tc rowSpan="2">
                  <a:txBody>
                    <a:bodyPr/>
                    <a:lstStyle/>
                    <a:p>
                      <a:r>
                        <a:rPr lang="en-US" smtClean="0"/>
                        <a:t>CFG Partitioning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Complex functions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CFG</a:t>
                      </a:r>
                      <a:r>
                        <a:rPr lang="en-US" baseline="0" dirty="0" smtClean="0"/>
                        <a:t> function representation </a:t>
                      </a:r>
                      <a:r>
                        <a:rPr lang="en-US" dirty="0" smtClean="0"/>
                        <a:t>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Done</a:t>
                      </a:r>
                      <a:endParaRPr lang="en-US" dirty="0"/>
                    </a:p>
                  </a:txBody>
                  <a:tcPr/>
                </a:tc>
              </a:tr>
              <a:tr h="6287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Tail</a:t>
                      </a:r>
                      <a:r>
                        <a:rPr lang="en-US" baseline="0" dirty="0" smtClean="0"/>
                        <a:t> calls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Stack </a:t>
                      </a:r>
                      <a:r>
                        <a:rPr lang="en-US" baseline="0" dirty="0" smtClean="0"/>
                        <a:t>analysis + CFG structure analysis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Prototyping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475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76200"/>
            <a:ext cx="8839200" cy="762000"/>
          </a:xfrm>
        </p:spPr>
        <p:txBody>
          <a:bodyPr/>
          <a:lstStyle/>
          <a:p>
            <a:r>
              <a:rPr lang="en-US" dirty="0" smtClean="0"/>
              <a:t>Challenge: Code or Data?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5164B-94C2-42C4-A602-990EC824DC8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Binary Code is Not Easy</a:t>
            </a:r>
            <a:endParaRPr lang="en-US" dirty="0"/>
          </a:p>
        </p:txBody>
      </p:sp>
      <p:sp>
        <p:nvSpPr>
          <p:cNvPr id="25" name="内容占位符 2"/>
          <p:cNvSpPr txBox="1">
            <a:spLocks/>
          </p:cNvSpPr>
          <p:nvPr/>
        </p:nvSpPr>
        <p:spPr bwMode="auto">
          <a:xfrm>
            <a:off x="304800" y="3855780"/>
            <a:ext cx="2899344" cy="1935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However, if the jump table data bytes are misinterpreted as code: </a:t>
            </a:r>
          </a:p>
        </p:txBody>
      </p:sp>
      <p:sp>
        <p:nvSpPr>
          <p:cNvPr id="23" name="内容占位符 2"/>
          <p:cNvSpPr txBox="1">
            <a:spLocks/>
          </p:cNvSpPr>
          <p:nvPr/>
        </p:nvSpPr>
        <p:spPr bwMode="auto">
          <a:xfrm>
            <a:off x="304800" y="1981200"/>
            <a:ext cx="2598288" cy="45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Jump table data:</a:t>
            </a:r>
          </a:p>
        </p:txBody>
      </p: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875388"/>
              </p:ext>
            </p:extLst>
          </p:nvPr>
        </p:nvGraphicFramePr>
        <p:xfrm>
          <a:off x="3048000" y="2028824"/>
          <a:ext cx="5743190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8500"/>
                <a:gridCol w="1507587"/>
                <a:gridCol w="1821305"/>
                <a:gridCol w="1435798"/>
              </a:tblGrid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Bytes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Data value</a:t>
                      </a:r>
                      <a:endParaRPr lang="en-US" dirty="0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eax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=0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80b15f0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e0 4c 02 00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0x24ce0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eax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=1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80b15f4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98 4a 02 00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0x24a98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eax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=2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80b15f8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a6 4a 02 00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0x24aa6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eax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=3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80b15fc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b3 4a 02 00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0x24ab3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04800" y="609600"/>
            <a:ext cx="7610475" cy="1323439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80b134e: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call 8050760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&lt;__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i686.get_pc_thunk.bx&gt;</a:t>
            </a: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80b1353: add  $0x25025,%ebx</a:t>
            </a: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80b15e5: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%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ebx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80b15e7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  -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0x24d88(%ebx,%eax,4),%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#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[80b15f0+eax*4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80b15ee: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*%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" name="Rectangular Callout 35"/>
          <p:cNvSpPr/>
          <p:nvPr/>
        </p:nvSpPr>
        <p:spPr>
          <a:xfrm>
            <a:off x="2057401" y="1394430"/>
            <a:ext cx="2667000" cy="266700"/>
          </a:xfrm>
          <a:prstGeom prst="wedgeRectCallout">
            <a:avLst>
              <a:gd name="adj1" fmla="val 29014"/>
              <a:gd name="adj2" fmla="val 45658"/>
            </a:avLst>
          </a:prstGeom>
          <a:solidFill>
            <a:schemeClr val="bg1">
              <a:alpha val="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2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153400" y="5943600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0" y="3846255"/>
            <a:ext cx="5707952" cy="2554545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80b15f0: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e0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4c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loopne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80b163e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80b15f2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02 00    add 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),%al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80b15f4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98   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cwtl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80b15f5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4a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dec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edx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80b15f6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02 00 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add    (%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),%al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80b15f8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a6   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cmpsb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%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:(%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edi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),%ds:(%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esi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80b15f9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4a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dec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edx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80b15fa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02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00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add    (%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),%al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80b15fc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b3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4a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$0x4a,%bl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80b15fe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02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00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add 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),%al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27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Challenge: Overlapping instructions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5164B-94C2-42C4-A602-990EC824DC8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Binary Code is Not Easy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1208782"/>
            <a:ext cx="5334000" cy="830997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3fe9e8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: je 3fe9eb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3fe9ea: lock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cmpxchg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%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ecx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0x35b0(%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ebx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3fe9f2: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jne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3ff740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9700" y="2901951"/>
            <a:ext cx="8928100" cy="136524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noAutofit/>
          </a:bodyPr>
          <a:lstStyle/>
          <a:p>
            <a:pPr algn="l"/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graphicFrame>
        <p:nvGraphicFramePr>
          <p:cNvPr id="9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326020"/>
              </p:ext>
            </p:extLst>
          </p:nvPr>
        </p:nvGraphicFramePr>
        <p:xfrm>
          <a:off x="1309997" y="2895600"/>
          <a:ext cx="7605400" cy="1314458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753335"/>
                <a:gridCol w="753335"/>
                <a:gridCol w="554430"/>
                <a:gridCol w="554430"/>
                <a:gridCol w="554430"/>
                <a:gridCol w="554430"/>
                <a:gridCol w="554430"/>
                <a:gridCol w="554430"/>
                <a:gridCol w="554430"/>
                <a:gridCol w="554430"/>
                <a:gridCol w="554430"/>
                <a:gridCol w="554430"/>
                <a:gridCol w="554430"/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e8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e9</a:t>
                      </a:r>
                      <a:endParaRPr lang="en-US" sz="1600" b="1" i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ea</a:t>
                      </a:r>
                      <a:endParaRPr lang="en-US" sz="1600" b="1" i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eb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ec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ed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ee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ef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~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f7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74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f0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0f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b1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8b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b0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35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0f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..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1336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je 3fe9eb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lock</a:t>
                      </a:r>
                      <a:r>
                        <a:rPr lang="en-US" b="1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cmpxchg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%</a:t>
                      </a:r>
                      <a:r>
                        <a:rPr lang="en-US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ecx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0x35b0(%</a:t>
                      </a:r>
                      <a:r>
                        <a:rPr lang="en-US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ebx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b="1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b="1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jne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3ff740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3858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cmpxchg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%</a:t>
                      </a:r>
                      <a:r>
                        <a:rPr lang="en-US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ecx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0x35b0(%</a:t>
                      </a:r>
                      <a:r>
                        <a:rPr lang="en-US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ebx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b="1" dirty="0">
                        <a:latin typeface="Consolas" pitchFamily="49" charset="0"/>
                        <a:cs typeface="Courier New" pitchFamily="49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b="1" dirty="0">
                        <a:latin typeface="Consolas" pitchFamily="49" charset="0"/>
                        <a:cs typeface="Courier New" pitchFamily="49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b="1" dirty="0">
                        <a:latin typeface="Consolas" pitchFamily="49" charset="0"/>
                        <a:cs typeface="Courier New" pitchFamily="49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b="1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b="1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15900" y="2895600"/>
            <a:ext cx="1435100" cy="369332"/>
          </a:xfrm>
          <a:prstGeom prst="rect">
            <a:avLst/>
          </a:prstGeom>
          <a:noFill/>
          <a:ln w="19050">
            <a:noFill/>
          </a:ln>
        </p:spPr>
        <p:txBody>
          <a:bodyPr wrap="none" lIns="0" rIns="36576" rtlCol="0">
            <a:noAutofit/>
          </a:bodyPr>
          <a:lstStyle/>
          <a:p>
            <a:pPr algn="l"/>
            <a:r>
              <a:rPr lang="en-US" sz="1600" b="1" dirty="0" smtClean="0">
                <a:latin typeface="Gill Sans MT (正文)"/>
                <a:cs typeface="Courier New" pitchFamily="49" charset="0"/>
              </a:rPr>
              <a:t>Address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3fe9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1343" y="3212068"/>
            <a:ext cx="648957" cy="369332"/>
          </a:xfrm>
          <a:prstGeom prst="rect">
            <a:avLst/>
          </a:prstGeom>
          <a:noFill/>
          <a:ln w="19050">
            <a:noFill/>
          </a:ln>
        </p:spPr>
        <p:txBody>
          <a:bodyPr wrap="none" lIns="0" rIns="36576" rtlCol="0">
            <a:noAutofit/>
          </a:bodyPr>
          <a:lstStyle/>
          <a:p>
            <a:pPr algn="l"/>
            <a:r>
              <a:rPr lang="en-US" sz="1600" b="1" dirty="0" smtClean="0">
                <a:latin typeface="Gill Sans MT (正文)"/>
                <a:cs typeface="Courier New" pitchFamily="49" charset="0"/>
              </a:rPr>
              <a:t>Bytes</a:t>
            </a:r>
            <a:endParaRPr lang="en-US" sz="1600" b="1" dirty="0">
              <a:latin typeface="Gill Sans MT (正文)"/>
              <a:cs typeface="Courier New" pitchFamily="49" charset="0"/>
            </a:endParaRPr>
          </a:p>
        </p:txBody>
      </p:sp>
      <p:sp>
        <p:nvSpPr>
          <p:cNvPr id="30" name="内容占位符 2"/>
          <p:cNvSpPr txBox="1">
            <a:spLocks/>
          </p:cNvSpPr>
          <p:nvPr/>
        </p:nvSpPr>
        <p:spPr bwMode="auto">
          <a:xfrm>
            <a:off x="914400" y="4800600"/>
            <a:ext cx="7086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In ParseAPI, </a:t>
            </a:r>
            <a:r>
              <a:rPr lang="en-US" sz="2400" dirty="0"/>
              <a:t>o</a:t>
            </a:r>
            <a:r>
              <a:rPr lang="en-US" sz="2400" dirty="0" smtClean="0"/>
              <a:t>verlapping instructions are in separate basic blocks that have the same predecessors and successors in the CFG.</a:t>
            </a:r>
          </a:p>
        </p:txBody>
      </p:sp>
    </p:spTree>
    <p:extLst>
      <p:ext uri="{BB962C8B-B14F-4D97-AF65-F5344CB8AC3E}">
        <p14:creationId xmlns:p14="http://schemas.microsoft.com/office/powerpoint/2010/main" val="332614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Challenge: </a:t>
            </a:r>
            <a:r>
              <a:rPr lang="en-US" dirty="0" smtClean="0"/>
              <a:t>Indirect control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200400"/>
            <a:ext cx="8305800" cy="205549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Backward slice on </a:t>
            </a:r>
            <a:r>
              <a:rPr lang="en-US" sz="2800" dirty="0" err="1" smtClean="0"/>
              <a:t>jmpq</a:t>
            </a:r>
            <a:r>
              <a:rPr lang="en-US" sz="2800" dirty="0" smtClean="0"/>
              <a:t>:</a:t>
            </a:r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en-US" sz="2400" dirty="0" smtClean="0"/>
              <a:t>All </a:t>
            </a:r>
            <a:r>
              <a:rPr lang="en-US" sz="2400" dirty="0"/>
              <a:t>instructions that calculate the jump targets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5164B-94C2-42C4-A602-990EC824DC8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Binary Code is Not Easy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914400"/>
            <a:ext cx="4191000" cy="2062103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c8a42a: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cmp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0xc,%dil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c8a42e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c8a518 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c8a434: lea 0x31fd41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(%rip),%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r8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c8a43b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movzbl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dil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edi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c8a43f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rsi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rbp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c8a442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movslq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(%r8,%rdi,4),%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rax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c8a446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add 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%rax,%r8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c8a449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jmpq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*%r8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Rectangular Callout 12"/>
          <p:cNvSpPr/>
          <p:nvPr/>
        </p:nvSpPr>
        <p:spPr>
          <a:xfrm>
            <a:off x="152401" y="2667000"/>
            <a:ext cx="4343399" cy="304800"/>
          </a:xfrm>
          <a:prstGeom prst="wedgeRectCallout">
            <a:avLst>
              <a:gd name="adj1" fmla="val 29014"/>
              <a:gd name="adj2" fmla="val 45658"/>
            </a:avLst>
          </a:prstGeom>
          <a:solidFill>
            <a:schemeClr val="bg1">
              <a:alpha val="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2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57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Challenge: Indirect </a:t>
            </a:r>
            <a:r>
              <a:rPr lang="en-US" dirty="0" smtClean="0"/>
              <a:t>control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921007"/>
            <a:ext cx="4267200" cy="60299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Backward slice on </a:t>
            </a:r>
            <a:r>
              <a:rPr lang="en-US" sz="2800" dirty="0" err="1" smtClean="0"/>
              <a:t>jmpq</a:t>
            </a: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5164B-94C2-42C4-A602-990EC824DC8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Binary Code is Not Easy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28600" y="914400"/>
            <a:ext cx="4191000" cy="2062103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600" b="1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c8a42a: </a:t>
            </a:r>
            <a:r>
              <a:rPr lang="en-US" sz="1600" b="1" dirty="0" err="1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cmp</a:t>
            </a:r>
            <a:r>
              <a:rPr lang="en-US" sz="1600" b="1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 $</a:t>
            </a:r>
            <a:r>
              <a:rPr lang="en-US" sz="1600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0xc,%dil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c8a42e</a:t>
            </a:r>
            <a:r>
              <a:rPr lang="en-US" sz="1600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err="1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ja</a:t>
            </a:r>
            <a:r>
              <a:rPr lang="en-US" sz="1600" b="1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  c8a518 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c8a434: lea 0x31fd41</a:t>
            </a:r>
            <a:r>
              <a:rPr lang="en-US" sz="1600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(%rip),%</a:t>
            </a:r>
            <a:r>
              <a:rPr lang="en-US" sz="1600" b="1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r8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c8a43b</a:t>
            </a:r>
            <a:r>
              <a:rPr lang="en-US" sz="1600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err="1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movzbl</a:t>
            </a:r>
            <a:r>
              <a:rPr lang="en-US" sz="1600" b="1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600" b="1" dirty="0" err="1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dil</a:t>
            </a:r>
            <a:r>
              <a:rPr lang="en-US" sz="1600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,%</a:t>
            </a:r>
            <a:r>
              <a:rPr lang="en-US" sz="1600" b="1" dirty="0" err="1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edi</a:t>
            </a:r>
            <a:endParaRPr lang="en-US" sz="1600" b="1" dirty="0">
              <a:solidFill>
                <a:srgbClr val="FFC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c8a43f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rsi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rbp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c8a442</a:t>
            </a:r>
            <a:r>
              <a:rPr lang="en-US" sz="1600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err="1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movslq</a:t>
            </a:r>
            <a:r>
              <a:rPr lang="en-US" sz="1600" b="1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(%r8,%rdi,4),%</a:t>
            </a:r>
            <a:r>
              <a:rPr lang="en-US" sz="1600" b="1" dirty="0" err="1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rax</a:t>
            </a:r>
            <a:endParaRPr lang="en-US" sz="1600" b="1" dirty="0">
              <a:solidFill>
                <a:srgbClr val="FFC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c8a446</a:t>
            </a:r>
            <a:r>
              <a:rPr lang="en-US" sz="1600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add    </a:t>
            </a:r>
            <a:r>
              <a:rPr lang="en-US" sz="1600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%rax,%r8</a:t>
            </a:r>
          </a:p>
          <a:p>
            <a:pPr>
              <a:defRPr/>
            </a:pPr>
            <a:r>
              <a:rPr lang="en-US" sz="1600" b="1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c8a449</a:t>
            </a:r>
            <a:r>
              <a:rPr lang="en-US" sz="1600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err="1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jmpq</a:t>
            </a:r>
            <a:r>
              <a:rPr lang="en-US" sz="1600" b="1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*%r8</a:t>
            </a:r>
            <a:endParaRPr lang="en-US" sz="1600" b="1" dirty="0" smtClean="0">
              <a:solidFill>
                <a:srgbClr val="FFC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228600" y="3048000"/>
            <a:ext cx="8305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2.   Symbolically evaluate the jump target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756879"/>
              </p:ext>
            </p:extLst>
          </p:nvPr>
        </p:nvGraphicFramePr>
        <p:xfrm>
          <a:off x="4583462" y="3748644"/>
          <a:ext cx="4536787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538"/>
                <a:gridCol w="3405249"/>
              </a:tblGrid>
              <a:tr h="2946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j-lt"/>
                          <a:cs typeface="Courier New" pitchFamily="49" charset="0"/>
                        </a:rPr>
                        <a:t>Variable</a:t>
                      </a:r>
                      <a:endParaRPr lang="en-US" b="1" dirty="0">
                        <a:latin typeface="+mj-lt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j-lt"/>
                          <a:cs typeface="Courier New" pitchFamily="49" charset="0"/>
                        </a:rPr>
                        <a:t>Symbolic value</a:t>
                      </a:r>
                      <a:endParaRPr lang="en-US" b="1" dirty="0">
                        <a:latin typeface="+mj-lt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err="1" smtClean="0">
                          <a:latin typeface="+mj-lt"/>
                          <a:cs typeface="Courier New" pitchFamily="49" charset="0"/>
                        </a:rPr>
                        <a:t>rax</a:t>
                      </a:r>
                      <a:endParaRPr lang="en-US" sz="1800" b="0" dirty="0">
                        <a:latin typeface="+mj-lt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 smtClean="0">
                        <a:latin typeface="+mj-lt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err="1" smtClean="0">
                          <a:latin typeface="+mj-lt"/>
                          <a:cs typeface="Courier New" pitchFamily="49" charset="0"/>
                        </a:rPr>
                        <a:t>rdi</a:t>
                      </a:r>
                      <a:endParaRPr lang="en-US" sz="1800" b="0" dirty="0">
                        <a:latin typeface="+mj-lt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+mj-lt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+mj-lt"/>
                          <a:cs typeface="Courier New" pitchFamily="49" charset="0"/>
                        </a:rPr>
                        <a:t>r8</a:t>
                      </a:r>
                      <a:endParaRPr lang="en-US" sz="1800" b="0" dirty="0">
                        <a:latin typeface="+mj-lt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latin typeface="+mj-lt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228600" y="3733800"/>
            <a:ext cx="4191000" cy="1815882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c8a42a and c8a42e: </a:t>
            </a:r>
          </a:p>
          <a:p>
            <a:pPr>
              <a:defRPr/>
            </a:pP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                   </a:t>
            </a:r>
            <a:r>
              <a:rPr lang="en-US" sz="1600" dirty="0" err="1" smtClean="0">
                <a:solidFill>
                  <a:schemeClr val="bg1"/>
                </a:solidFill>
                <a:cs typeface="Courier New" pitchFamily="49" charset="0"/>
              </a:rPr>
              <a:t>dil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= RDI and RDI ≤ 12</a:t>
            </a:r>
          </a:p>
          <a:p>
            <a:pPr>
              <a:defRPr/>
            </a:pPr>
            <a:r>
              <a:rPr lang="en-US" sz="1600" dirty="0">
                <a:solidFill>
                  <a:schemeClr val="bg1"/>
                </a:solidFill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	</a:t>
            </a:r>
          </a:p>
          <a:p>
            <a:pPr>
              <a:defRPr/>
            </a:pP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c8a434:         r8</a:t>
            </a:r>
            <a:r>
              <a:rPr lang="en-US" sz="1600" dirty="0" smtClean="0">
                <a:solidFill>
                  <a:srgbClr val="0070C0"/>
                </a:solidFill>
                <a:cs typeface="Courier New" pitchFamily="49" charset="0"/>
              </a:rPr>
              <a:t>;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= rip + 31fd41</a:t>
            </a:r>
          </a:p>
          <a:p>
            <a:pPr>
              <a:defRPr/>
            </a:pPr>
            <a:r>
              <a:rPr lang="en-US" sz="1600" dirty="0">
                <a:solidFill>
                  <a:srgbClr val="0070C0"/>
                </a:solidFill>
                <a:cs typeface="Courier New" pitchFamily="49" charset="0"/>
              </a:rPr>
              <a:t> </a:t>
            </a:r>
            <a:r>
              <a:rPr lang="en-US" sz="1600" dirty="0" smtClean="0">
                <a:solidFill>
                  <a:srgbClr val="0070C0"/>
                </a:solidFill>
                <a:cs typeface="Courier New" pitchFamily="49" charset="0"/>
              </a:rPr>
              <a:t>                      ; 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= faa175</a:t>
            </a:r>
          </a:p>
          <a:p>
            <a:pPr>
              <a:defRPr/>
            </a:pPr>
            <a:endParaRPr lang="en-US" sz="1600" dirty="0" smtClean="0">
              <a:solidFill>
                <a:schemeClr val="bg1"/>
              </a:solidFill>
              <a:cs typeface="Courier New" pitchFamily="49" charset="0"/>
            </a:endParaRPr>
          </a:p>
          <a:p>
            <a:pPr>
              <a:defRPr/>
            </a:pP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c8a43b:       RDI </a:t>
            </a:r>
            <a:r>
              <a:rPr lang="en-US" sz="1600" dirty="0">
                <a:solidFill>
                  <a:schemeClr val="bg1"/>
                </a:solidFill>
                <a:cs typeface="Courier New" pitchFamily="49" charset="0"/>
              </a:rPr>
              <a:t>≤ 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12</a:t>
            </a:r>
          </a:p>
        </p:txBody>
      </p:sp>
      <p:sp>
        <p:nvSpPr>
          <p:cNvPr id="23" name="Rectangular Callout 22"/>
          <p:cNvSpPr/>
          <p:nvPr/>
        </p:nvSpPr>
        <p:spPr>
          <a:xfrm>
            <a:off x="152401" y="914400"/>
            <a:ext cx="4343399" cy="533400"/>
          </a:xfrm>
          <a:prstGeom prst="wedgeRectCallout">
            <a:avLst>
              <a:gd name="adj1" fmla="val 29014"/>
              <a:gd name="adj2" fmla="val 45658"/>
            </a:avLst>
          </a:prstGeom>
          <a:solidFill>
            <a:schemeClr val="bg1">
              <a:alpha val="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2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Rectangular Callout 23"/>
          <p:cNvSpPr/>
          <p:nvPr/>
        </p:nvSpPr>
        <p:spPr>
          <a:xfrm>
            <a:off x="152401" y="1447800"/>
            <a:ext cx="4343399" cy="228600"/>
          </a:xfrm>
          <a:prstGeom prst="wedgeRectCallout">
            <a:avLst>
              <a:gd name="adj1" fmla="val 29014"/>
              <a:gd name="adj2" fmla="val 45658"/>
            </a:avLst>
          </a:prstGeom>
          <a:solidFill>
            <a:schemeClr val="bg1">
              <a:alpha val="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2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Rectangular Callout 24"/>
          <p:cNvSpPr/>
          <p:nvPr/>
        </p:nvSpPr>
        <p:spPr>
          <a:xfrm>
            <a:off x="152400" y="1676400"/>
            <a:ext cx="4343399" cy="228600"/>
          </a:xfrm>
          <a:prstGeom prst="wedgeRectCallout">
            <a:avLst>
              <a:gd name="adj1" fmla="val 29014"/>
              <a:gd name="adj2" fmla="val 45658"/>
            </a:avLst>
          </a:prstGeom>
          <a:solidFill>
            <a:schemeClr val="bg1">
              <a:alpha val="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2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Rectangular Callout 25"/>
          <p:cNvSpPr/>
          <p:nvPr/>
        </p:nvSpPr>
        <p:spPr>
          <a:xfrm>
            <a:off x="152399" y="2209800"/>
            <a:ext cx="4343399" cy="228600"/>
          </a:xfrm>
          <a:prstGeom prst="wedgeRectCallout">
            <a:avLst>
              <a:gd name="adj1" fmla="val 29014"/>
              <a:gd name="adj2" fmla="val 45658"/>
            </a:avLst>
          </a:prstGeom>
          <a:solidFill>
            <a:schemeClr val="bg1">
              <a:alpha val="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2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Rectangular Callout 26"/>
          <p:cNvSpPr/>
          <p:nvPr/>
        </p:nvSpPr>
        <p:spPr>
          <a:xfrm>
            <a:off x="152399" y="2438400"/>
            <a:ext cx="4343399" cy="228600"/>
          </a:xfrm>
          <a:prstGeom prst="wedgeRectCallout">
            <a:avLst>
              <a:gd name="adj1" fmla="val 29014"/>
              <a:gd name="adj2" fmla="val 45658"/>
            </a:avLst>
          </a:prstGeom>
          <a:solidFill>
            <a:schemeClr val="bg1">
              <a:alpha val="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2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ular Callout 27"/>
          <p:cNvSpPr/>
          <p:nvPr/>
        </p:nvSpPr>
        <p:spPr>
          <a:xfrm>
            <a:off x="152399" y="2667000"/>
            <a:ext cx="4343399" cy="228600"/>
          </a:xfrm>
          <a:prstGeom prst="wedgeRectCallout">
            <a:avLst>
              <a:gd name="adj1" fmla="val 29014"/>
              <a:gd name="adj2" fmla="val 45658"/>
            </a:avLst>
          </a:prstGeom>
          <a:solidFill>
            <a:schemeClr val="bg1">
              <a:alpha val="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2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8600" y="3733800"/>
            <a:ext cx="4191000" cy="1815882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c8a442</a:t>
            </a:r>
            <a:r>
              <a:rPr lang="en-US" sz="1600" dirty="0">
                <a:solidFill>
                  <a:schemeClr val="bg1"/>
                </a:solidFill>
                <a:cs typeface="Courier New" pitchFamily="49" charset="0"/>
              </a:rPr>
              <a:t>: 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   </a:t>
            </a:r>
            <a:r>
              <a:rPr lang="en-US" sz="1600" dirty="0" err="1" smtClean="0">
                <a:solidFill>
                  <a:schemeClr val="bg1"/>
                </a:solidFill>
                <a:cs typeface="Courier New" pitchFamily="49" charset="0"/>
              </a:rPr>
              <a:t>rax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cs typeface="Courier New" pitchFamily="49" charset="0"/>
              </a:rPr>
              <a:t>= [r8 + </a:t>
            </a:r>
            <a:r>
              <a:rPr lang="en-US" sz="1600" dirty="0" err="1" smtClean="0">
                <a:solidFill>
                  <a:schemeClr val="bg1"/>
                </a:solidFill>
                <a:cs typeface="Courier New" pitchFamily="49" charset="0"/>
              </a:rPr>
              <a:t>rdi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× 4</a:t>
            </a:r>
            <a:r>
              <a:rPr lang="en-US" sz="1600" dirty="0">
                <a:solidFill>
                  <a:schemeClr val="bg1"/>
                </a:solidFill>
                <a:cs typeface="Courier New" pitchFamily="49" charset="0"/>
              </a:rPr>
              <a:t>]</a:t>
            </a:r>
          </a:p>
          <a:p>
            <a:pPr>
              <a:defRPr/>
            </a:pPr>
            <a:r>
              <a:rPr lang="en-US" sz="1600" dirty="0" smtClean="0">
                <a:solidFill>
                  <a:srgbClr val="0070C0"/>
                </a:solidFill>
                <a:cs typeface="Courier New" pitchFamily="49" charset="0"/>
              </a:rPr>
              <a:t>; 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                   = [faa175 </a:t>
            </a:r>
            <a:r>
              <a:rPr lang="en-US" sz="1600" dirty="0">
                <a:solidFill>
                  <a:schemeClr val="bg1"/>
                </a:solidFill>
                <a:cs typeface="Courier New" pitchFamily="49" charset="0"/>
              </a:rPr>
              <a:t>+ 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RDI </a:t>
            </a:r>
            <a:r>
              <a:rPr lang="en-US" sz="1600" dirty="0">
                <a:solidFill>
                  <a:schemeClr val="bg1"/>
                </a:solidFill>
                <a:cs typeface="Courier New" pitchFamily="49" charset="0"/>
              </a:rPr>
              <a:t>× 4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]</a:t>
            </a:r>
          </a:p>
          <a:p>
            <a:pPr>
              <a:defRPr/>
            </a:pPr>
            <a:endParaRPr lang="en-US" sz="1600" dirty="0">
              <a:solidFill>
                <a:schemeClr val="bg1"/>
              </a:solidFill>
              <a:cs typeface="Courier New" pitchFamily="49" charset="0"/>
            </a:endParaRPr>
          </a:p>
          <a:p>
            <a:pPr>
              <a:defRPr/>
            </a:pPr>
            <a:r>
              <a:rPr lang="en-US" sz="1600" dirty="0">
                <a:solidFill>
                  <a:schemeClr val="bg1"/>
                </a:solidFill>
                <a:cs typeface="Courier New" pitchFamily="49" charset="0"/>
              </a:rPr>
              <a:t>c8a446: 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  </a:t>
            </a:r>
            <a:r>
              <a:rPr lang="en-US" sz="1600" dirty="0" smtClean="0">
                <a:solidFill>
                  <a:srgbClr val="0070C0"/>
                </a:solidFill>
                <a:cs typeface="Courier New" pitchFamily="49" charset="0"/>
              </a:rPr>
              <a:t>; 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 r8 </a:t>
            </a:r>
            <a:r>
              <a:rPr lang="en-US" sz="1600" dirty="0">
                <a:solidFill>
                  <a:schemeClr val="bg1"/>
                </a:solidFill>
                <a:cs typeface="Courier New" pitchFamily="49" charset="0"/>
              </a:rPr>
              <a:t>= 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r8 </a:t>
            </a:r>
            <a:r>
              <a:rPr lang="en-US" sz="1600" dirty="0">
                <a:solidFill>
                  <a:schemeClr val="bg1"/>
                </a:solidFill>
                <a:cs typeface="Courier New" pitchFamily="49" charset="0"/>
              </a:rPr>
              <a:t>+ </a:t>
            </a:r>
            <a:r>
              <a:rPr lang="en-US" sz="1600" dirty="0" err="1" smtClean="0">
                <a:solidFill>
                  <a:schemeClr val="bg1"/>
                </a:solidFill>
                <a:cs typeface="Courier New" pitchFamily="49" charset="0"/>
              </a:rPr>
              <a:t>rax</a:t>
            </a:r>
            <a:endParaRPr lang="en-US" sz="1600" dirty="0">
              <a:solidFill>
                <a:schemeClr val="bg1"/>
              </a:solidFill>
              <a:cs typeface="Courier New" pitchFamily="49" charset="0"/>
            </a:endParaRPr>
          </a:p>
          <a:p>
            <a:pPr>
              <a:defRPr/>
            </a:pPr>
            <a:r>
              <a:rPr lang="en-US" sz="1600" dirty="0">
                <a:solidFill>
                  <a:srgbClr val="0070C0"/>
                </a:solidFill>
                <a:cs typeface="Courier New" pitchFamily="49" charset="0"/>
              </a:rPr>
              <a:t>           </a:t>
            </a:r>
            <a:r>
              <a:rPr lang="en-US" sz="1600" dirty="0" smtClean="0">
                <a:solidFill>
                  <a:srgbClr val="0070C0"/>
                </a:solidFill>
                <a:cs typeface="Courier New" pitchFamily="49" charset="0"/>
              </a:rPr>
              <a:t>    ;      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= faa175 + [faa175 </a:t>
            </a:r>
            <a:r>
              <a:rPr lang="en-US" sz="1600" smtClean="0">
                <a:solidFill>
                  <a:schemeClr val="bg1"/>
                </a:solidFill>
                <a:cs typeface="Courier New" pitchFamily="49" charset="0"/>
              </a:rPr>
              <a:t>+ </a:t>
            </a:r>
            <a:r>
              <a:rPr lang="en-US" sz="1600" smtClean="0">
                <a:solidFill>
                  <a:schemeClr val="bg1"/>
                </a:solidFill>
                <a:cs typeface="Courier New" pitchFamily="49" charset="0"/>
              </a:rPr>
              <a:t>RDI </a:t>
            </a:r>
            <a:r>
              <a:rPr lang="en-US" sz="1600" dirty="0" smtClean="0">
                <a:solidFill>
                  <a:schemeClr val="bg1"/>
                </a:solidFill>
                <a:cs typeface="Courier New" pitchFamily="49" charset="0"/>
              </a:rPr>
              <a:t>× 4]             </a:t>
            </a:r>
          </a:p>
          <a:p>
            <a:pPr>
              <a:defRPr/>
            </a:pPr>
            <a:endParaRPr lang="en-US" sz="1600" dirty="0" smtClean="0">
              <a:solidFill>
                <a:schemeClr val="bg1"/>
              </a:solidFill>
              <a:cs typeface="Courier New" pitchFamily="49" charset="0"/>
            </a:endParaRPr>
          </a:p>
          <a:p>
            <a:pPr>
              <a:defRPr/>
            </a:pPr>
            <a:endParaRPr lang="en-US" sz="1600" dirty="0" smtClean="0">
              <a:solidFill>
                <a:schemeClr val="bg1"/>
              </a:solidFill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53200" y="450746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  <a:cs typeface="Courier New" pitchFamily="49" charset="0"/>
              </a:rPr>
              <a:t>RDI (RDI </a:t>
            </a:r>
            <a:r>
              <a:rPr lang="en-US" dirty="0">
                <a:latin typeface="+mj-lt"/>
                <a:cs typeface="Courier New" pitchFamily="49" charset="0"/>
              </a:rPr>
              <a:t>≤ </a:t>
            </a:r>
            <a:r>
              <a:rPr lang="en-US" dirty="0" smtClean="0">
                <a:latin typeface="+mj-lt"/>
                <a:cs typeface="Courier New" pitchFamily="49" charset="0"/>
              </a:rPr>
              <a:t>12)</a:t>
            </a:r>
            <a:endParaRPr lang="en-US" dirty="0">
              <a:latin typeface="+mj-lt"/>
              <a:cs typeface="Courier New" pitchFamily="49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934200" y="4876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dirty="0" smtClean="0">
                <a:latin typeface="+mj-lt"/>
                <a:cs typeface="Courier New" pitchFamily="49" charset="0"/>
              </a:rPr>
              <a:t>faa175</a:t>
            </a:r>
            <a:endParaRPr lang="en-US" dirty="0">
              <a:latin typeface="+mj-lt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15050" y="48768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dirty="0" smtClean="0">
                <a:latin typeface="+mj-lt"/>
                <a:cs typeface="Courier New" pitchFamily="49" charset="0"/>
              </a:rPr>
              <a:t>faa175 + [faa175 + RDI </a:t>
            </a:r>
            <a:r>
              <a:rPr lang="en-US" dirty="0">
                <a:latin typeface="+mj-lt"/>
                <a:cs typeface="Courier New" pitchFamily="49" charset="0"/>
              </a:rPr>
              <a:t>× </a:t>
            </a:r>
            <a:r>
              <a:rPr lang="en-US" dirty="0" smtClean="0">
                <a:latin typeface="+mj-lt"/>
                <a:cs typeface="Courier New" pitchFamily="49" charset="0"/>
              </a:rPr>
              <a:t>4]</a:t>
            </a:r>
            <a:endParaRPr lang="en-US" dirty="0">
              <a:latin typeface="+mj-lt"/>
              <a:cs typeface="Courier New" pitchFamily="49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246914" y="4114800"/>
            <a:ext cx="304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dirty="0" smtClean="0">
                <a:latin typeface="+mj-lt"/>
                <a:cs typeface="Courier New" pitchFamily="49" charset="0"/>
              </a:rPr>
              <a:t>[faa175 + RDI</a:t>
            </a:r>
            <a:r>
              <a:rPr lang="en-US" dirty="0" smtClean="0">
                <a:solidFill>
                  <a:schemeClr val="bg1"/>
                </a:solidFill>
                <a:latin typeface="+mj-lt"/>
                <a:cs typeface="Courier New" pitchFamily="49" charset="0"/>
              </a:rPr>
              <a:t> </a:t>
            </a:r>
            <a:r>
              <a:rPr lang="en-US" dirty="0">
                <a:latin typeface="+mj-lt"/>
                <a:cs typeface="Courier New" pitchFamily="49" charset="0"/>
              </a:rPr>
              <a:t>× </a:t>
            </a:r>
            <a:r>
              <a:rPr lang="en-US" dirty="0" smtClean="0">
                <a:latin typeface="+mj-lt"/>
                <a:cs typeface="Courier New" pitchFamily="49" charset="0"/>
              </a:rPr>
              <a:t>4]</a:t>
            </a:r>
            <a:endParaRPr lang="en-US" dirty="0">
              <a:latin typeface="+mj-lt"/>
              <a:cs typeface="Courier New" pitchFamily="49" charset="0"/>
            </a:endParaRPr>
          </a:p>
        </p:txBody>
      </p:sp>
      <p:sp>
        <p:nvSpPr>
          <p:cNvPr id="33" name="Rectangular Callout 32"/>
          <p:cNvSpPr/>
          <p:nvPr/>
        </p:nvSpPr>
        <p:spPr>
          <a:xfrm>
            <a:off x="5715000" y="4457106"/>
            <a:ext cx="3381375" cy="773667"/>
          </a:xfrm>
          <a:prstGeom prst="wedgeRectCallout">
            <a:avLst>
              <a:gd name="adj1" fmla="val 29014"/>
              <a:gd name="adj2" fmla="val 45658"/>
            </a:avLst>
          </a:prstGeom>
          <a:solidFill>
            <a:schemeClr val="bg1">
              <a:alpha val="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2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" name="Rectangular Callout 33"/>
          <p:cNvSpPr/>
          <p:nvPr/>
        </p:nvSpPr>
        <p:spPr>
          <a:xfrm>
            <a:off x="304801" y="5791200"/>
            <a:ext cx="8686799" cy="381000"/>
          </a:xfrm>
          <a:prstGeom prst="wedgeRectCallout">
            <a:avLst>
              <a:gd name="adj1" fmla="val 29014"/>
              <a:gd name="adj2" fmla="val 4565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&lt;Offset base&gt; + [&lt;Table base&gt; + &lt;Table index&gt; </a:t>
            </a:r>
            <a:r>
              <a:rPr lang="en-US" sz="2000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× &lt;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Table stride&gt;]</a:t>
            </a:r>
          </a:p>
        </p:txBody>
      </p:sp>
    </p:spTree>
    <p:extLst>
      <p:ext uri="{BB962C8B-B14F-4D97-AF65-F5344CB8AC3E}">
        <p14:creationId xmlns:p14="http://schemas.microsoft.com/office/powerpoint/2010/main" val="3112178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allAtOnce" animBg="1"/>
      <p:bldP spid="22" grpId="1" uiExpand="1" build="allAtOnce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9" grpId="0" animBg="1"/>
      <p:bldP spid="9" grpId="0"/>
      <p:bldP spid="30" grpId="0"/>
      <p:bldP spid="30" grpId="1"/>
      <p:bldP spid="31" grpId="0"/>
      <p:bldP spid="32" grpId="0"/>
      <p:bldP spid="33" grpId="0" animBg="1"/>
      <p:bldP spid="3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Challenge: Indirect </a:t>
            </a:r>
            <a:r>
              <a:rPr lang="en-US" dirty="0" smtClean="0"/>
              <a:t>control flow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5164B-94C2-42C4-A602-990EC824DC8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Binary Code is Not Easy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54102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Variation and complexity of indirect control flow</a:t>
            </a:r>
          </a:p>
          <a:p>
            <a:pPr lvl="1"/>
            <a:r>
              <a:rPr lang="en-US" sz="2400" dirty="0" smtClean="0"/>
              <a:t>Jump target formulas</a:t>
            </a:r>
            <a:r>
              <a:rPr lang="en-US" sz="2400" dirty="0"/>
              <a:t> </a:t>
            </a:r>
            <a:r>
              <a:rPr lang="en-US" sz="2400" dirty="0" smtClean="0"/>
              <a:t>can involve 0 or more memory accesses</a:t>
            </a:r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pPr marL="457200" lvl="1" indent="0">
              <a:buNone/>
            </a:pPr>
            <a:endParaRPr lang="en-US" sz="2400" dirty="0" smtClean="0"/>
          </a:p>
          <a:p>
            <a:pPr lvl="1"/>
            <a:r>
              <a:rPr lang="en-US" sz="2400" dirty="0" smtClean="0"/>
              <a:t>Variation of formula element</a:t>
            </a:r>
          </a:p>
          <a:p>
            <a:pPr lvl="2"/>
            <a:r>
              <a:rPr lang="en-US" sz="2000" dirty="0" smtClean="0"/>
              <a:t>Table stride can vary; we have seen 2, 4 and 8</a:t>
            </a:r>
          </a:p>
          <a:p>
            <a:pPr lvl="2"/>
            <a:r>
              <a:rPr lang="en-US" sz="2000" dirty="0" smtClean="0"/>
              <a:t>Table index can come from any register or a memory location</a:t>
            </a:r>
          </a:p>
          <a:p>
            <a:pPr lvl="2"/>
            <a:r>
              <a:rPr lang="en-US" sz="2000" dirty="0" smtClean="0"/>
              <a:t>Offset base and table base may be computed by various instructions</a:t>
            </a:r>
            <a:endParaRPr lang="en-US" sz="2000" dirty="0"/>
          </a:p>
          <a:p>
            <a:pPr lvl="1"/>
            <a:r>
              <a:rPr lang="en-US" sz="2400" dirty="0" smtClean="0"/>
              <a:t>Table index condition</a:t>
            </a:r>
          </a:p>
          <a:p>
            <a:pPr lvl="2"/>
            <a:r>
              <a:rPr lang="en-US" sz="2000" dirty="0" smtClean="0"/>
              <a:t>Comparison and conditional jump instruction pair</a:t>
            </a:r>
          </a:p>
          <a:p>
            <a:pPr lvl="2"/>
            <a:r>
              <a:rPr lang="en-US" sz="2000" dirty="0" smtClean="0"/>
              <a:t>Bit operation “and” :  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and 0x3,%rax </a:t>
            </a:r>
            <a:r>
              <a:rPr lang="en-US" sz="2000" dirty="0"/>
              <a:t>implies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rax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≤ 3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矩形 2"/>
          <p:cNvSpPr/>
          <p:nvPr/>
        </p:nvSpPr>
        <p:spPr>
          <a:xfrm>
            <a:off x="769620" y="1752600"/>
            <a:ext cx="768858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&lt;Table base&gt; ± &lt;Table index&gt; × &lt;Table stride</a:t>
            </a:r>
            <a:r>
              <a:rPr lang="en-US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&gt;</a:t>
            </a:r>
            <a:endParaRPr lang="en-US" dirty="0">
              <a:latin typeface="+mj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69620" y="2209800"/>
            <a:ext cx="768858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[&lt;</a:t>
            </a:r>
            <a:r>
              <a:rPr lang="en-US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Table base&gt; ± &lt;Table index&gt; × &lt;Table stride</a:t>
            </a:r>
            <a:r>
              <a:rPr lang="en-US" dirty="0" smtClean="0">
                <a:solidFill>
                  <a:schemeClr val="tx1"/>
                </a:solidFill>
                <a:latin typeface="+mj-lt"/>
                <a:cs typeface="Courier New" pitchFamily="49" charset="0"/>
              </a:rPr>
              <a:t>&gt;]</a:t>
            </a:r>
            <a:endParaRPr lang="en-US" dirty="0">
              <a:latin typeface="+mj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62000" y="2667000"/>
            <a:ext cx="76962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&lt;Offset base&gt; ± [&lt;Table base&gt; ± &lt;Table index&gt; × &lt;Table stride&gt;]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30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Challenge: Non-returning </a:t>
            </a:r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5164B-94C2-42C4-A602-990EC824DC8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Binary Code is Not Easy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23987"/>
            <a:ext cx="8403034" cy="284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ular Callout 9"/>
          <p:cNvSpPr/>
          <p:nvPr/>
        </p:nvSpPr>
        <p:spPr>
          <a:xfrm>
            <a:off x="304800" y="3124200"/>
            <a:ext cx="8686800" cy="609600"/>
          </a:xfrm>
          <a:prstGeom prst="wedgeRectCallout">
            <a:avLst>
              <a:gd name="adj1" fmla="val 29014"/>
              <a:gd name="adj2" fmla="val 45658"/>
            </a:avLst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2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6096000" y="4038600"/>
            <a:ext cx="1905000" cy="838200"/>
          </a:xfrm>
          <a:prstGeom prst="wedgeRectCallout">
            <a:avLst>
              <a:gd name="adj1" fmla="val -37483"/>
              <a:gd name="adj2" fmla="val -795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Looks like the call is inside a loop</a:t>
            </a:r>
            <a:endParaRPr lang="en-US" dirty="0"/>
          </a:p>
        </p:txBody>
      </p:sp>
      <p:sp>
        <p:nvSpPr>
          <p:cNvPr id="8" name="Rectangular Callout 9"/>
          <p:cNvSpPr/>
          <p:nvPr/>
        </p:nvSpPr>
        <p:spPr>
          <a:xfrm>
            <a:off x="304800" y="1752600"/>
            <a:ext cx="8686800" cy="304800"/>
          </a:xfrm>
          <a:prstGeom prst="wedgeRectCallout">
            <a:avLst>
              <a:gd name="adj1" fmla="val 29014"/>
              <a:gd name="adj2" fmla="val 45658"/>
            </a:avLst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2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92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/>
          <p:cNvSpPr/>
          <p:nvPr/>
        </p:nvSpPr>
        <p:spPr>
          <a:xfrm>
            <a:off x="533400" y="3562216"/>
            <a:ext cx="914400" cy="25908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1524000" y="3562216"/>
            <a:ext cx="1523999" cy="25908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Three parsing stages</a:t>
            </a:r>
            <a:endParaRPr lang="en-US" u="none" strike="noStrike" dirty="0">
              <a:effectLst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Binary Code is Not Easy</a:t>
            </a:r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>
          <a:xfrm>
            <a:off x="6934200" y="6492875"/>
            <a:ext cx="1219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Gill Sans M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3AC5164B-94C2-42C4-A602-990EC824DC8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33400" y="1338072"/>
            <a:ext cx="2590800" cy="17099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defTabSz="3135313">
              <a:lnSpc>
                <a:spcPct val="125000"/>
              </a:lnSpc>
              <a:defRPr/>
            </a:pPr>
            <a:endParaRPr lang="en-US" sz="1100" b="1" dirty="0">
              <a:solidFill>
                <a:schemeClr val="accent6">
                  <a:lumMod val="40000"/>
                  <a:lumOff val="60000"/>
                </a:schemeClr>
              </a:solidFill>
              <a:latin typeface="Courier New" pitchFamily="49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33400" y="1330051"/>
            <a:ext cx="2667000" cy="1774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3135313">
              <a:lnSpc>
                <a:spcPct val="125000"/>
              </a:lnSpc>
              <a:defRPr/>
            </a:pPr>
            <a:r>
              <a:rPr lang="en-US" sz="1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7a 77 0e 20 e9 3d e0 09 e8 68 c0 45 be 79 5e 80 89 08 27 c0 73 1c 88 48 6a d8 6a d0 56 4b </a:t>
            </a:r>
            <a:r>
              <a:rPr lang="en-US" sz="11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fe</a:t>
            </a:r>
            <a:r>
              <a:rPr lang="en-US" sz="1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 92 57 </a:t>
            </a:r>
            <a:r>
              <a:rPr lang="en-US" sz="11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af</a:t>
            </a:r>
            <a:r>
              <a:rPr lang="en-US" sz="1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 40 0c b6 f2 64 32 f5 07 b6 66 21 0c 85 a5 94 2b 20 </a:t>
            </a:r>
            <a:r>
              <a:rPr lang="en-US" sz="11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fd</a:t>
            </a:r>
            <a:r>
              <a:rPr lang="en-US" sz="1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 5b 95 e7 </a:t>
            </a:r>
            <a:r>
              <a:rPr lang="en-US" sz="11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c2 42 3d f0 2d 7a 77 0e 20 e9 3d e0 09 e8 68 c0 45 be 79 5e 80 37 1b 2f </a:t>
            </a:r>
            <a:r>
              <a:rPr lang="en-US" sz="11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</a:rPr>
              <a:t>b9</a:t>
            </a:r>
            <a:endParaRPr lang="en-US" sz="1100" b="1" dirty="0">
              <a:solidFill>
                <a:schemeClr val="tx2">
                  <a:lumMod val="60000"/>
                  <a:lumOff val="40000"/>
                </a:schemeClr>
              </a:solidFill>
              <a:latin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867400" y="1143000"/>
            <a:ext cx="2514600" cy="1569660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xchg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%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eax,%ecx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fdiv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%st(3),%st</a:t>
            </a:r>
          </a:p>
          <a:p>
            <a:pPr>
              <a:defRPr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*-0xf(%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esi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add 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edi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ebp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*-0x39(%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ebp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defRPr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0xc(%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esi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),%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eax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" name="Right Arrow 35"/>
          <p:cNvSpPr/>
          <p:nvPr/>
        </p:nvSpPr>
        <p:spPr>
          <a:xfrm>
            <a:off x="3730458" y="1694425"/>
            <a:ext cx="1447800" cy="4841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内容占位符 2"/>
          <p:cNvSpPr txBox="1">
            <a:spLocks/>
          </p:cNvSpPr>
          <p:nvPr/>
        </p:nvSpPr>
        <p:spPr bwMode="auto">
          <a:xfrm>
            <a:off x="3429000" y="1219200"/>
            <a:ext cx="2743200" cy="604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Code Discovery</a:t>
            </a:r>
          </a:p>
        </p:txBody>
      </p:sp>
      <p:sp>
        <p:nvSpPr>
          <p:cNvPr id="40" name="Right Arrow 39"/>
          <p:cNvSpPr/>
          <p:nvPr/>
        </p:nvSpPr>
        <p:spPr>
          <a:xfrm rot="5400000">
            <a:off x="6299952" y="3072648"/>
            <a:ext cx="990601" cy="4841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内容占位符 2"/>
          <p:cNvSpPr txBox="1">
            <a:spLocks/>
          </p:cNvSpPr>
          <p:nvPr/>
        </p:nvSpPr>
        <p:spPr bwMode="auto">
          <a:xfrm>
            <a:off x="7086600" y="2819400"/>
            <a:ext cx="1897146" cy="838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CFG Construction</a:t>
            </a:r>
          </a:p>
        </p:txBody>
      </p:sp>
      <p:sp>
        <p:nvSpPr>
          <p:cNvPr id="42" name="AutoShape 27"/>
          <p:cNvSpPr>
            <a:spLocks noChangeArrowheads="1"/>
          </p:cNvSpPr>
          <p:nvPr/>
        </p:nvSpPr>
        <p:spPr bwMode="auto">
          <a:xfrm>
            <a:off x="6111875" y="4821237"/>
            <a:ext cx="441325" cy="400050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0" tIns="156638" rIns="0" bIns="156638" anchor="ctr"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43" name="AutoShape 27"/>
          <p:cNvSpPr>
            <a:spLocks noChangeArrowheads="1"/>
          </p:cNvSpPr>
          <p:nvPr/>
        </p:nvSpPr>
        <p:spPr bwMode="auto">
          <a:xfrm>
            <a:off x="6111875" y="4114800"/>
            <a:ext cx="441325" cy="400050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0" tIns="156638" rIns="0" bIns="156638" anchor="ctr"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44" name="AutoShape 27"/>
          <p:cNvSpPr>
            <a:spLocks noChangeArrowheads="1"/>
          </p:cNvSpPr>
          <p:nvPr/>
        </p:nvSpPr>
        <p:spPr bwMode="auto">
          <a:xfrm>
            <a:off x="6111875" y="5573712"/>
            <a:ext cx="441325" cy="400050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0" tIns="156638" rIns="0" bIns="156638" anchor="ctr"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cxnSp>
        <p:nvCxnSpPr>
          <p:cNvPr id="45" name="AutoShape 38"/>
          <p:cNvCxnSpPr>
            <a:cxnSpLocks noChangeShapeType="1"/>
            <a:stCxn id="43" idx="2"/>
            <a:endCxn id="42" idx="0"/>
          </p:cNvCxnSpPr>
          <p:nvPr/>
        </p:nvCxnSpPr>
        <p:spPr bwMode="auto">
          <a:xfrm rot="5400000">
            <a:off x="6179345" y="4668043"/>
            <a:ext cx="306387" cy="1588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</p:spPr>
      </p:cxnSp>
      <p:cxnSp>
        <p:nvCxnSpPr>
          <p:cNvPr id="46" name="AutoShape 38"/>
          <p:cNvCxnSpPr>
            <a:cxnSpLocks noChangeShapeType="1"/>
            <a:stCxn id="42" idx="2"/>
            <a:endCxn id="44" idx="0"/>
          </p:cNvCxnSpPr>
          <p:nvPr/>
        </p:nvCxnSpPr>
        <p:spPr bwMode="auto">
          <a:xfrm rot="5400000">
            <a:off x="6156326" y="5397499"/>
            <a:ext cx="352425" cy="1588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</p:spPr>
      </p:cxnSp>
      <p:cxnSp>
        <p:nvCxnSpPr>
          <p:cNvPr id="47" name="AutoShape 38"/>
          <p:cNvCxnSpPr>
            <a:cxnSpLocks noChangeShapeType="1"/>
            <a:stCxn id="42" idx="2"/>
            <a:endCxn id="42" idx="0"/>
          </p:cNvCxnSpPr>
          <p:nvPr/>
        </p:nvCxnSpPr>
        <p:spPr bwMode="auto">
          <a:xfrm rot="5400000" flipH="1">
            <a:off x="6132513" y="5021262"/>
            <a:ext cx="400050" cy="1588"/>
          </a:xfrm>
          <a:prstGeom prst="curvedConnector5">
            <a:avLst>
              <a:gd name="adj1" fmla="val -57143"/>
              <a:gd name="adj2" fmla="val 28291058"/>
              <a:gd name="adj3" fmla="val 157143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</p:spPr>
      </p:cxnSp>
      <p:sp>
        <p:nvSpPr>
          <p:cNvPr id="48" name="AutoShape 27"/>
          <p:cNvSpPr>
            <a:spLocks noChangeArrowheads="1"/>
          </p:cNvSpPr>
          <p:nvPr/>
        </p:nvSpPr>
        <p:spPr bwMode="auto">
          <a:xfrm>
            <a:off x="7373938" y="4135437"/>
            <a:ext cx="441325" cy="400050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0" tIns="156638" rIns="0" bIns="156638" anchor="ctr"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49" name="AutoShape 27"/>
          <p:cNvSpPr>
            <a:spLocks noChangeArrowheads="1"/>
          </p:cNvSpPr>
          <p:nvPr/>
        </p:nvSpPr>
        <p:spPr bwMode="auto">
          <a:xfrm>
            <a:off x="7815263" y="4887912"/>
            <a:ext cx="439737" cy="400050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0" tIns="156638" rIns="0" bIns="156638" anchor="ctr"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50" name="AutoShape 27"/>
          <p:cNvSpPr>
            <a:spLocks noChangeArrowheads="1"/>
          </p:cNvSpPr>
          <p:nvPr/>
        </p:nvSpPr>
        <p:spPr bwMode="auto">
          <a:xfrm>
            <a:off x="6934200" y="4887912"/>
            <a:ext cx="439738" cy="400050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0" tIns="156638" rIns="0" bIns="156638" anchor="ctr"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cxnSp>
        <p:nvCxnSpPr>
          <p:cNvPr id="51" name="AutoShape 38"/>
          <p:cNvCxnSpPr>
            <a:cxnSpLocks noChangeShapeType="1"/>
            <a:stCxn id="48" idx="2"/>
            <a:endCxn id="50" idx="0"/>
          </p:cNvCxnSpPr>
          <p:nvPr/>
        </p:nvCxnSpPr>
        <p:spPr bwMode="auto">
          <a:xfrm rot="5400000">
            <a:off x="7198271" y="4491449"/>
            <a:ext cx="352393" cy="440267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</p:spPr>
      </p:cxnSp>
      <p:cxnSp>
        <p:nvCxnSpPr>
          <p:cNvPr id="52" name="AutoShape 38"/>
          <p:cNvCxnSpPr>
            <a:cxnSpLocks noChangeShapeType="1"/>
            <a:stCxn id="48" idx="2"/>
            <a:endCxn id="49" idx="0"/>
          </p:cNvCxnSpPr>
          <p:nvPr/>
        </p:nvCxnSpPr>
        <p:spPr bwMode="auto">
          <a:xfrm rot="16200000" flipH="1">
            <a:off x="7638537" y="4491448"/>
            <a:ext cx="352393" cy="440267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</p:spPr>
      </p:cxnSp>
      <p:sp>
        <p:nvSpPr>
          <p:cNvPr id="53" name="AutoShape 27"/>
          <p:cNvSpPr>
            <a:spLocks noChangeArrowheads="1"/>
          </p:cNvSpPr>
          <p:nvPr/>
        </p:nvSpPr>
        <p:spPr bwMode="auto">
          <a:xfrm>
            <a:off x="7358063" y="5649912"/>
            <a:ext cx="439738" cy="400050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0" tIns="156638" rIns="0" bIns="156638" anchor="ctr"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cxnSp>
        <p:nvCxnSpPr>
          <p:cNvPr id="54" name="AutoShape 38"/>
          <p:cNvCxnSpPr>
            <a:cxnSpLocks noChangeShapeType="1"/>
            <a:stCxn id="50" idx="2"/>
            <a:endCxn id="53" idx="0"/>
          </p:cNvCxnSpPr>
          <p:nvPr/>
        </p:nvCxnSpPr>
        <p:spPr bwMode="auto">
          <a:xfrm rot="16200000" flipH="1">
            <a:off x="7185025" y="5257005"/>
            <a:ext cx="361950" cy="423863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</p:spPr>
      </p:cxnSp>
      <p:cxnSp>
        <p:nvCxnSpPr>
          <p:cNvPr id="55" name="AutoShape 38"/>
          <p:cNvCxnSpPr>
            <a:cxnSpLocks noChangeShapeType="1"/>
            <a:stCxn id="49" idx="2"/>
            <a:endCxn id="53" idx="0"/>
          </p:cNvCxnSpPr>
          <p:nvPr/>
        </p:nvCxnSpPr>
        <p:spPr bwMode="auto">
          <a:xfrm rot="5400000">
            <a:off x="7625557" y="5240337"/>
            <a:ext cx="361950" cy="457200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</p:spPr>
      </p:cxnSp>
      <p:sp>
        <p:nvSpPr>
          <p:cNvPr id="56" name="Right Arrow 55"/>
          <p:cNvSpPr/>
          <p:nvPr/>
        </p:nvSpPr>
        <p:spPr>
          <a:xfrm rot="10800000">
            <a:off x="3730458" y="4660816"/>
            <a:ext cx="1447800" cy="4841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内容占位符 2"/>
          <p:cNvSpPr txBox="1">
            <a:spLocks/>
          </p:cNvSpPr>
          <p:nvPr/>
        </p:nvSpPr>
        <p:spPr bwMode="auto">
          <a:xfrm>
            <a:off x="3356643" y="4076086"/>
            <a:ext cx="2743200" cy="604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CFG Partitioning</a:t>
            </a:r>
          </a:p>
        </p:txBody>
      </p:sp>
      <p:sp>
        <p:nvSpPr>
          <p:cNvPr id="59" name="AutoShape 27"/>
          <p:cNvSpPr>
            <a:spLocks noChangeArrowheads="1"/>
          </p:cNvSpPr>
          <p:nvPr/>
        </p:nvSpPr>
        <p:spPr bwMode="auto">
          <a:xfrm>
            <a:off x="828675" y="4791075"/>
            <a:ext cx="441325" cy="400050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0" tIns="156638" rIns="0" bIns="156638" anchor="ctr"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60" name="AutoShape 27"/>
          <p:cNvSpPr>
            <a:spLocks noChangeArrowheads="1"/>
          </p:cNvSpPr>
          <p:nvPr/>
        </p:nvSpPr>
        <p:spPr bwMode="auto">
          <a:xfrm>
            <a:off x="828675" y="4084638"/>
            <a:ext cx="441325" cy="400050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0" tIns="156638" rIns="0" bIns="156638" anchor="ctr"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61" name="AutoShape 27"/>
          <p:cNvSpPr>
            <a:spLocks noChangeArrowheads="1"/>
          </p:cNvSpPr>
          <p:nvPr/>
        </p:nvSpPr>
        <p:spPr bwMode="auto">
          <a:xfrm>
            <a:off x="828675" y="5543550"/>
            <a:ext cx="441325" cy="400050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0" tIns="156638" rIns="0" bIns="156638" anchor="ctr"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cxnSp>
        <p:nvCxnSpPr>
          <p:cNvPr id="62" name="AutoShape 38"/>
          <p:cNvCxnSpPr>
            <a:cxnSpLocks noChangeShapeType="1"/>
            <a:stCxn id="60" idx="2"/>
            <a:endCxn id="59" idx="0"/>
          </p:cNvCxnSpPr>
          <p:nvPr/>
        </p:nvCxnSpPr>
        <p:spPr bwMode="auto">
          <a:xfrm rot="5400000">
            <a:off x="896145" y="4637881"/>
            <a:ext cx="306387" cy="1588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</p:spPr>
      </p:cxnSp>
      <p:cxnSp>
        <p:nvCxnSpPr>
          <p:cNvPr id="63" name="AutoShape 38"/>
          <p:cNvCxnSpPr>
            <a:cxnSpLocks noChangeShapeType="1"/>
            <a:stCxn id="59" idx="2"/>
            <a:endCxn id="61" idx="0"/>
          </p:cNvCxnSpPr>
          <p:nvPr/>
        </p:nvCxnSpPr>
        <p:spPr bwMode="auto">
          <a:xfrm rot="5400000">
            <a:off x="873126" y="5367337"/>
            <a:ext cx="352425" cy="1588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</p:spPr>
      </p:cxnSp>
      <p:cxnSp>
        <p:nvCxnSpPr>
          <p:cNvPr id="64" name="AutoShape 38"/>
          <p:cNvCxnSpPr>
            <a:cxnSpLocks noChangeShapeType="1"/>
            <a:stCxn id="59" idx="2"/>
            <a:endCxn id="59" idx="0"/>
          </p:cNvCxnSpPr>
          <p:nvPr/>
        </p:nvCxnSpPr>
        <p:spPr bwMode="auto">
          <a:xfrm rot="5400000" flipH="1">
            <a:off x="849313" y="4991100"/>
            <a:ext cx="400050" cy="1588"/>
          </a:xfrm>
          <a:prstGeom prst="curvedConnector5">
            <a:avLst>
              <a:gd name="adj1" fmla="val -57143"/>
              <a:gd name="adj2" fmla="val 28291058"/>
              <a:gd name="adj3" fmla="val 157143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</p:spPr>
      </p:cxnSp>
      <p:sp>
        <p:nvSpPr>
          <p:cNvPr id="65" name="AutoShape 27"/>
          <p:cNvSpPr>
            <a:spLocks noChangeArrowheads="1"/>
          </p:cNvSpPr>
          <p:nvPr/>
        </p:nvSpPr>
        <p:spPr bwMode="auto">
          <a:xfrm>
            <a:off x="2090738" y="4105275"/>
            <a:ext cx="441325" cy="400050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0" tIns="156638" rIns="0" bIns="156638" anchor="ctr"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66" name="AutoShape 27"/>
          <p:cNvSpPr>
            <a:spLocks noChangeArrowheads="1"/>
          </p:cNvSpPr>
          <p:nvPr/>
        </p:nvSpPr>
        <p:spPr bwMode="auto">
          <a:xfrm>
            <a:off x="2532063" y="4857750"/>
            <a:ext cx="439737" cy="400050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0" tIns="156638" rIns="0" bIns="156638" anchor="ctr"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67" name="AutoShape 27"/>
          <p:cNvSpPr>
            <a:spLocks noChangeArrowheads="1"/>
          </p:cNvSpPr>
          <p:nvPr/>
        </p:nvSpPr>
        <p:spPr bwMode="auto">
          <a:xfrm>
            <a:off x="1651000" y="4857750"/>
            <a:ext cx="439738" cy="400050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0" tIns="156638" rIns="0" bIns="156638" anchor="ctr"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cxnSp>
        <p:nvCxnSpPr>
          <p:cNvPr id="68" name="AutoShape 38"/>
          <p:cNvCxnSpPr>
            <a:cxnSpLocks noChangeShapeType="1"/>
            <a:stCxn id="65" idx="2"/>
            <a:endCxn id="67" idx="0"/>
          </p:cNvCxnSpPr>
          <p:nvPr/>
        </p:nvCxnSpPr>
        <p:spPr bwMode="auto">
          <a:xfrm rot="5400000">
            <a:off x="1915071" y="4461287"/>
            <a:ext cx="352393" cy="440267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</p:spPr>
      </p:cxnSp>
      <p:cxnSp>
        <p:nvCxnSpPr>
          <p:cNvPr id="69" name="AutoShape 38"/>
          <p:cNvCxnSpPr>
            <a:cxnSpLocks noChangeShapeType="1"/>
            <a:stCxn id="65" idx="2"/>
            <a:endCxn id="66" idx="0"/>
          </p:cNvCxnSpPr>
          <p:nvPr/>
        </p:nvCxnSpPr>
        <p:spPr bwMode="auto">
          <a:xfrm rot="16200000" flipH="1">
            <a:off x="2355337" y="4461286"/>
            <a:ext cx="352393" cy="440267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</p:spPr>
      </p:cxnSp>
      <p:sp>
        <p:nvSpPr>
          <p:cNvPr id="70" name="AutoShape 27"/>
          <p:cNvSpPr>
            <a:spLocks noChangeArrowheads="1"/>
          </p:cNvSpPr>
          <p:nvPr/>
        </p:nvSpPr>
        <p:spPr bwMode="auto">
          <a:xfrm>
            <a:off x="2074863" y="5619750"/>
            <a:ext cx="439738" cy="400050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0" tIns="156638" rIns="0" bIns="156638" anchor="ctr"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cxnSp>
        <p:nvCxnSpPr>
          <p:cNvPr id="71" name="AutoShape 38"/>
          <p:cNvCxnSpPr>
            <a:cxnSpLocks noChangeShapeType="1"/>
            <a:stCxn id="67" idx="2"/>
            <a:endCxn id="70" idx="0"/>
          </p:cNvCxnSpPr>
          <p:nvPr/>
        </p:nvCxnSpPr>
        <p:spPr bwMode="auto">
          <a:xfrm rot="16200000" flipH="1">
            <a:off x="1901825" y="5226843"/>
            <a:ext cx="361950" cy="423863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</p:spPr>
      </p:cxnSp>
      <p:cxnSp>
        <p:nvCxnSpPr>
          <p:cNvPr id="72" name="AutoShape 38"/>
          <p:cNvCxnSpPr>
            <a:cxnSpLocks noChangeShapeType="1"/>
            <a:stCxn id="66" idx="2"/>
            <a:endCxn id="70" idx="0"/>
          </p:cNvCxnSpPr>
          <p:nvPr/>
        </p:nvCxnSpPr>
        <p:spPr bwMode="auto">
          <a:xfrm rot="5400000">
            <a:off x="2342357" y="5210175"/>
            <a:ext cx="361950" cy="457200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</p:spPr>
      </p:cxnSp>
      <p:sp>
        <p:nvSpPr>
          <p:cNvPr id="78" name="内容占位符 2"/>
          <p:cNvSpPr txBox="1">
            <a:spLocks/>
          </p:cNvSpPr>
          <p:nvPr/>
        </p:nvSpPr>
        <p:spPr bwMode="auto">
          <a:xfrm>
            <a:off x="533400" y="3505200"/>
            <a:ext cx="763505" cy="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foo:</a:t>
            </a:r>
          </a:p>
        </p:txBody>
      </p:sp>
      <p:sp>
        <p:nvSpPr>
          <p:cNvPr id="79" name="内容占位符 2"/>
          <p:cNvSpPr txBox="1">
            <a:spLocks/>
          </p:cNvSpPr>
          <p:nvPr/>
        </p:nvSpPr>
        <p:spPr bwMode="auto">
          <a:xfrm>
            <a:off x="1644148" y="3505200"/>
            <a:ext cx="763505" cy="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bar:</a:t>
            </a:r>
          </a:p>
        </p:txBody>
      </p:sp>
      <p:sp>
        <p:nvSpPr>
          <p:cNvPr id="80" name="内容占位符 2"/>
          <p:cNvSpPr txBox="1">
            <a:spLocks/>
          </p:cNvSpPr>
          <p:nvPr/>
        </p:nvSpPr>
        <p:spPr bwMode="auto">
          <a:xfrm>
            <a:off x="447675" y="914400"/>
            <a:ext cx="1578225" cy="604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Binary file:</a:t>
            </a:r>
          </a:p>
        </p:txBody>
      </p:sp>
      <p:cxnSp>
        <p:nvCxnSpPr>
          <p:cNvPr id="58" name="AutoShape 38"/>
          <p:cNvCxnSpPr>
            <a:cxnSpLocks noChangeShapeType="1"/>
            <a:stCxn id="42" idx="3"/>
            <a:endCxn id="48" idx="0"/>
          </p:cNvCxnSpPr>
          <p:nvPr/>
        </p:nvCxnSpPr>
        <p:spPr bwMode="auto">
          <a:xfrm flipV="1">
            <a:off x="6553200" y="4135437"/>
            <a:ext cx="1041401" cy="885825"/>
          </a:xfrm>
          <a:prstGeom prst="curvedConnector4">
            <a:avLst>
              <a:gd name="adj1" fmla="val 39405"/>
              <a:gd name="adj2" fmla="val 125806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</p:spPr>
      </p:cxnSp>
      <p:cxnSp>
        <p:nvCxnSpPr>
          <p:cNvPr id="73" name="AutoShape 38"/>
          <p:cNvCxnSpPr>
            <a:cxnSpLocks noChangeShapeType="1"/>
            <a:stCxn id="59" idx="3"/>
            <a:endCxn id="65" idx="0"/>
          </p:cNvCxnSpPr>
          <p:nvPr/>
        </p:nvCxnSpPr>
        <p:spPr bwMode="auto">
          <a:xfrm flipV="1">
            <a:off x="1270000" y="4105275"/>
            <a:ext cx="1041401" cy="885825"/>
          </a:xfrm>
          <a:prstGeom prst="curvedConnector4">
            <a:avLst>
              <a:gd name="adj1" fmla="val 39405"/>
              <a:gd name="adj2" fmla="val 125806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</p:spPr>
      </p:cxnSp>
    </p:spTree>
    <p:extLst>
      <p:ext uri="{BB962C8B-B14F-4D97-AF65-F5344CB8AC3E}">
        <p14:creationId xmlns:p14="http://schemas.microsoft.com/office/powerpoint/2010/main" val="1273241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 animBg="1"/>
      <p:bldP spid="25" grpId="0" animBg="1"/>
      <p:bldP spid="36" grpId="0" animBg="1"/>
      <p:bldP spid="38" grpId="0"/>
      <p:bldP spid="40" grpId="0" animBg="1"/>
      <p:bldP spid="41" grpId="0"/>
      <p:bldP spid="42" grpId="0" animBg="1"/>
      <p:bldP spid="43" grpId="0" animBg="1"/>
      <p:bldP spid="44" grpId="0" animBg="1"/>
      <p:bldP spid="48" grpId="0" animBg="1"/>
      <p:bldP spid="49" grpId="0" animBg="1"/>
      <p:bldP spid="50" grpId="0" animBg="1"/>
      <p:bldP spid="53" grpId="0" animBg="1"/>
      <p:bldP spid="56" grpId="0" animBg="1"/>
      <p:bldP spid="57" grpId="0"/>
      <p:bldP spid="59" grpId="0" animBg="1"/>
      <p:bldP spid="60" grpId="0" animBg="1"/>
      <p:bldP spid="61" grpId="0" animBg="1"/>
      <p:bldP spid="65" grpId="0" animBg="1"/>
      <p:bldP spid="66" grpId="0" animBg="1"/>
      <p:bldP spid="67" grpId="0" animBg="1"/>
      <p:bldP spid="70" grpId="0" animBg="1"/>
      <p:bldP spid="78" grpId="0"/>
      <p:bldP spid="7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Challenge: Non-returning </a:t>
            </a:r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5164B-94C2-42C4-A602-990EC824DC84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Binary Code is Not Easy</a:t>
            </a:r>
            <a:endParaRPr lang="en-US" dirty="0"/>
          </a:p>
        </p:txBody>
      </p:sp>
      <p:sp>
        <p:nvSpPr>
          <p:cNvPr id="19" name="内容占位符 2"/>
          <p:cNvSpPr txBox="1">
            <a:spLocks/>
          </p:cNvSpPr>
          <p:nvPr/>
        </p:nvSpPr>
        <p:spPr bwMode="auto">
          <a:xfrm>
            <a:off x="380999" y="838201"/>
            <a:ext cx="8153401" cy="914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CFG of the </a:t>
            </a:r>
            <a:r>
              <a:rPr lang="en-US" sz="2800" dirty="0"/>
              <a:t>function when not considering non-returning </a:t>
            </a:r>
            <a:r>
              <a:rPr lang="en-US" sz="2800" dirty="0" smtClean="0"/>
              <a:t>functions</a:t>
            </a:r>
          </a:p>
        </p:txBody>
      </p:sp>
      <p:cxnSp>
        <p:nvCxnSpPr>
          <p:cNvPr id="10" name="AutoShape 38"/>
          <p:cNvCxnSpPr>
            <a:cxnSpLocks noChangeShapeType="1"/>
          </p:cNvCxnSpPr>
          <p:nvPr/>
        </p:nvCxnSpPr>
        <p:spPr bwMode="auto">
          <a:xfrm>
            <a:off x="6119811" y="5029199"/>
            <a:ext cx="1042989" cy="1"/>
          </a:xfrm>
          <a:prstGeom prst="curvedConnector3">
            <a:avLst>
              <a:gd name="adj1" fmla="val 50000"/>
            </a:avLst>
          </a:prstGeom>
          <a:noFill/>
          <a:ln w="22225">
            <a:solidFill>
              <a:srgbClr val="FF0000"/>
            </a:solidFill>
            <a:round/>
            <a:headEnd/>
            <a:tailEnd type="triangle" w="sm" len="med"/>
          </a:ln>
        </p:spPr>
      </p:cxnSp>
      <p:sp>
        <p:nvSpPr>
          <p:cNvPr id="11" name="内容占位符 2"/>
          <p:cNvSpPr txBox="1">
            <a:spLocks/>
          </p:cNvSpPr>
          <p:nvPr/>
        </p:nvSpPr>
        <p:spPr bwMode="auto">
          <a:xfrm>
            <a:off x="6019800" y="5105401"/>
            <a:ext cx="2971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Superficial call fall through edge</a:t>
            </a:r>
          </a:p>
        </p:txBody>
      </p:sp>
      <p:cxnSp>
        <p:nvCxnSpPr>
          <p:cNvPr id="14" name="AutoShape 38"/>
          <p:cNvCxnSpPr>
            <a:cxnSpLocks noChangeShapeType="1"/>
          </p:cNvCxnSpPr>
          <p:nvPr/>
        </p:nvCxnSpPr>
        <p:spPr bwMode="auto">
          <a:xfrm>
            <a:off x="6119811" y="4038599"/>
            <a:ext cx="1042989" cy="1"/>
          </a:xfrm>
          <a:prstGeom prst="curvedConnector3">
            <a:avLst>
              <a:gd name="adj1" fmla="val 50000"/>
            </a:avLst>
          </a:prstGeom>
          <a:noFill/>
          <a:ln w="22225">
            <a:solidFill>
              <a:srgbClr val="0000FF"/>
            </a:solidFill>
            <a:round/>
            <a:headEnd/>
            <a:tailEnd type="triangle" w="sm" len="med"/>
          </a:ln>
        </p:spPr>
      </p:cxnSp>
      <p:sp>
        <p:nvSpPr>
          <p:cNvPr id="15" name="内容占位符 2"/>
          <p:cNvSpPr txBox="1">
            <a:spLocks/>
          </p:cNvSpPr>
          <p:nvPr/>
        </p:nvSpPr>
        <p:spPr bwMode="auto">
          <a:xfrm>
            <a:off x="6019800" y="4040019"/>
            <a:ext cx="2971800" cy="531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Function call edge</a:t>
            </a:r>
          </a:p>
        </p:txBody>
      </p:sp>
      <p:cxnSp>
        <p:nvCxnSpPr>
          <p:cNvPr id="16" name="AutoShape 38"/>
          <p:cNvCxnSpPr>
            <a:cxnSpLocks noChangeShapeType="1"/>
          </p:cNvCxnSpPr>
          <p:nvPr/>
        </p:nvCxnSpPr>
        <p:spPr bwMode="auto">
          <a:xfrm>
            <a:off x="6119810" y="2895599"/>
            <a:ext cx="1042989" cy="1"/>
          </a:xfrm>
          <a:prstGeom prst="curvedConnector3">
            <a:avLst>
              <a:gd name="adj1" fmla="val 50000"/>
            </a:avLst>
          </a:prstGeom>
          <a:noFill/>
          <a:ln w="22225">
            <a:solidFill>
              <a:srgbClr val="FFC000"/>
            </a:solidFill>
            <a:round/>
            <a:headEnd/>
            <a:tailEnd type="triangle" w="sm" len="med"/>
          </a:ln>
        </p:spPr>
      </p:cxnSp>
      <p:sp>
        <p:nvSpPr>
          <p:cNvPr id="17" name="内容占位符 2"/>
          <p:cNvSpPr txBox="1">
            <a:spLocks/>
          </p:cNvSpPr>
          <p:nvPr/>
        </p:nvSpPr>
        <p:spPr bwMode="auto">
          <a:xfrm>
            <a:off x="6019799" y="2897019"/>
            <a:ext cx="2971800" cy="836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Intraprocedural edge in loop</a:t>
            </a:r>
          </a:p>
        </p:txBody>
      </p:sp>
      <p:cxnSp>
        <p:nvCxnSpPr>
          <p:cNvPr id="18" name="AutoShape 38"/>
          <p:cNvCxnSpPr>
            <a:cxnSpLocks noChangeShapeType="1"/>
          </p:cNvCxnSpPr>
          <p:nvPr/>
        </p:nvCxnSpPr>
        <p:spPr bwMode="auto">
          <a:xfrm>
            <a:off x="6119809" y="1752599"/>
            <a:ext cx="1042989" cy="1"/>
          </a:xfrm>
          <a:prstGeom prst="curvedConnector3">
            <a:avLst>
              <a:gd name="adj1" fmla="val 50000"/>
            </a:avLst>
          </a:prstGeom>
          <a:noFill/>
          <a:ln w="22225">
            <a:solidFill>
              <a:schemeClr val="tx1"/>
            </a:solidFill>
            <a:round/>
            <a:headEnd/>
            <a:tailEnd type="triangle" w="sm" len="med"/>
          </a:ln>
        </p:spPr>
      </p:cxnSp>
      <p:sp>
        <p:nvSpPr>
          <p:cNvPr id="21" name="内容占位符 2"/>
          <p:cNvSpPr txBox="1">
            <a:spLocks/>
          </p:cNvSpPr>
          <p:nvPr/>
        </p:nvSpPr>
        <p:spPr bwMode="auto">
          <a:xfrm>
            <a:off x="6019798" y="1752600"/>
            <a:ext cx="2971800" cy="918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Intraprocedural edge not in loop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66900"/>
            <a:ext cx="5334000" cy="4381500"/>
          </a:xfrm>
          <a:prstGeom prst="rect">
            <a:avLst/>
          </a:prstGeom>
        </p:spPr>
      </p:pic>
      <p:sp>
        <p:nvSpPr>
          <p:cNvPr id="20" name="Rectangular Callout 19"/>
          <p:cNvSpPr/>
          <p:nvPr/>
        </p:nvSpPr>
        <p:spPr>
          <a:xfrm>
            <a:off x="3810000" y="2288836"/>
            <a:ext cx="1981200" cy="1292564"/>
          </a:xfrm>
          <a:prstGeom prst="wedgeRectCallout">
            <a:avLst>
              <a:gd name="adj1" fmla="val -54215"/>
              <a:gd name="adj2" fmla="val 617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loop is created by superficial call fall through edges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00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295399"/>
            <a:ext cx="5715000" cy="49400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Challenge: Non-returning </a:t>
            </a:r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5164B-94C2-42C4-A602-990EC824DC84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Binary Code is Not Easy</a:t>
            </a:r>
            <a:endParaRPr lang="en-US" dirty="0"/>
          </a:p>
        </p:txBody>
      </p:sp>
      <p:sp>
        <p:nvSpPr>
          <p:cNvPr id="15" name="内容占位符 2"/>
          <p:cNvSpPr txBox="1">
            <a:spLocks/>
          </p:cNvSpPr>
          <p:nvPr/>
        </p:nvSpPr>
        <p:spPr bwMode="auto">
          <a:xfrm>
            <a:off x="380999" y="838200"/>
            <a:ext cx="4285479" cy="45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CFG of the function</a:t>
            </a:r>
          </a:p>
        </p:txBody>
      </p:sp>
      <p:sp>
        <p:nvSpPr>
          <p:cNvPr id="13" name="Rectangular Callout 12"/>
          <p:cNvSpPr/>
          <p:nvPr/>
        </p:nvSpPr>
        <p:spPr>
          <a:xfrm>
            <a:off x="4343400" y="1600200"/>
            <a:ext cx="1219200" cy="685800"/>
          </a:xfrm>
          <a:prstGeom prst="wedgeRectCallout">
            <a:avLst>
              <a:gd name="adj1" fmla="val -54215"/>
              <a:gd name="adj2" fmla="val 617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 loop</a:t>
            </a:r>
            <a:endParaRPr lang="en-US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6019798" y="1976989"/>
            <a:ext cx="2971800" cy="690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Intraprocedural edge</a:t>
            </a:r>
          </a:p>
        </p:txBody>
      </p:sp>
      <p:sp>
        <p:nvSpPr>
          <p:cNvPr id="11" name="内容占位符 2"/>
          <p:cNvSpPr txBox="1">
            <a:spLocks/>
          </p:cNvSpPr>
          <p:nvPr/>
        </p:nvSpPr>
        <p:spPr bwMode="auto">
          <a:xfrm>
            <a:off x="6019800" y="4040019"/>
            <a:ext cx="2971800" cy="531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Function call edge</a:t>
            </a:r>
          </a:p>
        </p:txBody>
      </p:sp>
      <p:cxnSp>
        <p:nvCxnSpPr>
          <p:cNvPr id="14" name="AutoShape 38"/>
          <p:cNvCxnSpPr>
            <a:cxnSpLocks noChangeShapeType="1"/>
          </p:cNvCxnSpPr>
          <p:nvPr/>
        </p:nvCxnSpPr>
        <p:spPr bwMode="auto">
          <a:xfrm>
            <a:off x="6119811" y="4038599"/>
            <a:ext cx="1042989" cy="1"/>
          </a:xfrm>
          <a:prstGeom prst="curvedConnector3">
            <a:avLst>
              <a:gd name="adj1" fmla="val 50000"/>
            </a:avLst>
          </a:prstGeom>
          <a:noFill/>
          <a:ln w="22225">
            <a:solidFill>
              <a:srgbClr val="0000FF"/>
            </a:solidFill>
            <a:round/>
            <a:headEnd/>
            <a:tailEnd type="triangle" w="sm" len="med"/>
          </a:ln>
        </p:spPr>
      </p:cxnSp>
      <p:cxnSp>
        <p:nvCxnSpPr>
          <p:cNvPr id="16" name="AutoShape 38"/>
          <p:cNvCxnSpPr>
            <a:cxnSpLocks noChangeShapeType="1"/>
          </p:cNvCxnSpPr>
          <p:nvPr/>
        </p:nvCxnSpPr>
        <p:spPr bwMode="auto">
          <a:xfrm>
            <a:off x="6119809" y="1905000"/>
            <a:ext cx="1042989" cy="1"/>
          </a:xfrm>
          <a:prstGeom prst="curvedConnector3">
            <a:avLst>
              <a:gd name="adj1" fmla="val 50000"/>
            </a:avLst>
          </a:prstGeom>
          <a:noFill/>
          <a:ln w="22225">
            <a:solidFill>
              <a:schemeClr val="tx1"/>
            </a:solidFill>
            <a:round/>
            <a:headEnd/>
            <a:tailEnd type="triangle" w="sm" len="med"/>
          </a:ln>
        </p:spPr>
      </p:cxnSp>
    </p:spTree>
    <p:extLst>
      <p:ext uri="{BB962C8B-B14F-4D97-AF65-F5344CB8AC3E}">
        <p14:creationId xmlns:p14="http://schemas.microsoft.com/office/powerpoint/2010/main" val="1945841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ular Callout 43"/>
          <p:cNvSpPr/>
          <p:nvPr/>
        </p:nvSpPr>
        <p:spPr>
          <a:xfrm>
            <a:off x="7010400" y="3056314"/>
            <a:ext cx="1880554" cy="1287086"/>
          </a:xfrm>
          <a:prstGeom prst="wedgeRectCallout">
            <a:avLst>
              <a:gd name="adj1" fmla="val 29014"/>
              <a:gd name="adj2" fmla="val 45658"/>
            </a:avLst>
          </a:prstGeom>
          <a:solidFill>
            <a:schemeClr val="bg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2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Rectangular Callout 22"/>
          <p:cNvSpPr/>
          <p:nvPr/>
        </p:nvSpPr>
        <p:spPr>
          <a:xfrm>
            <a:off x="6858000" y="2667000"/>
            <a:ext cx="2133600" cy="3496886"/>
          </a:xfrm>
          <a:prstGeom prst="wedgeRectCallout">
            <a:avLst>
              <a:gd name="adj1" fmla="val 29014"/>
              <a:gd name="adj2" fmla="val 45658"/>
            </a:avLst>
          </a:prstGeom>
          <a:solidFill>
            <a:schemeClr val="bg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2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Might-ret </a:t>
            </a:r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1752600"/>
          </a:xfrm>
        </p:spPr>
        <p:txBody>
          <a:bodyPr/>
          <a:lstStyle/>
          <a:p>
            <a:r>
              <a:rPr lang="en-US" dirty="0" smtClean="0"/>
              <a:t>Return </a:t>
            </a:r>
            <a:r>
              <a:rPr lang="en-US" dirty="0"/>
              <a:t>status </a:t>
            </a:r>
            <a:r>
              <a:rPr lang="en-US" dirty="0" smtClean="0"/>
              <a:t>of a function can be </a:t>
            </a:r>
            <a:r>
              <a:rPr lang="en-US" dirty="0"/>
              <a:t>"unknown", "</a:t>
            </a:r>
            <a:r>
              <a:rPr lang="en-US" dirty="0" smtClean="0"/>
              <a:t>might ret", or “does </a:t>
            </a:r>
            <a:r>
              <a:rPr lang="en-US" dirty="0"/>
              <a:t>not </a:t>
            </a:r>
            <a:r>
              <a:rPr lang="en-US" dirty="0" smtClean="0"/>
              <a:t>ret"</a:t>
            </a:r>
          </a:p>
          <a:p>
            <a:r>
              <a:rPr lang="en-US" dirty="0" smtClean="0"/>
              <a:t>Calculate a fix point for all 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5164B-94C2-42C4-A602-990EC824DC84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Binary Code is Not Easy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152400" y="2660393"/>
            <a:ext cx="2057400" cy="3496886"/>
          </a:xfrm>
          <a:prstGeom prst="wedgeRectCallout">
            <a:avLst>
              <a:gd name="adj1" fmla="val 29014"/>
              <a:gd name="adj2" fmla="val 45658"/>
            </a:avLst>
          </a:prstGeom>
          <a:solidFill>
            <a:schemeClr val="bg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2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152400" y="2660393"/>
            <a:ext cx="1981200" cy="45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1. </a:t>
            </a:r>
            <a:r>
              <a:rPr lang="en-US" sz="2300" dirty="0"/>
              <a:t>k</a:t>
            </a:r>
            <a:r>
              <a:rPr lang="en-US" sz="2300" dirty="0" smtClean="0"/>
              <a:t>nown </a:t>
            </a:r>
            <a:r>
              <a:rPr lang="en-US" sz="2300" dirty="0" err="1" smtClean="0"/>
              <a:t>funcs</a:t>
            </a:r>
            <a:endParaRPr lang="en-US" sz="23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28600" y="3119497"/>
            <a:ext cx="1905000" cy="2062103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exit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_exit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abort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__f90_stop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fancy_abort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__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stack_chk_fail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__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assert_fail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ExitProcess</a:t>
            </a: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………</a:t>
            </a:r>
          </a:p>
        </p:txBody>
      </p:sp>
      <p:sp>
        <p:nvSpPr>
          <p:cNvPr id="9" name="Down Arrow 8"/>
          <p:cNvSpPr/>
          <p:nvPr/>
        </p:nvSpPr>
        <p:spPr>
          <a:xfrm>
            <a:off x="914400" y="52578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内容占位符 2"/>
          <p:cNvSpPr txBox="1">
            <a:spLocks/>
          </p:cNvSpPr>
          <p:nvPr/>
        </p:nvSpPr>
        <p:spPr bwMode="auto">
          <a:xfrm>
            <a:off x="228600" y="5696887"/>
            <a:ext cx="1905000" cy="39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does not ret</a:t>
            </a:r>
          </a:p>
        </p:txBody>
      </p:sp>
      <p:sp>
        <p:nvSpPr>
          <p:cNvPr id="11" name="Rectangular Callout 10"/>
          <p:cNvSpPr/>
          <p:nvPr/>
        </p:nvSpPr>
        <p:spPr>
          <a:xfrm>
            <a:off x="2362200" y="2660393"/>
            <a:ext cx="2133600" cy="3496886"/>
          </a:xfrm>
          <a:prstGeom prst="wedgeRectCallout">
            <a:avLst>
              <a:gd name="adj1" fmla="val 29014"/>
              <a:gd name="adj2" fmla="val 45658"/>
            </a:avLst>
          </a:prstGeom>
          <a:solidFill>
            <a:schemeClr val="bg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2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内容占位符 2"/>
          <p:cNvSpPr txBox="1">
            <a:spLocks/>
          </p:cNvSpPr>
          <p:nvPr/>
        </p:nvSpPr>
        <p:spPr bwMode="auto">
          <a:xfrm>
            <a:off x="2362200" y="2660393"/>
            <a:ext cx="1981200" cy="45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2</a:t>
            </a:r>
            <a:r>
              <a:rPr lang="en-US" sz="2400" dirty="0" smtClean="0"/>
              <a:t>. reach ret</a:t>
            </a:r>
          </a:p>
        </p:txBody>
      </p:sp>
      <p:sp>
        <p:nvSpPr>
          <p:cNvPr id="14" name="Down Arrow 13"/>
          <p:cNvSpPr/>
          <p:nvPr/>
        </p:nvSpPr>
        <p:spPr>
          <a:xfrm>
            <a:off x="3200400" y="49530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内容占位符 2"/>
          <p:cNvSpPr txBox="1">
            <a:spLocks/>
          </p:cNvSpPr>
          <p:nvPr/>
        </p:nvSpPr>
        <p:spPr bwMode="auto">
          <a:xfrm>
            <a:off x="2743200" y="5715001"/>
            <a:ext cx="1447800" cy="457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might ret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56460" y="3124199"/>
            <a:ext cx="1963140" cy="1524001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>
              <a:defRPr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&lt;foo&gt;:</a:t>
            </a:r>
          </a:p>
          <a:p>
            <a:pPr>
              <a:defRPr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push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ebp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%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esp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,%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ebp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ub $0x18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,%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esp</a:t>
            </a:r>
          </a:p>
          <a:p>
            <a:pPr>
              <a:defRPr/>
            </a:pP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(%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),%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leave</a:t>
            </a:r>
          </a:p>
          <a:p>
            <a:pPr>
              <a:defRPr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ret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ular Callout 16"/>
          <p:cNvSpPr/>
          <p:nvPr/>
        </p:nvSpPr>
        <p:spPr>
          <a:xfrm>
            <a:off x="4624415" y="2660393"/>
            <a:ext cx="2133600" cy="3496886"/>
          </a:xfrm>
          <a:prstGeom prst="wedgeRectCallout">
            <a:avLst>
              <a:gd name="adj1" fmla="val 29014"/>
              <a:gd name="adj2" fmla="val 45658"/>
            </a:avLst>
          </a:prstGeom>
          <a:solidFill>
            <a:schemeClr val="bg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2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内容占位符 2"/>
          <p:cNvSpPr txBox="1">
            <a:spLocks/>
          </p:cNvSpPr>
          <p:nvPr/>
        </p:nvSpPr>
        <p:spPr bwMode="auto">
          <a:xfrm>
            <a:off x="4624415" y="2660393"/>
            <a:ext cx="1981200" cy="45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3. call</a:t>
            </a:r>
          </a:p>
        </p:txBody>
      </p:sp>
      <p:sp>
        <p:nvSpPr>
          <p:cNvPr id="19" name="Down Arrow 18"/>
          <p:cNvSpPr/>
          <p:nvPr/>
        </p:nvSpPr>
        <p:spPr>
          <a:xfrm>
            <a:off x="4779898" y="4221199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内容占位符 2"/>
          <p:cNvSpPr txBox="1">
            <a:spLocks/>
          </p:cNvSpPr>
          <p:nvPr/>
        </p:nvSpPr>
        <p:spPr bwMode="auto">
          <a:xfrm>
            <a:off x="4671985" y="4648200"/>
            <a:ext cx="203361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smtClean="0"/>
              <a:t>unknown: 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first analyze bar</a:t>
            </a:r>
          </a:p>
          <a:p>
            <a:pPr marL="0" indent="0">
              <a:buNone/>
            </a:pPr>
            <a:r>
              <a:rPr lang="en-US" sz="1600" dirty="0" smtClean="0"/>
              <a:t>might ret: 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continue in foo</a:t>
            </a:r>
          </a:p>
          <a:p>
            <a:pPr marL="0" indent="0">
              <a:buNone/>
            </a:pPr>
            <a:r>
              <a:rPr lang="en-US" sz="1600" dirty="0" smtClean="0"/>
              <a:t>does not ret:   stop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718675" y="3124199"/>
            <a:ext cx="1963140" cy="990601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>
              <a:defRPr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&lt;foo&gt;:</a:t>
            </a:r>
          </a:p>
          <a:p>
            <a:pPr>
              <a:defRPr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…………</a:t>
            </a:r>
          </a:p>
          <a:p>
            <a:pPr>
              <a:defRPr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call &lt;bar&gt;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…………</a:t>
            </a:r>
          </a:p>
          <a:p>
            <a:pPr>
              <a:defRPr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内容占位符 2"/>
          <p:cNvSpPr txBox="1">
            <a:spLocks/>
          </p:cNvSpPr>
          <p:nvPr/>
        </p:nvSpPr>
        <p:spPr bwMode="auto">
          <a:xfrm>
            <a:off x="5257800" y="4232457"/>
            <a:ext cx="1424015" cy="415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smtClean="0"/>
              <a:t>bar’s ret status</a:t>
            </a:r>
          </a:p>
        </p:txBody>
      </p:sp>
      <p:sp>
        <p:nvSpPr>
          <p:cNvPr id="24" name="内容占位符 2"/>
          <p:cNvSpPr txBox="1">
            <a:spLocks/>
          </p:cNvSpPr>
          <p:nvPr/>
        </p:nvSpPr>
        <p:spPr bwMode="auto">
          <a:xfrm>
            <a:off x="6909754" y="2660392"/>
            <a:ext cx="1981200" cy="45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4</a:t>
            </a:r>
            <a:r>
              <a:rPr lang="en-US" sz="2400" dirty="0" smtClean="0"/>
              <a:t>. recursion</a:t>
            </a:r>
          </a:p>
        </p:txBody>
      </p:sp>
      <p:sp>
        <p:nvSpPr>
          <p:cNvPr id="25" name="Down Arrow 24"/>
          <p:cNvSpPr/>
          <p:nvPr/>
        </p:nvSpPr>
        <p:spPr>
          <a:xfrm>
            <a:off x="7772400" y="45720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内容占位符 2"/>
          <p:cNvSpPr txBox="1">
            <a:spLocks/>
          </p:cNvSpPr>
          <p:nvPr/>
        </p:nvSpPr>
        <p:spPr bwMode="auto">
          <a:xfrm>
            <a:off x="7111047" y="5257800"/>
            <a:ext cx="188055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foo and bar do not ret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086600" y="3124200"/>
            <a:ext cx="1691816" cy="336956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>
              <a:defRPr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&lt;foo&gt;: unknown</a:t>
            </a:r>
          </a:p>
          <a:p>
            <a:pPr>
              <a:defRPr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86600" y="3930244"/>
            <a:ext cx="1691816" cy="336956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>
              <a:defRPr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&lt;bar&gt;: unknown</a:t>
            </a:r>
          </a:p>
          <a:p>
            <a:pPr>
              <a:defRPr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2" name="Up Arrow 41"/>
          <p:cNvSpPr/>
          <p:nvPr/>
        </p:nvSpPr>
        <p:spPr>
          <a:xfrm>
            <a:off x="7391400" y="3493312"/>
            <a:ext cx="228600" cy="392888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Up Arrow 42"/>
          <p:cNvSpPr/>
          <p:nvPr/>
        </p:nvSpPr>
        <p:spPr>
          <a:xfrm rot="10800000">
            <a:off x="8229600" y="3493312"/>
            <a:ext cx="228600" cy="392888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23" grpId="0" animBg="1"/>
      <p:bldP spid="6" grpId="0" animBg="1"/>
      <p:bldP spid="7" grpId="0"/>
      <p:bldP spid="8" grpId="0" animBg="1"/>
      <p:bldP spid="9" grpId="0" animBg="1"/>
      <p:bldP spid="10" grpId="0"/>
      <p:bldP spid="11" grpId="0" animBg="1"/>
      <p:bldP spid="12" grpId="0"/>
      <p:bldP spid="14" grpId="0" animBg="1"/>
      <p:bldP spid="15" grpId="0"/>
      <p:bldP spid="16" grpId="0" animBg="1"/>
      <p:bldP spid="17" grpId="0" animBg="1"/>
      <p:bldP spid="18" grpId="0"/>
      <p:bldP spid="19" grpId="0" animBg="1"/>
      <p:bldP spid="20" grpId="0"/>
      <p:bldP spid="21" grpId="0" animBg="1"/>
      <p:bldP spid="22" grpId="0"/>
      <p:bldP spid="24" grpId="0"/>
      <p:bldP spid="25" grpId="0" animBg="1"/>
      <p:bldP spid="29" grpId="0"/>
      <p:bldP spid="30" grpId="0" animBg="1"/>
      <p:bldP spid="31" grpId="0" animBg="1"/>
      <p:bldP spid="42" grpId="0" animBg="1"/>
      <p:bldP spid="4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work was driven by our experiences with real binaries</a:t>
            </a:r>
          </a:p>
          <a:p>
            <a:endParaRPr lang="en-US" dirty="0"/>
          </a:p>
          <a:p>
            <a:r>
              <a:rPr lang="en-US" dirty="0" smtClean="0"/>
              <a:t>We discussed the challenges in three parsing stages</a:t>
            </a:r>
          </a:p>
          <a:p>
            <a:endParaRPr lang="en-US" dirty="0"/>
          </a:p>
          <a:p>
            <a:r>
              <a:rPr lang="en-US" dirty="0" smtClean="0"/>
              <a:t>We analyzed code examples in details and discussed how we address these challenges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5164B-94C2-42C4-A602-990EC824DC84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Binary Code is Not Easy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34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 Symbols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Stripped binaries</a:t>
            </a:r>
            <a:endParaRPr lang="en-US" dirty="0"/>
          </a:p>
          <a:p>
            <a:r>
              <a:rPr lang="en-US" dirty="0" smtClean="0"/>
              <a:t>Pattern matching</a:t>
            </a:r>
          </a:p>
          <a:p>
            <a:r>
              <a:rPr lang="en-US" dirty="0" smtClean="0"/>
              <a:t>Probabilistic parsing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5164B-94C2-42C4-A602-990EC824DC84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Binary Code is Not Easy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58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Indirect control flow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5164B-94C2-42C4-A602-990EC824DC84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Binary Code is Not Easy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914400"/>
            <a:ext cx="3657600" cy="2554545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445755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0x10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rbx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),%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rax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445759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test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rax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rax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44575c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je     4457c3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44575e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pop 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rbx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44575f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pop 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rbp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445760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%r12,%rdi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445763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pop 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%r12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445765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pop 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%r13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445767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pop 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%r14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445769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jmpq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*%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rax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648200" y="921007"/>
            <a:ext cx="4267200" cy="205549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Backward slice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Symbolic evaluation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Bound fact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Get jump targets</a:t>
            </a:r>
          </a:p>
        </p:txBody>
      </p:sp>
      <p:sp>
        <p:nvSpPr>
          <p:cNvPr id="16" name="Rectangular Callout 15"/>
          <p:cNvSpPr/>
          <p:nvPr/>
        </p:nvSpPr>
        <p:spPr>
          <a:xfrm>
            <a:off x="228600" y="3657600"/>
            <a:ext cx="8458200" cy="533400"/>
          </a:xfrm>
          <a:prstGeom prst="wedgeRectCallout">
            <a:avLst>
              <a:gd name="adj1" fmla="val 29014"/>
              <a:gd name="adj2" fmla="val 4565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Symbolic expression: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jmpq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[rbx+0x10]</a:t>
            </a:r>
          </a:p>
        </p:txBody>
      </p:sp>
      <p:sp>
        <p:nvSpPr>
          <p:cNvPr id="17" name="Rectangular Callout 16"/>
          <p:cNvSpPr/>
          <p:nvPr/>
        </p:nvSpPr>
        <p:spPr>
          <a:xfrm>
            <a:off x="228600" y="4343400"/>
            <a:ext cx="8458200" cy="533400"/>
          </a:xfrm>
          <a:prstGeom prst="wedgeRectCallout">
            <a:avLst>
              <a:gd name="adj1" fmla="val 29014"/>
              <a:gd name="adj2" fmla="val 45658"/>
            </a:avLst>
          </a:prstGeo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Bound facts: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Rectangular Callout 17"/>
          <p:cNvSpPr/>
          <p:nvPr/>
        </p:nvSpPr>
        <p:spPr>
          <a:xfrm>
            <a:off x="228600" y="5089864"/>
            <a:ext cx="8458200" cy="929936"/>
          </a:xfrm>
          <a:prstGeom prst="wedgeRectCallout">
            <a:avLst>
              <a:gd name="adj1" fmla="val 29014"/>
              <a:gd name="adj2" fmla="val 45658"/>
            </a:avLst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Calculate and check jump targets:</a:t>
            </a:r>
          </a:p>
          <a:p>
            <a:r>
              <a:rPr lang="en-US" sz="2400" dirty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cannot find any candidate jump targets!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90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ular Callout 43"/>
          <p:cNvSpPr/>
          <p:nvPr/>
        </p:nvSpPr>
        <p:spPr>
          <a:xfrm>
            <a:off x="5638800" y="351489"/>
            <a:ext cx="3429000" cy="5791200"/>
          </a:xfrm>
          <a:prstGeom prst="wedgeRectCallout">
            <a:avLst>
              <a:gd name="adj1" fmla="val 29014"/>
              <a:gd name="adj2" fmla="val 45658"/>
            </a:avLst>
          </a:prstGeom>
          <a:solidFill>
            <a:schemeClr val="bg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2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34200" y="6480543"/>
            <a:ext cx="1219200" cy="365125"/>
          </a:xfrm>
        </p:spPr>
        <p:txBody>
          <a:bodyPr/>
          <a:lstStyle/>
          <a:p>
            <a:fld id="{3AC5164B-94C2-42C4-A602-990EC824DC84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Binary Code is Not Easy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921127"/>
            <a:ext cx="4191000" cy="4031873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38958d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b680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&lt;__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write&gt;: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b680: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cmpl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$0x0,0x2b6fe9(%rip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b687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jne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38958db699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38958db689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&lt;__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write_nocancel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&gt;: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b689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$0x1,%eax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…………………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b696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jae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38958db6c9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b698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retq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b699: sub 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$0x8,%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rsp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…………………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b6c6: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jae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38958db6c9 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b6c8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retq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b6c9: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0x2b18d0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(%rip),%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rcx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…………………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b6dc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38958db6c8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Curved Left Arrow 7"/>
          <p:cNvSpPr/>
          <p:nvPr/>
        </p:nvSpPr>
        <p:spPr>
          <a:xfrm>
            <a:off x="3390900" y="1530727"/>
            <a:ext cx="647700" cy="189266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ular Callout 13"/>
          <p:cNvSpPr/>
          <p:nvPr/>
        </p:nvSpPr>
        <p:spPr>
          <a:xfrm>
            <a:off x="4200470" y="1073527"/>
            <a:ext cx="1133530" cy="762000"/>
          </a:xfrm>
          <a:prstGeom prst="wedgeRectCallout">
            <a:avLst>
              <a:gd name="adj1" fmla="val -49778"/>
              <a:gd name="adj2" fmla="val 937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Jump into another function!</a:t>
            </a:r>
            <a:endParaRPr lang="en-US" dirty="0"/>
          </a:p>
        </p:txBody>
      </p:sp>
      <p:sp>
        <p:nvSpPr>
          <p:cNvPr id="16" name="AutoShape 27"/>
          <p:cNvSpPr>
            <a:spLocks noChangeArrowheads="1"/>
          </p:cNvSpPr>
          <p:nvPr/>
        </p:nvSpPr>
        <p:spPr bwMode="auto">
          <a:xfrm>
            <a:off x="5867400" y="1124317"/>
            <a:ext cx="2006298" cy="490515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0" tIns="156638" rIns="0" bIns="156638" anchor="ctr"/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Block1: [b680, b689)</a:t>
            </a:r>
            <a:endParaRPr lang="en-US" dirty="0"/>
          </a:p>
        </p:txBody>
      </p:sp>
      <p:sp>
        <p:nvSpPr>
          <p:cNvPr id="18" name="AutoShape 27"/>
          <p:cNvSpPr>
            <a:spLocks noChangeArrowheads="1"/>
          </p:cNvSpPr>
          <p:nvPr/>
        </p:nvSpPr>
        <p:spPr bwMode="auto">
          <a:xfrm>
            <a:off x="5867400" y="1810117"/>
            <a:ext cx="2006298" cy="490515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0" tIns="156638" rIns="0" bIns="156638" anchor="ctr"/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Block2: [b689, b698)</a:t>
            </a:r>
            <a:endParaRPr lang="en-US" dirty="0"/>
          </a:p>
        </p:txBody>
      </p:sp>
      <p:sp>
        <p:nvSpPr>
          <p:cNvPr id="19" name="AutoShape 27"/>
          <p:cNvSpPr>
            <a:spLocks noChangeArrowheads="1"/>
          </p:cNvSpPr>
          <p:nvPr/>
        </p:nvSpPr>
        <p:spPr bwMode="auto">
          <a:xfrm>
            <a:off x="5867400" y="2471569"/>
            <a:ext cx="2006298" cy="490515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0" tIns="156638" rIns="0" bIns="156638" anchor="ctr"/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Block3: [b698, b699)</a:t>
            </a:r>
            <a:endParaRPr lang="en-US" dirty="0"/>
          </a:p>
        </p:txBody>
      </p:sp>
      <p:sp>
        <p:nvSpPr>
          <p:cNvPr id="20" name="AutoShape 27"/>
          <p:cNvSpPr>
            <a:spLocks noChangeArrowheads="1"/>
          </p:cNvSpPr>
          <p:nvPr/>
        </p:nvSpPr>
        <p:spPr bwMode="auto">
          <a:xfrm>
            <a:off x="5867400" y="3145352"/>
            <a:ext cx="2006298" cy="490515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0" tIns="156638" rIns="0" bIns="156638" anchor="ctr"/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Block4: [b699, b6c8)</a:t>
            </a:r>
            <a:endParaRPr lang="en-US" dirty="0"/>
          </a:p>
        </p:txBody>
      </p:sp>
      <p:sp>
        <p:nvSpPr>
          <p:cNvPr id="21" name="AutoShape 27"/>
          <p:cNvSpPr>
            <a:spLocks noChangeArrowheads="1"/>
          </p:cNvSpPr>
          <p:nvPr/>
        </p:nvSpPr>
        <p:spPr bwMode="auto">
          <a:xfrm>
            <a:off x="5867400" y="3791317"/>
            <a:ext cx="2006298" cy="490515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0" tIns="156638" rIns="0" bIns="156638" anchor="ctr"/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Block5: [b6c8, b6c9)</a:t>
            </a:r>
            <a:endParaRPr lang="en-US" dirty="0"/>
          </a:p>
        </p:txBody>
      </p:sp>
      <p:sp>
        <p:nvSpPr>
          <p:cNvPr id="22" name="AutoShape 27"/>
          <p:cNvSpPr>
            <a:spLocks noChangeArrowheads="1"/>
          </p:cNvSpPr>
          <p:nvPr/>
        </p:nvSpPr>
        <p:spPr bwMode="auto">
          <a:xfrm>
            <a:off x="5867400" y="4553317"/>
            <a:ext cx="2006298" cy="490515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lIns="0" tIns="156638" rIns="0" bIns="156638" anchor="ctr"/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Block6: [b6c9, b6df)</a:t>
            </a:r>
            <a:endParaRPr lang="en-US" dirty="0"/>
          </a:p>
        </p:txBody>
      </p:sp>
      <p:cxnSp>
        <p:nvCxnSpPr>
          <p:cNvPr id="23" name="AutoShape 38"/>
          <p:cNvCxnSpPr>
            <a:cxnSpLocks noChangeShapeType="1"/>
            <a:stCxn id="16" idx="2"/>
            <a:endCxn id="18" idx="0"/>
          </p:cNvCxnSpPr>
          <p:nvPr/>
        </p:nvCxnSpPr>
        <p:spPr bwMode="auto">
          <a:xfrm rot="5400000">
            <a:off x="6772907" y="1712474"/>
            <a:ext cx="195285" cy="12700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</p:spPr>
      </p:cxnSp>
      <p:cxnSp>
        <p:nvCxnSpPr>
          <p:cNvPr id="26" name="AutoShape 38"/>
          <p:cNvCxnSpPr>
            <a:cxnSpLocks noChangeShapeType="1"/>
            <a:stCxn id="16" idx="1"/>
            <a:endCxn id="20" idx="1"/>
          </p:cNvCxnSpPr>
          <p:nvPr/>
        </p:nvCxnSpPr>
        <p:spPr bwMode="auto">
          <a:xfrm rot="10800000" flipV="1">
            <a:off x="5867400" y="1369574"/>
            <a:ext cx="12700" cy="2021035"/>
          </a:xfrm>
          <a:prstGeom prst="curvedConnector3">
            <a:avLst>
              <a:gd name="adj1" fmla="val 180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</p:spPr>
      </p:cxnSp>
      <p:cxnSp>
        <p:nvCxnSpPr>
          <p:cNvPr id="30" name="AutoShape 38"/>
          <p:cNvCxnSpPr>
            <a:cxnSpLocks noChangeShapeType="1"/>
            <a:stCxn id="18" idx="2"/>
            <a:endCxn id="19" idx="0"/>
          </p:cNvCxnSpPr>
          <p:nvPr/>
        </p:nvCxnSpPr>
        <p:spPr bwMode="auto">
          <a:xfrm rot="5400000">
            <a:off x="6785081" y="2386100"/>
            <a:ext cx="170937" cy="12700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</p:spPr>
      </p:cxnSp>
      <p:cxnSp>
        <p:nvCxnSpPr>
          <p:cNvPr id="33" name="AutoShape 38"/>
          <p:cNvCxnSpPr>
            <a:cxnSpLocks noChangeShapeType="1"/>
            <a:stCxn id="20" idx="2"/>
            <a:endCxn id="21" idx="0"/>
          </p:cNvCxnSpPr>
          <p:nvPr/>
        </p:nvCxnSpPr>
        <p:spPr bwMode="auto">
          <a:xfrm rot="5400000">
            <a:off x="6792824" y="3713592"/>
            <a:ext cx="155450" cy="12700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</p:spPr>
      </p:cxnSp>
      <p:cxnSp>
        <p:nvCxnSpPr>
          <p:cNvPr id="36" name="AutoShape 38"/>
          <p:cNvCxnSpPr>
            <a:cxnSpLocks noChangeShapeType="1"/>
            <a:stCxn id="20" idx="3"/>
            <a:endCxn id="22" idx="3"/>
          </p:cNvCxnSpPr>
          <p:nvPr/>
        </p:nvCxnSpPr>
        <p:spPr bwMode="auto">
          <a:xfrm>
            <a:off x="7873698" y="3390610"/>
            <a:ext cx="12700" cy="1407965"/>
          </a:xfrm>
          <a:prstGeom prst="curvedConnector3">
            <a:avLst>
              <a:gd name="adj1" fmla="val 180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</p:spPr>
      </p:cxnSp>
      <p:cxnSp>
        <p:nvCxnSpPr>
          <p:cNvPr id="39" name="AutoShape 38"/>
          <p:cNvCxnSpPr>
            <a:cxnSpLocks noChangeShapeType="1"/>
            <a:stCxn id="22" idx="2"/>
            <a:endCxn id="21" idx="0"/>
          </p:cNvCxnSpPr>
          <p:nvPr/>
        </p:nvCxnSpPr>
        <p:spPr bwMode="auto">
          <a:xfrm rot="5400000" flipH="1">
            <a:off x="6244291" y="4417575"/>
            <a:ext cx="1252515" cy="12700"/>
          </a:xfrm>
          <a:prstGeom prst="curvedConnector5">
            <a:avLst>
              <a:gd name="adj1" fmla="val -18251"/>
              <a:gd name="adj2" fmla="val 9698811"/>
              <a:gd name="adj3" fmla="val 118251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</p:spPr>
      </p:cxnSp>
      <p:sp>
        <p:nvSpPr>
          <p:cNvPr id="45" name="内容占位符 2"/>
          <p:cNvSpPr txBox="1">
            <a:spLocks/>
          </p:cNvSpPr>
          <p:nvPr/>
        </p:nvSpPr>
        <p:spPr bwMode="auto">
          <a:xfrm>
            <a:off x="5714999" y="429892"/>
            <a:ext cx="2286000" cy="490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MECFG Model:</a:t>
            </a:r>
          </a:p>
        </p:txBody>
      </p:sp>
      <p:sp>
        <p:nvSpPr>
          <p:cNvPr id="46" name="内容占位符 2"/>
          <p:cNvSpPr txBox="1">
            <a:spLocks/>
          </p:cNvSpPr>
          <p:nvPr/>
        </p:nvSpPr>
        <p:spPr bwMode="auto">
          <a:xfrm>
            <a:off x="5638800" y="5333999"/>
            <a:ext cx="2819399" cy="762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/>
              <a:t>__write: block 1,2,3,4,5,6</a:t>
            </a:r>
          </a:p>
          <a:p>
            <a:pPr marL="0" indent="0">
              <a:buNone/>
            </a:pPr>
            <a:r>
              <a:rPr lang="en-US" sz="1800" dirty="0" smtClean="0"/>
              <a:t>__</a:t>
            </a:r>
            <a:r>
              <a:rPr lang="en-US" sz="1800" dirty="0" err="1" smtClean="0"/>
              <a:t>write_nocancel</a:t>
            </a:r>
            <a:r>
              <a:rPr lang="en-US" sz="1800" dirty="0" smtClean="0"/>
              <a:t>: block 2,3</a:t>
            </a:r>
          </a:p>
        </p:txBody>
      </p:sp>
      <p:sp>
        <p:nvSpPr>
          <p:cNvPr id="47" name="Rounded Rectangular Callout 46"/>
          <p:cNvSpPr/>
          <p:nvPr/>
        </p:nvSpPr>
        <p:spPr>
          <a:xfrm>
            <a:off x="7758305" y="533399"/>
            <a:ext cx="1157095" cy="540127"/>
          </a:xfrm>
          <a:prstGeom prst="wedgeRoundRectCallout">
            <a:avLst>
              <a:gd name="adj1" fmla="val -37395"/>
              <a:gd name="adj2" fmla="val 7073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Entry of __write</a:t>
            </a:r>
            <a:endParaRPr lang="en-US" sz="1400" dirty="0"/>
          </a:p>
        </p:txBody>
      </p:sp>
      <p:sp>
        <p:nvSpPr>
          <p:cNvPr id="50" name="Rounded Rectangular Callout 49"/>
          <p:cNvSpPr/>
          <p:nvPr/>
        </p:nvSpPr>
        <p:spPr>
          <a:xfrm>
            <a:off x="7916871" y="1295400"/>
            <a:ext cx="1074729" cy="685800"/>
          </a:xfrm>
          <a:prstGeom prst="wedgeRoundRectCallout">
            <a:avLst>
              <a:gd name="adj1" fmla="val -52151"/>
              <a:gd name="adj2" fmla="val 6605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Entry of __write</a:t>
            </a:r>
          </a:p>
          <a:p>
            <a:pPr algn="ctr"/>
            <a:r>
              <a:rPr lang="en-US" sz="1400" dirty="0" smtClean="0"/>
              <a:t>_</a:t>
            </a:r>
            <a:r>
              <a:rPr lang="en-US" sz="1400" dirty="0" err="1" smtClean="0"/>
              <a:t>nocancel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1927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8" grpId="0" animBg="1"/>
      <p:bldP spid="14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45" grpId="0"/>
      <p:bldP spid="46" grpId="0"/>
      <p:bldP spid="47" grpId="0" animBg="1"/>
      <p:bldP spid="5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Challenge: Indirect </a:t>
            </a:r>
            <a:r>
              <a:rPr lang="en-US" dirty="0" smtClean="0"/>
              <a:t>control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921007"/>
            <a:ext cx="4267200" cy="205549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Backward </a:t>
            </a:r>
            <a:r>
              <a:rPr lang="en-US" sz="2800" dirty="0"/>
              <a:t>slice on </a:t>
            </a:r>
            <a:r>
              <a:rPr lang="en-US" sz="2800" dirty="0" err="1"/>
              <a:t>jmpq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Symbolic evaluation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Bound fact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Get jump targets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5164B-94C2-42C4-A602-990EC824DC8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Binary Code is Not Easy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914400"/>
            <a:ext cx="4191000" cy="2062103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c8a42a: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cmp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0xc,%dil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c8a42e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c8a518 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c8a434: lea 0x31fd41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(%rip),%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r8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c8a43b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movzbl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dil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edi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c8a43f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rsi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rbp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c8a442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movslq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(%r8,%rdi,4),%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rax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c8a446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add 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%rax,%r8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c8a449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jmpq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*%r8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ular Callout 11"/>
          <p:cNvSpPr/>
          <p:nvPr/>
        </p:nvSpPr>
        <p:spPr>
          <a:xfrm>
            <a:off x="228600" y="3200400"/>
            <a:ext cx="8458200" cy="1219200"/>
          </a:xfrm>
          <a:prstGeom prst="wedgeRectCallout">
            <a:avLst>
              <a:gd name="adj1" fmla="val 29014"/>
              <a:gd name="adj2" fmla="val 45658"/>
            </a:avLst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Jump target expression and condition: </a:t>
            </a:r>
          </a:p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jmpq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rdi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*4+0xfaa17c]+0xfaa17c</a:t>
            </a:r>
          </a:p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rdi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&lt;= 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0xc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873437" y="4572002"/>
            <a:ext cx="0" cy="137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873437" y="5029202"/>
            <a:ext cx="1752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873437" y="5486402"/>
            <a:ext cx="1752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865949" y="5943602"/>
            <a:ext cx="1760088" cy="27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内容占位符 2"/>
          <p:cNvSpPr txBox="1">
            <a:spLocks/>
          </p:cNvSpPr>
          <p:nvPr/>
        </p:nvSpPr>
        <p:spPr bwMode="auto">
          <a:xfrm>
            <a:off x="1066800" y="4724401"/>
            <a:ext cx="1752600" cy="45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rdi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=0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667000" y="4831140"/>
            <a:ext cx="2590800" cy="1569660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faa17c: </a:t>
            </a:r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d4 02 ce ff </a:t>
            </a:r>
          </a:p>
          <a:p>
            <a:pPr>
              <a:defRPr/>
            </a:pPr>
            <a:r>
              <a:rPr lang="it-IT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6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# -0x31fd2c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faa180: 27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ff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# -0x31fcec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faa184: 4d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ff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ff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ff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# -0x31fcbc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257800" y="5022884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257800" y="5480084"/>
            <a:ext cx="1219200" cy="63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5250312" y="5937284"/>
            <a:ext cx="1226688" cy="27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内容占位符 2"/>
          <p:cNvSpPr txBox="1">
            <a:spLocks/>
          </p:cNvSpPr>
          <p:nvPr/>
        </p:nvSpPr>
        <p:spPr bwMode="auto">
          <a:xfrm>
            <a:off x="1066800" y="5181600"/>
            <a:ext cx="1752600" cy="45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rdi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=1</a:t>
            </a:r>
          </a:p>
        </p:txBody>
      </p:sp>
      <p:sp>
        <p:nvSpPr>
          <p:cNvPr id="34" name="内容占位符 2"/>
          <p:cNvSpPr txBox="1">
            <a:spLocks/>
          </p:cNvSpPr>
          <p:nvPr/>
        </p:nvSpPr>
        <p:spPr bwMode="auto">
          <a:xfrm>
            <a:off x="1066800" y="5638799"/>
            <a:ext cx="1752600" cy="45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rdi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=2</a:t>
            </a:r>
          </a:p>
        </p:txBody>
      </p:sp>
      <p:sp>
        <p:nvSpPr>
          <p:cNvPr id="38" name="内容占位符 2"/>
          <p:cNvSpPr txBox="1">
            <a:spLocks/>
          </p:cNvSpPr>
          <p:nvPr/>
        </p:nvSpPr>
        <p:spPr bwMode="auto">
          <a:xfrm>
            <a:off x="6477000" y="4831140"/>
            <a:ext cx="1752600" cy="45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jmpq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c8a450</a:t>
            </a:r>
          </a:p>
        </p:txBody>
      </p:sp>
      <p:sp>
        <p:nvSpPr>
          <p:cNvPr id="39" name="内容占位符 2"/>
          <p:cNvSpPr txBox="1">
            <a:spLocks/>
          </p:cNvSpPr>
          <p:nvPr/>
        </p:nvSpPr>
        <p:spPr bwMode="auto">
          <a:xfrm>
            <a:off x="6477000" y="5334000"/>
            <a:ext cx="1752600" cy="45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jmpq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c8a490</a:t>
            </a:r>
          </a:p>
        </p:txBody>
      </p:sp>
      <p:sp>
        <p:nvSpPr>
          <p:cNvPr id="40" name="内容占位符 2"/>
          <p:cNvSpPr txBox="1">
            <a:spLocks/>
          </p:cNvSpPr>
          <p:nvPr/>
        </p:nvSpPr>
        <p:spPr bwMode="auto">
          <a:xfrm>
            <a:off x="6477000" y="5791199"/>
            <a:ext cx="1752600" cy="45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jmpq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c8a4c0</a:t>
            </a:r>
          </a:p>
        </p:txBody>
      </p:sp>
    </p:spTree>
    <p:extLst>
      <p:ext uri="{BB962C8B-B14F-4D97-AF65-F5344CB8AC3E}">
        <p14:creationId xmlns:p14="http://schemas.microsoft.com/office/powerpoint/2010/main" val="251212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/>
      <p:bldP spid="23" grpId="0" animBg="1"/>
      <p:bldP spid="33" grpId="0"/>
      <p:bldP spid="34" grpId="0"/>
      <p:bldP spid="38" grpId="0"/>
      <p:bldP spid="39" grpId="0"/>
      <p:bldP spid="4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152400" y="838200"/>
            <a:ext cx="8763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Identifying tail calls is difficult because known function entry points may be incomplete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Tail calls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5164B-94C2-42C4-A602-990EC824DC84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Binary Code is Not Easy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981200" y="1953161"/>
            <a:ext cx="2743200" cy="1323439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42b678: pop  %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rbp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42b679: pop  %r12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42b67b: pop  %r13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42b67d: pop  %r14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42b67f: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jmpq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42a5f0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Rectangular Callout 12"/>
          <p:cNvSpPr/>
          <p:nvPr/>
        </p:nvSpPr>
        <p:spPr>
          <a:xfrm>
            <a:off x="4953000" y="2157680"/>
            <a:ext cx="2057400" cy="914400"/>
          </a:xfrm>
          <a:prstGeom prst="wedgeRectCallout">
            <a:avLst>
              <a:gd name="adj1" fmla="val -68810"/>
              <a:gd name="adj2" fmla="val 497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 42a5f0 a function entry or not?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1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Tail calls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5164B-94C2-42C4-A602-990EC824DC84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Binary Code is Not Easy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914400"/>
            <a:ext cx="4648200" cy="2554545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f92a0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&lt;_ZThn16_N12BPatch_imageD0Ev&gt;: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f92a0: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add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0xfffffffffffffff0,%rdi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f92a4: 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&lt;_ZN12BPatch_imageD0Ev&gt;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f92a6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nopw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%cs:0x0(%rax,%rax,1)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f92ad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00 00 00 </a:t>
            </a:r>
          </a:p>
          <a:p>
            <a:pPr>
              <a:defRPr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f92b0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&lt;_ZN12BPatch_imageD0Ev&gt;: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f92b0: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push  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rbx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f92b1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rdi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,%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rbx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……………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3581400"/>
            <a:ext cx="8077200" cy="27432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Code added by the compiler to implement virtual functions. </a:t>
            </a:r>
            <a:r>
              <a:rPr lang="en-US" sz="2800" dirty="0" smtClean="0"/>
              <a:t> We </a:t>
            </a:r>
            <a:r>
              <a:rPr lang="en-US" sz="2800" dirty="0"/>
              <a:t>do not have evidence to </a:t>
            </a:r>
            <a:r>
              <a:rPr lang="en-US" sz="2800" dirty="0" smtClean="0"/>
              <a:t>decide whether :</a:t>
            </a:r>
          </a:p>
          <a:p>
            <a:pPr marL="514350" indent="-514350">
              <a:buAutoNum type="alphaLcParenBoth"/>
            </a:pPr>
            <a:r>
              <a:rPr lang="en-US" sz="2800" dirty="0"/>
              <a:t>A</a:t>
            </a:r>
            <a:r>
              <a:rPr lang="en-US" sz="2800" dirty="0" smtClean="0"/>
              <a:t> </a:t>
            </a:r>
            <a:r>
              <a:rPr lang="en-US" sz="2800" dirty="0"/>
              <a:t>function </a:t>
            </a:r>
            <a:r>
              <a:rPr lang="en-US" sz="2800" dirty="0" smtClean="0"/>
              <a:t>tail </a:t>
            </a:r>
            <a:r>
              <a:rPr lang="en-US" sz="2800" dirty="0"/>
              <a:t>calls the other one</a:t>
            </a:r>
            <a:r>
              <a:rPr lang="en-US" sz="2800" dirty="0" smtClean="0"/>
              <a:t>.</a:t>
            </a:r>
          </a:p>
          <a:p>
            <a:pPr marL="514350" indent="-514350">
              <a:buAutoNum type="alphaLcParenBoth"/>
            </a:pPr>
            <a:r>
              <a:rPr lang="en-US" sz="2800" dirty="0" smtClean="0"/>
              <a:t>Two functions share code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6663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 approaches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Linear scan</a:t>
            </a:r>
          </a:p>
          <a:p>
            <a:endParaRPr lang="en-US" dirty="0"/>
          </a:p>
          <a:p>
            <a:r>
              <a:rPr lang="en-US" dirty="0" smtClean="0"/>
              <a:t>Control flow (recursive) traversal</a:t>
            </a:r>
          </a:p>
          <a:p>
            <a:endParaRPr lang="en-US" dirty="0"/>
          </a:p>
          <a:p>
            <a:r>
              <a:rPr lang="en-US" dirty="0" smtClean="0"/>
              <a:t>Speculative disassembly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5164B-94C2-42C4-A602-990EC824DC8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Binary Code is Not Easy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06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Tail call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Indication of tail calls</a:t>
            </a:r>
          </a:p>
          <a:p>
            <a:r>
              <a:rPr lang="en-US" dirty="0" smtClean="0"/>
              <a:t>Control flow structures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5164B-94C2-42C4-A602-990EC824DC84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Binary Code is Not Easy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85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 approach: </a:t>
            </a:r>
            <a:r>
              <a:rPr lang="en-US" dirty="0"/>
              <a:t>Linear </a:t>
            </a:r>
            <a:r>
              <a:rPr lang="en-US" dirty="0" smtClean="0"/>
              <a:t>scan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Decode instructions sequentially starting from a </a:t>
            </a:r>
            <a:r>
              <a:rPr lang="en-US" dirty="0" smtClean="0"/>
              <a:t>specific point</a:t>
            </a:r>
          </a:p>
          <a:p>
            <a:pPr lvl="1"/>
            <a:r>
              <a:rPr lang="en-US" sz="2400" dirty="0" smtClean="0"/>
              <a:t>Easy to implement</a:t>
            </a:r>
          </a:p>
          <a:p>
            <a:pPr lvl="1"/>
            <a:r>
              <a:rPr lang="en-US" sz="2400" dirty="0" smtClean="0"/>
              <a:t>Discovers almost all the instructions</a:t>
            </a:r>
          </a:p>
          <a:p>
            <a:pPr lvl="1"/>
            <a:r>
              <a:rPr lang="en-US" sz="2400" dirty="0" smtClean="0"/>
              <a:t>Can confuse data with code</a:t>
            </a:r>
          </a:p>
          <a:p>
            <a:pPr lvl="1"/>
            <a:r>
              <a:rPr lang="en-US" sz="2400" dirty="0" smtClean="0"/>
              <a:t>Can be confused about instruction alignment</a:t>
            </a:r>
          </a:p>
          <a:p>
            <a:r>
              <a:rPr lang="en-US" dirty="0" smtClean="0"/>
              <a:t>Tools that use linear scan</a:t>
            </a:r>
            <a:endParaRPr lang="en-US" dirty="0"/>
          </a:p>
          <a:p>
            <a:pPr lvl="1"/>
            <a:r>
              <a:rPr lang="en-US" sz="2400" dirty="0"/>
              <a:t>GNU </a:t>
            </a:r>
            <a:r>
              <a:rPr lang="en-US" sz="2400" dirty="0" err="1"/>
              <a:t>Objdump</a:t>
            </a:r>
            <a:endParaRPr lang="en-US" sz="2400" dirty="0"/>
          </a:p>
          <a:p>
            <a:pPr lvl="1"/>
            <a:r>
              <a:rPr lang="en-US" sz="2400" dirty="0"/>
              <a:t>IDA Pro</a:t>
            </a:r>
          </a:p>
          <a:p>
            <a:pPr lvl="1"/>
            <a:r>
              <a:rPr lang="en-US" sz="2400" dirty="0" err="1"/>
              <a:t>CodeSurfer</a:t>
            </a:r>
            <a:r>
              <a:rPr lang="en-US" sz="2400" dirty="0"/>
              <a:t>/x86</a:t>
            </a:r>
          </a:p>
          <a:p>
            <a:pPr lvl="1"/>
            <a:r>
              <a:rPr lang="en-US" sz="2400" dirty="0" smtClean="0"/>
              <a:t>BAP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5164B-94C2-42C4-A602-990EC824DC8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Binary Code is Not Easy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03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 approach: Control </a:t>
            </a:r>
            <a:r>
              <a:rPr lang="en-US" dirty="0"/>
              <a:t>flow </a:t>
            </a:r>
            <a:r>
              <a:rPr lang="en-US" dirty="0" smtClean="0"/>
              <a:t>traversal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5164B-94C2-42C4-A602-990EC824DC8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Binary Code is Not Easy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28600" y="914400"/>
            <a:ext cx="8763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/>
            <a:r>
              <a:rPr lang="en-US" sz="3200" dirty="0" smtClean="0"/>
              <a:t>Decodes </a:t>
            </a:r>
            <a:r>
              <a:rPr lang="en-US" sz="3200" dirty="0"/>
              <a:t>instructions </a:t>
            </a:r>
            <a:r>
              <a:rPr lang="en-US" sz="3200" dirty="0" smtClean="0"/>
              <a:t>start from known function entry points and follows </a:t>
            </a:r>
            <a:r>
              <a:rPr lang="en-US" sz="3200" dirty="0"/>
              <a:t>control transfers of the </a:t>
            </a:r>
            <a:r>
              <a:rPr lang="en-US" sz="3200" dirty="0" smtClean="0"/>
              <a:t>program</a:t>
            </a:r>
          </a:p>
          <a:p>
            <a:pPr lvl="1"/>
            <a:r>
              <a:rPr lang="en-US" dirty="0" smtClean="0"/>
              <a:t>Only looks at code and ignores data</a:t>
            </a:r>
          </a:p>
          <a:p>
            <a:pPr lvl="1"/>
            <a:r>
              <a:rPr lang="en-US" dirty="0" smtClean="0"/>
              <a:t>Completeness depends on quality of indirect control flow analysis</a:t>
            </a:r>
          </a:p>
          <a:p>
            <a:pPr lvl="1"/>
            <a:r>
              <a:rPr lang="en-US" dirty="0" smtClean="0"/>
              <a:t>Depends on </a:t>
            </a:r>
            <a:r>
              <a:rPr lang="en-US" i="1" dirty="0" smtClean="0"/>
              <a:t>gap parsing</a:t>
            </a:r>
            <a:r>
              <a:rPr lang="en-US" dirty="0" smtClean="0"/>
              <a:t> to find code not reachable by the traversal</a:t>
            </a:r>
          </a:p>
          <a:p>
            <a:r>
              <a:rPr lang="en-US" dirty="0" smtClean="0"/>
              <a:t>Tools that use control flow traversal</a:t>
            </a:r>
          </a:p>
          <a:p>
            <a:pPr lvl="1"/>
            <a:r>
              <a:rPr lang="en-US" dirty="0" err="1" smtClean="0"/>
              <a:t>Dyninst</a:t>
            </a:r>
            <a:endParaRPr lang="en-US" dirty="0" smtClean="0"/>
          </a:p>
          <a:p>
            <a:pPr marL="457200" lvl="1" indent="0">
              <a:buFont typeface="Courier New" pitchFamily="49" charset="0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234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 approach: Speculative disassembly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Tries to decode instructions starting at every byte	</a:t>
            </a:r>
          </a:p>
          <a:p>
            <a:pPr lvl="1"/>
            <a:r>
              <a:rPr lang="en-US" dirty="0" smtClean="0"/>
              <a:t>Will not miss any instruction</a:t>
            </a:r>
          </a:p>
          <a:p>
            <a:pPr lvl="1"/>
            <a:r>
              <a:rPr lang="en-US" dirty="0" smtClean="0"/>
              <a:t>Does not always find the actual start of an instruction</a:t>
            </a:r>
          </a:p>
          <a:p>
            <a:pPr lvl="1"/>
            <a:r>
              <a:rPr lang="en-US" dirty="0" smtClean="0"/>
              <a:t>May confuse code with data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Tools that use speculative disassembly</a:t>
            </a:r>
          </a:p>
          <a:p>
            <a:pPr lvl="1"/>
            <a:r>
              <a:rPr lang="en-US" dirty="0" err="1" smtClean="0"/>
              <a:t>Dyninst</a:t>
            </a:r>
            <a:r>
              <a:rPr lang="en-US" dirty="0" smtClean="0"/>
              <a:t> (gap parsing only)</a:t>
            </a:r>
          </a:p>
          <a:p>
            <a:pPr lvl="1"/>
            <a:r>
              <a:rPr lang="en-US" dirty="0" err="1" smtClean="0"/>
              <a:t>OllyDebug</a:t>
            </a:r>
            <a:endParaRPr lang="en-US" dirty="0"/>
          </a:p>
          <a:p>
            <a:pPr lvl="1"/>
            <a:r>
              <a:rPr lang="en-US" dirty="0" err="1"/>
              <a:t>SecondWrite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5164B-94C2-42C4-A602-990EC824DC8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Binary Code is Not Easy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34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Difficulties </a:t>
            </a:r>
            <a:r>
              <a:rPr lang="en-US" dirty="0"/>
              <a:t>of accurate parsing</a:t>
            </a:r>
            <a:endParaRPr lang="en-US" u="none" strike="noStrike" dirty="0">
              <a:effectLst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Binary Code is Not Easy</a:t>
            </a:r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>
          <a:xfrm>
            <a:off x="6934200" y="6492875"/>
            <a:ext cx="1219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Gill Sans M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3AC5164B-94C2-42C4-A602-990EC824DC8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781800" y="973834"/>
            <a:ext cx="2286000" cy="51983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934200" y="1295400"/>
            <a:ext cx="1862477" cy="54067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6934200" y="1828800"/>
            <a:ext cx="6564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j-lt"/>
              </a:rPr>
              <a:t>.text</a:t>
            </a:r>
            <a:endParaRPr lang="en-US" sz="1600" dirty="0"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933026" y="973834"/>
            <a:ext cx="12965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j-lt"/>
              </a:rPr>
              <a:t>Symbol table</a:t>
            </a:r>
            <a:endParaRPr lang="en-US" sz="1600" dirty="0"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934200" y="1295400"/>
            <a:ext cx="18624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</a:rPr>
              <a:t>address of foo: 0x4000</a:t>
            </a:r>
          </a:p>
          <a:p>
            <a:r>
              <a:rPr lang="en-US" sz="1400" dirty="0" smtClean="0">
                <a:latin typeface="+mj-lt"/>
              </a:rPr>
              <a:t>address of bar: 0x4040</a:t>
            </a:r>
            <a:endParaRPr lang="en-US" sz="1400" dirty="0">
              <a:latin typeface="+mj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934200" y="2167354"/>
            <a:ext cx="2057399" cy="806769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4000 &lt;foo&gt;:</a:t>
            </a:r>
          </a:p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…………</a:t>
            </a:r>
          </a:p>
          <a:p>
            <a:pPr>
              <a:defRPr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934200" y="2974123"/>
            <a:ext cx="2057399" cy="560794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algn="ctr"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data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934200" y="3534917"/>
            <a:ext cx="2057399" cy="808483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…………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ret</a:t>
            </a:r>
          </a:p>
          <a:p>
            <a:pPr>
              <a:defRPr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xchg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%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%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eax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934200" y="4343400"/>
            <a:ext cx="2057399" cy="893934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4040 &lt;bar&gt;: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…………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call _abort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934200" y="5181600"/>
            <a:ext cx="2057399" cy="683477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…………</a:t>
            </a:r>
          </a:p>
          <a:p>
            <a:pPr>
              <a:defRPr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bar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381000" y="762000"/>
            <a:ext cx="5715000" cy="1600200"/>
          </a:xfrm>
          <a:prstGeom prst="wedgeRectCallout">
            <a:avLst>
              <a:gd name="adj1" fmla="val 29014"/>
              <a:gd name="adj2" fmla="val 4565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Code Discovery: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Code and data are mixed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Compiler </a:t>
            </a:r>
            <a:r>
              <a:rPr lang="en-US" dirty="0">
                <a:solidFill>
                  <a:schemeClr val="tx1"/>
                </a:solidFill>
              </a:rPr>
              <a:t>may insert padding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</a:t>
            </a:r>
            <a:r>
              <a:rPr lang="en-US" dirty="0" smtClean="0">
                <a:solidFill>
                  <a:schemeClr val="tx1"/>
                </a:solidFill>
              </a:rPr>
              <a:t>unction </a:t>
            </a:r>
            <a:r>
              <a:rPr lang="en-US" dirty="0">
                <a:solidFill>
                  <a:schemeClr val="tx1"/>
                </a:solidFill>
              </a:rPr>
              <a:t>symbols can be incomplete or missing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Instructions may overlap</a:t>
            </a:r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6705600" y="3254520"/>
            <a:ext cx="228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6705600" y="4191000"/>
            <a:ext cx="228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705600" y="1557010"/>
            <a:ext cx="0" cy="26339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6096000" y="1557010"/>
            <a:ext cx="83702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内容占位符 2"/>
          <p:cNvSpPr txBox="1">
            <a:spLocks/>
          </p:cNvSpPr>
          <p:nvPr/>
        </p:nvSpPr>
        <p:spPr bwMode="auto">
          <a:xfrm>
            <a:off x="6705600" y="533400"/>
            <a:ext cx="1676400" cy="376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Binary file:</a:t>
            </a:r>
          </a:p>
        </p:txBody>
      </p:sp>
    </p:spTree>
    <p:extLst>
      <p:ext uri="{BB962C8B-B14F-4D97-AF65-F5344CB8AC3E}">
        <p14:creationId xmlns:p14="http://schemas.microsoft.com/office/powerpoint/2010/main" val="363316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Difficulties </a:t>
            </a:r>
            <a:r>
              <a:rPr lang="en-US" dirty="0"/>
              <a:t>of accurate parsing</a:t>
            </a:r>
            <a:endParaRPr lang="en-US" u="none" strike="noStrike" dirty="0">
              <a:effectLst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Binary Code is Not Easy</a:t>
            </a:r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>
          <a:xfrm>
            <a:off x="6934200" y="6492875"/>
            <a:ext cx="1219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Gill Sans M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3AC5164B-94C2-42C4-A602-990EC824DC8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781800" y="973834"/>
            <a:ext cx="2286000" cy="51983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934200" y="1295400"/>
            <a:ext cx="1862477" cy="54067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6934200" y="1828800"/>
            <a:ext cx="6564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j-lt"/>
              </a:rPr>
              <a:t>.text</a:t>
            </a:r>
            <a:endParaRPr lang="en-US" sz="1600" dirty="0"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933026" y="973834"/>
            <a:ext cx="12965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j-lt"/>
              </a:rPr>
              <a:t>Symbol table</a:t>
            </a:r>
            <a:endParaRPr lang="en-US" sz="1600" dirty="0"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934200" y="1295400"/>
            <a:ext cx="18624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</a:rPr>
              <a:t>address of foo: 0x4000</a:t>
            </a:r>
          </a:p>
          <a:p>
            <a:r>
              <a:rPr lang="en-US" sz="1400" dirty="0" smtClean="0">
                <a:latin typeface="+mj-lt"/>
              </a:rPr>
              <a:t>address of bar: 0x4040</a:t>
            </a:r>
            <a:endParaRPr lang="en-US" sz="1400" dirty="0">
              <a:latin typeface="+mj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934200" y="2167354"/>
            <a:ext cx="2057399" cy="806769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4000 &lt;foo&gt;:</a:t>
            </a:r>
          </a:p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…………</a:t>
            </a:r>
          </a:p>
          <a:p>
            <a:pPr>
              <a:defRPr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934200" y="2974123"/>
            <a:ext cx="2057399" cy="560794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algn="ctr"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data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934200" y="3534917"/>
            <a:ext cx="2057399" cy="808483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…………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ret</a:t>
            </a:r>
          </a:p>
          <a:p>
            <a:pPr>
              <a:defRPr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xchg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%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%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eax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934200" y="4343400"/>
            <a:ext cx="2057399" cy="893934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4040 &lt;bar&gt;: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…………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call _abort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934200" y="5181600"/>
            <a:ext cx="2057399" cy="683477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…………</a:t>
            </a:r>
          </a:p>
          <a:p>
            <a:pPr>
              <a:defRPr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bar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381000" y="762000"/>
            <a:ext cx="5715000" cy="1600200"/>
          </a:xfrm>
          <a:prstGeom prst="wedgeRectCallout">
            <a:avLst>
              <a:gd name="adj1" fmla="val 29014"/>
              <a:gd name="adj2" fmla="val 45658"/>
            </a:avLst>
          </a:prstGeom>
          <a:solidFill>
            <a:schemeClr val="bg1"/>
          </a:solidFill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>
                    <a:alpha val="30000"/>
                  </a:schemeClr>
                </a:solidFill>
              </a:rPr>
              <a:t>Code Discovery: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alpha val="30000"/>
                  </a:schemeClr>
                </a:solidFill>
              </a:rPr>
              <a:t>Code and data are mixed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alpha val="30000"/>
                  </a:schemeClr>
                </a:solidFill>
              </a:rPr>
              <a:t>Compiler </a:t>
            </a:r>
            <a:r>
              <a:rPr lang="en-US" dirty="0">
                <a:solidFill>
                  <a:schemeClr val="tx1">
                    <a:alpha val="30000"/>
                  </a:schemeClr>
                </a:solidFill>
              </a:rPr>
              <a:t>may insert padding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>
                <a:solidFill>
                  <a:schemeClr val="tx1">
                    <a:alpha val="30000"/>
                  </a:schemeClr>
                </a:solidFill>
              </a:rPr>
              <a:t>F</a:t>
            </a:r>
            <a:r>
              <a:rPr lang="en-US" dirty="0" smtClean="0">
                <a:solidFill>
                  <a:schemeClr val="tx1">
                    <a:alpha val="30000"/>
                  </a:schemeClr>
                </a:solidFill>
              </a:rPr>
              <a:t>unction </a:t>
            </a:r>
            <a:r>
              <a:rPr lang="en-US" dirty="0">
                <a:solidFill>
                  <a:schemeClr val="tx1">
                    <a:alpha val="30000"/>
                  </a:schemeClr>
                </a:solidFill>
              </a:rPr>
              <a:t>symbols can be incomplete or missing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>
                <a:solidFill>
                  <a:schemeClr val="tx1">
                    <a:alpha val="30000"/>
                  </a:schemeClr>
                </a:solidFill>
              </a:rPr>
              <a:t>Instructions may overlap</a:t>
            </a:r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6705600" y="3254520"/>
            <a:ext cx="228600" cy="0"/>
          </a:xfrm>
          <a:prstGeom prst="line">
            <a:avLst/>
          </a:prstGeom>
          <a:ln w="28575"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6705600" y="4191000"/>
            <a:ext cx="228600" cy="0"/>
          </a:xfrm>
          <a:prstGeom prst="line">
            <a:avLst/>
          </a:prstGeom>
          <a:ln w="28575"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705600" y="1557010"/>
            <a:ext cx="0" cy="2633990"/>
          </a:xfrm>
          <a:prstGeom prst="line">
            <a:avLst/>
          </a:prstGeom>
          <a:ln w="28575"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6096000" y="1557010"/>
            <a:ext cx="837026" cy="0"/>
          </a:xfrm>
          <a:prstGeom prst="straightConnector1">
            <a:avLst/>
          </a:prstGeom>
          <a:ln w="28575">
            <a:solidFill>
              <a:schemeClr val="accent1">
                <a:alpha val="3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ular Callout 57"/>
          <p:cNvSpPr/>
          <p:nvPr/>
        </p:nvSpPr>
        <p:spPr>
          <a:xfrm>
            <a:off x="381000" y="2499064"/>
            <a:ext cx="5715000" cy="1387136"/>
          </a:xfrm>
          <a:prstGeom prst="wedgeRectCallout">
            <a:avLst>
              <a:gd name="adj1" fmla="val 29014"/>
              <a:gd name="adj2" fmla="val 45658"/>
            </a:avLst>
          </a:prstGeo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CFG Construction: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ndirect </a:t>
            </a:r>
            <a:r>
              <a:rPr lang="en-US" dirty="0">
                <a:solidFill>
                  <a:schemeClr val="tx1"/>
                </a:solidFill>
              </a:rPr>
              <a:t>control </a:t>
            </a:r>
            <a:r>
              <a:rPr lang="en-US" dirty="0" smtClean="0">
                <a:solidFill>
                  <a:schemeClr val="tx1"/>
                </a:solidFill>
              </a:rPr>
              <a:t>flow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Non-returning functions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Exception </a:t>
            </a:r>
            <a:r>
              <a:rPr lang="en-US" dirty="0">
                <a:solidFill>
                  <a:schemeClr val="tx1"/>
                </a:solidFill>
              </a:rPr>
              <a:t>handling</a:t>
            </a:r>
          </a:p>
        </p:txBody>
      </p:sp>
      <p:cxnSp>
        <p:nvCxnSpPr>
          <p:cNvPr id="72" name="Straight Connector 71"/>
          <p:cNvCxnSpPr/>
          <p:nvPr/>
        </p:nvCxnSpPr>
        <p:spPr>
          <a:xfrm flipH="1">
            <a:off x="6477000" y="5029200"/>
            <a:ext cx="457204" cy="0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477000" y="2874005"/>
            <a:ext cx="0" cy="2155195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H="1">
            <a:off x="6096000" y="2864236"/>
            <a:ext cx="837026" cy="0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内容占位符 2"/>
          <p:cNvSpPr txBox="1">
            <a:spLocks/>
          </p:cNvSpPr>
          <p:nvPr/>
        </p:nvSpPr>
        <p:spPr bwMode="auto">
          <a:xfrm>
            <a:off x="6705600" y="533400"/>
            <a:ext cx="1752600" cy="452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Binary file:</a:t>
            </a:r>
          </a:p>
        </p:txBody>
      </p:sp>
    </p:spTree>
    <p:extLst>
      <p:ext uri="{BB962C8B-B14F-4D97-AF65-F5344CB8AC3E}">
        <p14:creationId xmlns:p14="http://schemas.microsoft.com/office/powerpoint/2010/main" val="93584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Difficulties </a:t>
            </a:r>
            <a:r>
              <a:rPr lang="en-US" dirty="0"/>
              <a:t>of accurate parsing</a:t>
            </a:r>
            <a:endParaRPr lang="en-US" u="none" strike="noStrike" dirty="0">
              <a:effectLst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Binary Code is Not Easy</a:t>
            </a:r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>
          <a:xfrm>
            <a:off x="6934200" y="6492875"/>
            <a:ext cx="1219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Gill Sans M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3AC5164B-94C2-42C4-A602-990EC824DC8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781800" y="973834"/>
            <a:ext cx="2286000" cy="51983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934200" y="1295400"/>
            <a:ext cx="1862477" cy="54067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6934200" y="1828800"/>
            <a:ext cx="6564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j-lt"/>
              </a:rPr>
              <a:t>.text</a:t>
            </a:r>
            <a:endParaRPr lang="en-US" sz="1600" dirty="0"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933026" y="973834"/>
            <a:ext cx="12965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j-lt"/>
              </a:rPr>
              <a:t>Symbol table</a:t>
            </a:r>
            <a:endParaRPr lang="en-US" sz="1600" dirty="0"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934200" y="1295400"/>
            <a:ext cx="18624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</a:rPr>
              <a:t>address of foo: 0x4000</a:t>
            </a:r>
          </a:p>
          <a:p>
            <a:r>
              <a:rPr lang="en-US" sz="1400" dirty="0" smtClean="0">
                <a:latin typeface="+mj-lt"/>
              </a:rPr>
              <a:t>address of bar: 0x4040</a:t>
            </a:r>
            <a:endParaRPr lang="en-US" sz="1400" dirty="0">
              <a:latin typeface="+mj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934200" y="2167354"/>
            <a:ext cx="2057399" cy="806769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4000 &lt;foo&gt;:</a:t>
            </a:r>
          </a:p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…………</a:t>
            </a:r>
          </a:p>
          <a:p>
            <a:pPr>
              <a:defRPr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934200" y="2974123"/>
            <a:ext cx="2057399" cy="560794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algn="ctr"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data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934200" y="3534917"/>
            <a:ext cx="2057399" cy="808483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…………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ret</a:t>
            </a:r>
          </a:p>
          <a:p>
            <a:pPr>
              <a:defRPr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xchg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%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%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eax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934200" y="4343400"/>
            <a:ext cx="2057399" cy="893934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4040 &lt;bar&gt;: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…………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call _abort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934200" y="5181600"/>
            <a:ext cx="2057399" cy="683477"/>
          </a:xfrm>
          <a:custGeom>
            <a:avLst/>
            <a:gdLst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0 h 830997"/>
              <a:gd name="connsiteX0" fmla="*/ 0 w 2514600"/>
              <a:gd name="connsiteY0" fmla="*/ 0 h 830997"/>
              <a:gd name="connsiteX1" fmla="*/ 2514600 w 2514600"/>
              <a:gd name="connsiteY1" fmla="*/ 0 h 830997"/>
              <a:gd name="connsiteX2" fmla="*/ 2514600 w 2514600"/>
              <a:gd name="connsiteY2" fmla="*/ 830997 h 830997"/>
              <a:gd name="connsiteX3" fmla="*/ 0 w 2514600"/>
              <a:gd name="connsiteY3" fmla="*/ 830997 h 830997"/>
              <a:gd name="connsiteX4" fmla="*/ 0 w 2514600"/>
              <a:gd name="connsiteY4" fmla="*/ 685800 h 830997"/>
              <a:gd name="connsiteX5" fmla="*/ 0 w 2514600"/>
              <a:gd name="connsiteY5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830997">
                <a:moveTo>
                  <a:pt x="0" y="0"/>
                </a:moveTo>
                <a:lnTo>
                  <a:pt x="2514600" y="0"/>
                </a:lnTo>
                <a:lnTo>
                  <a:pt x="2514600" y="830997"/>
                </a:lnTo>
                <a:lnTo>
                  <a:pt x="0" y="830997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Autofit/>
          </a:bodyPr>
          <a:lstStyle/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…………</a:t>
            </a:r>
          </a:p>
          <a:p>
            <a:pPr>
              <a:defRPr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bar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381000" y="762000"/>
            <a:ext cx="5715000" cy="1600200"/>
          </a:xfrm>
          <a:prstGeom prst="wedgeRectCallout">
            <a:avLst>
              <a:gd name="adj1" fmla="val 29014"/>
              <a:gd name="adj2" fmla="val 45658"/>
            </a:avLst>
          </a:prstGeom>
          <a:solidFill>
            <a:schemeClr val="bg1"/>
          </a:solidFill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>
                    <a:alpha val="30000"/>
                  </a:schemeClr>
                </a:solidFill>
              </a:rPr>
              <a:t>Code Discovery: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alpha val="30000"/>
                  </a:schemeClr>
                </a:solidFill>
              </a:rPr>
              <a:t>Code and data are mixed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alpha val="30000"/>
                  </a:schemeClr>
                </a:solidFill>
              </a:rPr>
              <a:t>Compiler </a:t>
            </a:r>
            <a:r>
              <a:rPr lang="en-US" dirty="0">
                <a:solidFill>
                  <a:schemeClr val="tx1">
                    <a:alpha val="30000"/>
                  </a:schemeClr>
                </a:solidFill>
              </a:rPr>
              <a:t>may insert padding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>
                <a:solidFill>
                  <a:schemeClr val="tx1">
                    <a:alpha val="30000"/>
                  </a:schemeClr>
                </a:solidFill>
              </a:rPr>
              <a:t>F</a:t>
            </a:r>
            <a:r>
              <a:rPr lang="en-US" dirty="0" smtClean="0">
                <a:solidFill>
                  <a:schemeClr val="tx1">
                    <a:alpha val="30000"/>
                  </a:schemeClr>
                </a:solidFill>
              </a:rPr>
              <a:t>unction </a:t>
            </a:r>
            <a:r>
              <a:rPr lang="en-US" dirty="0">
                <a:solidFill>
                  <a:schemeClr val="tx1">
                    <a:alpha val="30000"/>
                  </a:schemeClr>
                </a:solidFill>
              </a:rPr>
              <a:t>symbols can be incomplete or missing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>
                <a:solidFill>
                  <a:schemeClr val="tx1">
                    <a:alpha val="30000"/>
                  </a:schemeClr>
                </a:solidFill>
              </a:rPr>
              <a:t>Instructions may overlap</a:t>
            </a:r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6705600" y="3254520"/>
            <a:ext cx="228600" cy="0"/>
          </a:xfrm>
          <a:prstGeom prst="line">
            <a:avLst/>
          </a:prstGeom>
          <a:ln w="28575"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6705600" y="4191000"/>
            <a:ext cx="228600" cy="0"/>
          </a:xfrm>
          <a:prstGeom prst="line">
            <a:avLst/>
          </a:prstGeom>
          <a:ln w="28575"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705600" y="1557010"/>
            <a:ext cx="0" cy="2633990"/>
          </a:xfrm>
          <a:prstGeom prst="line">
            <a:avLst/>
          </a:prstGeom>
          <a:ln w="28575"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6096000" y="1557010"/>
            <a:ext cx="837026" cy="0"/>
          </a:xfrm>
          <a:prstGeom prst="straightConnector1">
            <a:avLst/>
          </a:prstGeom>
          <a:ln w="28575">
            <a:solidFill>
              <a:schemeClr val="accent1">
                <a:alpha val="3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ular Callout 57"/>
          <p:cNvSpPr/>
          <p:nvPr/>
        </p:nvSpPr>
        <p:spPr>
          <a:xfrm>
            <a:off x="381000" y="2499064"/>
            <a:ext cx="5715000" cy="1387136"/>
          </a:xfrm>
          <a:prstGeom prst="wedgeRectCallout">
            <a:avLst>
              <a:gd name="adj1" fmla="val 29014"/>
              <a:gd name="adj2" fmla="val 45658"/>
            </a:avLst>
          </a:prstGeom>
          <a:solidFill>
            <a:schemeClr val="bg1"/>
          </a:solidFill>
          <a:ln>
            <a:solidFill>
              <a:schemeClr val="accent2">
                <a:lumMod val="50000"/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>
                    <a:alpha val="30000"/>
                  </a:schemeClr>
                </a:solidFill>
              </a:rPr>
              <a:t>CFG Construction: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alpha val="30000"/>
                  </a:schemeClr>
                </a:solidFill>
              </a:rPr>
              <a:t>Indirect </a:t>
            </a:r>
            <a:r>
              <a:rPr lang="en-US" dirty="0">
                <a:solidFill>
                  <a:schemeClr val="tx1">
                    <a:alpha val="30000"/>
                  </a:schemeClr>
                </a:solidFill>
              </a:rPr>
              <a:t>control </a:t>
            </a:r>
            <a:r>
              <a:rPr lang="en-US" dirty="0" smtClean="0">
                <a:solidFill>
                  <a:schemeClr val="tx1">
                    <a:alpha val="30000"/>
                  </a:schemeClr>
                </a:solidFill>
              </a:rPr>
              <a:t>flow</a:t>
            </a:r>
            <a:endParaRPr lang="en-US" dirty="0">
              <a:solidFill>
                <a:schemeClr val="tx1">
                  <a:alpha val="30000"/>
                </a:schemeClr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alpha val="30000"/>
                  </a:schemeClr>
                </a:solidFill>
              </a:rPr>
              <a:t>Non-returning functions</a:t>
            </a:r>
            <a:endParaRPr lang="en-US" dirty="0">
              <a:solidFill>
                <a:schemeClr val="tx1">
                  <a:alpha val="30000"/>
                </a:schemeClr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alpha val="30000"/>
                  </a:schemeClr>
                </a:solidFill>
              </a:rPr>
              <a:t>Exception </a:t>
            </a:r>
            <a:r>
              <a:rPr lang="en-US" dirty="0">
                <a:solidFill>
                  <a:schemeClr val="tx1">
                    <a:alpha val="30000"/>
                  </a:schemeClr>
                </a:solidFill>
              </a:rPr>
              <a:t>handling</a:t>
            </a:r>
          </a:p>
        </p:txBody>
      </p:sp>
      <p:cxnSp>
        <p:nvCxnSpPr>
          <p:cNvPr id="72" name="Straight Connector 71"/>
          <p:cNvCxnSpPr/>
          <p:nvPr/>
        </p:nvCxnSpPr>
        <p:spPr>
          <a:xfrm flipH="1">
            <a:off x="6477000" y="5029200"/>
            <a:ext cx="457204" cy="0"/>
          </a:xfrm>
          <a:prstGeom prst="line">
            <a:avLst/>
          </a:prstGeom>
          <a:ln w="28575">
            <a:solidFill>
              <a:schemeClr val="accent2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477000" y="2874005"/>
            <a:ext cx="0" cy="2155195"/>
          </a:xfrm>
          <a:prstGeom prst="line">
            <a:avLst/>
          </a:prstGeom>
          <a:ln w="28575">
            <a:solidFill>
              <a:schemeClr val="accent2">
                <a:lumMod val="50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H="1">
            <a:off x="6096000" y="2864236"/>
            <a:ext cx="837026" cy="0"/>
          </a:xfrm>
          <a:prstGeom prst="straightConnector1">
            <a:avLst/>
          </a:prstGeom>
          <a:ln w="28575">
            <a:solidFill>
              <a:schemeClr val="accent2">
                <a:lumMod val="50000"/>
                <a:alpha val="3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ular Callout 83"/>
          <p:cNvSpPr/>
          <p:nvPr/>
        </p:nvSpPr>
        <p:spPr>
          <a:xfrm>
            <a:off x="375653" y="4038600"/>
            <a:ext cx="5715000" cy="2149136"/>
          </a:xfrm>
          <a:prstGeom prst="wedgeRectCallout">
            <a:avLst>
              <a:gd name="adj1" fmla="val 29014"/>
              <a:gd name="adj2" fmla="val 45658"/>
            </a:avLst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CFG Partitioning: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</a:t>
            </a:r>
            <a:r>
              <a:rPr lang="en-US" dirty="0" smtClean="0">
                <a:solidFill>
                  <a:schemeClr val="tx1"/>
                </a:solidFill>
              </a:rPr>
              <a:t>inary functions are complex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Functions may share code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Function body may not be continuous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Functions do not always terminate in a return; sometimes they terminate in a jump (</a:t>
            </a:r>
            <a:r>
              <a:rPr lang="en-US" dirty="0">
                <a:solidFill>
                  <a:schemeClr val="tx1"/>
                </a:solidFill>
              </a:rPr>
              <a:t>tail </a:t>
            </a:r>
            <a:r>
              <a:rPr lang="en-US" dirty="0" smtClean="0">
                <a:solidFill>
                  <a:schemeClr val="tx1"/>
                </a:solidFill>
              </a:rPr>
              <a:t>call) or a call instruction (non-returning function).</a:t>
            </a:r>
          </a:p>
        </p:txBody>
      </p:sp>
      <p:cxnSp>
        <p:nvCxnSpPr>
          <p:cNvPr id="86" name="Straight Arrow Connector 85"/>
          <p:cNvCxnSpPr/>
          <p:nvPr/>
        </p:nvCxnSpPr>
        <p:spPr>
          <a:xfrm flipH="1">
            <a:off x="6097178" y="5638800"/>
            <a:ext cx="837026" cy="0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内容占位符 2"/>
          <p:cNvSpPr txBox="1">
            <a:spLocks/>
          </p:cNvSpPr>
          <p:nvPr/>
        </p:nvSpPr>
        <p:spPr bwMode="auto">
          <a:xfrm>
            <a:off x="6705600" y="533401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3200" kern="1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Binary file:</a:t>
            </a:r>
          </a:p>
        </p:txBody>
      </p:sp>
    </p:spTree>
    <p:extLst>
      <p:ext uri="{BB962C8B-B14F-4D97-AF65-F5344CB8AC3E}">
        <p14:creationId xmlns:p14="http://schemas.microsoft.com/office/powerpoint/2010/main" val="93584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92AAF6"/>
      </a:dk2>
      <a:lt2>
        <a:srgbClr val="FEFAC9"/>
      </a:lt2>
      <a:accent1>
        <a:srgbClr val="92AAF6"/>
      </a:accent1>
      <a:accent2>
        <a:srgbClr val="FA8282"/>
      </a:accent2>
      <a:accent3>
        <a:srgbClr val="F3A447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 page">
  <a:themeElements>
    <a:clrScheme name="Custom 1">
      <a:dk1>
        <a:sysClr val="windowText" lastClr="000000"/>
      </a:dk1>
      <a:lt1>
        <a:sysClr val="window" lastClr="FFFFFF"/>
      </a:lt1>
      <a:dk2>
        <a:srgbClr val="92AAF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16980</TotalTime>
  <Words>2219</Words>
  <Application>Microsoft Office PowerPoint</Application>
  <PresentationFormat>全屏显示(4:3)</PresentationFormat>
  <Paragraphs>588</Paragraphs>
  <Slides>30</Slides>
  <Notes>12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30</vt:i4>
      </vt:variant>
    </vt:vector>
  </HeadingPairs>
  <TitlesOfParts>
    <vt:vector size="32" baseType="lpstr">
      <vt:lpstr>Office Theme</vt:lpstr>
      <vt:lpstr>blank page</vt:lpstr>
      <vt:lpstr>Binary Code is Not Easy</vt:lpstr>
      <vt:lpstr>Three parsing stages</vt:lpstr>
      <vt:lpstr>Parsing approaches</vt:lpstr>
      <vt:lpstr>Parsing approach: Linear scan</vt:lpstr>
      <vt:lpstr>Parsing approach: Control flow traversal</vt:lpstr>
      <vt:lpstr>Parsing approach: Speculative disassembly</vt:lpstr>
      <vt:lpstr>Difficulties of accurate parsing</vt:lpstr>
      <vt:lpstr>Difficulties of accurate parsing</vt:lpstr>
      <vt:lpstr>Difficulties of accurate parsing</vt:lpstr>
      <vt:lpstr>How well do other tools do?</vt:lpstr>
      <vt:lpstr>There is interaction between the parsing stages</vt:lpstr>
      <vt:lpstr>The ParseAPI approach</vt:lpstr>
      <vt:lpstr>ParseAPI’s mechanisms and status</vt:lpstr>
      <vt:lpstr>Challenge: Code or Data?</vt:lpstr>
      <vt:lpstr>Challenge: Overlapping instructions</vt:lpstr>
      <vt:lpstr>Challenge: Indirect control flow</vt:lpstr>
      <vt:lpstr>Challenge: Indirect control flow</vt:lpstr>
      <vt:lpstr>Challenge: Indirect control flow</vt:lpstr>
      <vt:lpstr>Challenge: Non-returning functions</vt:lpstr>
      <vt:lpstr>Challenge: Non-returning functions</vt:lpstr>
      <vt:lpstr>Challenge: Non-returning functions</vt:lpstr>
      <vt:lpstr>Might-ret analysis</vt:lpstr>
      <vt:lpstr>Conclusions</vt:lpstr>
      <vt:lpstr>Missing Symbols</vt:lpstr>
      <vt:lpstr>Indirect control flow</vt:lpstr>
      <vt:lpstr>Complex functions</vt:lpstr>
      <vt:lpstr>Challenge: Indirect control flow</vt:lpstr>
      <vt:lpstr>Tail calls</vt:lpstr>
      <vt:lpstr>Tail calls</vt:lpstr>
      <vt:lpstr>Tail call analysis</vt:lpstr>
    </vt:vector>
  </TitlesOfParts>
  <Company>The University of Wisconsin Computer Sciences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Xiaozhu Meng</dc:creator>
  <cp:lastModifiedBy>Xiaozhu Meng</cp:lastModifiedBy>
  <cp:revision>1208</cp:revision>
  <dcterms:created xsi:type="dcterms:W3CDTF">2010-03-23T14:50:26Z</dcterms:created>
  <dcterms:modified xsi:type="dcterms:W3CDTF">2014-08-03T04:45:50Z</dcterms:modified>
</cp:coreProperties>
</file>