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33"/>
  </p:notesMasterIdLst>
  <p:handoutMasterIdLst>
    <p:handoutMasterId r:id="rId34"/>
  </p:handoutMasterIdLst>
  <p:sldIdLst>
    <p:sldId id="256" r:id="rId3"/>
    <p:sldId id="257" r:id="rId4"/>
    <p:sldId id="296" r:id="rId5"/>
    <p:sldId id="287" r:id="rId6"/>
    <p:sldId id="288" r:id="rId7"/>
    <p:sldId id="289" r:id="rId8"/>
    <p:sldId id="258" r:id="rId9"/>
    <p:sldId id="274" r:id="rId10"/>
    <p:sldId id="275" r:id="rId11"/>
    <p:sldId id="260" r:id="rId12"/>
    <p:sldId id="259" r:id="rId13"/>
    <p:sldId id="261" r:id="rId14"/>
    <p:sldId id="262" r:id="rId15"/>
    <p:sldId id="263" r:id="rId16"/>
    <p:sldId id="265" r:id="rId17"/>
    <p:sldId id="266" r:id="rId18"/>
    <p:sldId id="290" r:id="rId19"/>
    <p:sldId id="291" r:id="rId20"/>
    <p:sldId id="268" r:id="rId21"/>
    <p:sldId id="283" r:id="rId22"/>
    <p:sldId id="282" r:id="rId23"/>
    <p:sldId id="295" r:id="rId24"/>
    <p:sldId id="276" r:id="rId25"/>
    <p:sldId id="264" r:id="rId26"/>
    <p:sldId id="280" r:id="rId27"/>
    <p:sldId id="270" r:id="rId28"/>
    <p:sldId id="279" r:id="rId29"/>
    <p:sldId id="292" r:id="rId30"/>
    <p:sldId id="293" r:id="rId31"/>
    <p:sldId id="29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38157D-8F2F-4E63-AA70-24B2AFA93E7A}">
          <p14:sldIdLst>
            <p14:sldId id="256"/>
            <p14:sldId id="257"/>
            <p14:sldId id="296"/>
            <p14:sldId id="287"/>
            <p14:sldId id="288"/>
            <p14:sldId id="289"/>
            <p14:sldId id="258"/>
            <p14:sldId id="274"/>
            <p14:sldId id="275"/>
            <p14:sldId id="260"/>
            <p14:sldId id="259"/>
            <p14:sldId id="261"/>
            <p14:sldId id="262"/>
            <p14:sldId id="263"/>
            <p14:sldId id="265"/>
            <p14:sldId id="266"/>
            <p14:sldId id="290"/>
            <p14:sldId id="291"/>
            <p14:sldId id="268"/>
            <p14:sldId id="283"/>
            <p14:sldId id="282"/>
            <p14:sldId id="295"/>
            <p14:sldId id="276"/>
            <p14:sldId id="264"/>
            <p14:sldId id="280"/>
            <p14:sldId id="270"/>
            <p14:sldId id="279"/>
            <p14:sldId id="292"/>
            <p14:sldId id="29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333333"/>
    <a:srgbClr val="4D4D4D"/>
    <a:srgbClr val="1C1C1C"/>
    <a:srgbClr val="5F5F5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4" autoAdjust="0"/>
    <p:restoredTop sz="99129" autoAdjust="0"/>
  </p:normalViewPr>
  <p:slideViewPr>
    <p:cSldViewPr>
      <p:cViewPr>
        <p:scale>
          <a:sx n="90" d="100"/>
          <a:sy n="90" d="100"/>
        </p:scale>
        <p:origin x="-56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4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592" y="-10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DEC25-8CF8-4A1A-B99A-5739865A1D38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AD837-2093-4E8A-9968-70B58F42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36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97C920-BCF7-418A-B5CC-AF2B26DF0619}" type="datetimeFigureOut">
              <a:rPr lang="en-US"/>
              <a:pPr/>
              <a:t>8/2/2014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5DB0844-F1F9-462B-A41B-40BBF718BF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37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08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15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15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9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0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0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16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96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2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46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17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6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819400" y="4572000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dirty="0" err="1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Petascale</a:t>
            </a: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 Tools Workshop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Madison, Wisconsin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Aug 4-Aug 7,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526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C5164B-94C2-42C4-A602-990EC824DC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22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84C07A-912F-45B6-BED2-F66A6DE9B9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9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C8C3D7-CBCE-41C0-B890-08E6271388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41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A8C04A-822E-4463-83C8-D612C41CD9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0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181D0C-1FA5-4B30-9782-6F56D96E8E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8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85707A-0809-478C-819E-290D4367CA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84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4A2C40-9369-43C2-A3C3-2B27AADE2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4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fld id="{19B977F2-4BB2-482A-8866-D281C2356A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 Brief Discussion of Ways and Means</a:t>
            </a:r>
          </a:p>
        </p:txBody>
      </p:sp>
      <p:pic>
        <p:nvPicPr>
          <p:cNvPr id="1030" name="Picture 1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2"/>
          <p:cNvGrpSpPr>
            <a:grpSpLocks/>
          </p:cNvGrpSpPr>
          <p:nvPr userDrawn="1"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033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34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fld id="{73E4E7C4-E273-4B38-BA44-2F9674A226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Xiaozhu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/>
              <a:t>, Emily </a:t>
            </a:r>
            <a:r>
              <a:rPr lang="en-US" dirty="0" err="1"/>
              <a:t>Gember</a:t>
            </a:r>
            <a:r>
              <a:rPr lang="en-US" dirty="0"/>
              <a:t>-Jacobson, and Bill Williams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How well do other tools do?</a:t>
            </a:r>
            <a:endParaRPr lang="en-US" u="none" strike="noStrike" dirty="0">
              <a:effectLst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20755"/>
              </p:ext>
            </p:extLst>
          </p:nvPr>
        </p:nvGraphicFramePr>
        <p:xfrm>
          <a:off x="304800" y="990600"/>
          <a:ext cx="83058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667000"/>
                <a:gridCol w="2114550"/>
                <a:gridCol w="2076450"/>
              </a:tblGrid>
              <a:tr h="62950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GNU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Objdump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IDA Pro</a:t>
                      </a:r>
                      <a:endParaRPr lang="en-US" dirty="0"/>
                    </a:p>
                  </a:txBody>
                  <a:tcPr/>
                </a:tc>
              </a:tr>
              <a:tr h="520859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Code Discovery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 or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</a:tr>
              <a:tr h="68578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</a:t>
                      </a:r>
                      <a:r>
                        <a:rPr lang="en-US" baseline="0" dirty="0" smtClean="0"/>
                        <a:t> 0/1227</a:t>
                      </a:r>
                    </a:p>
                    <a:p>
                      <a:r>
                        <a:rPr lang="en-US" baseline="0" dirty="0" smtClean="0"/>
                        <a:t>false entry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 608/1227</a:t>
                      </a:r>
                    </a:p>
                    <a:p>
                      <a:r>
                        <a:rPr lang="en-US" dirty="0" smtClean="0"/>
                        <a:t>false entry 408</a:t>
                      </a:r>
                      <a:endParaRPr lang="en-US" dirty="0"/>
                    </a:p>
                  </a:txBody>
                  <a:tcPr/>
                </a:tc>
              </a:tr>
              <a:tr h="55247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Overlapping instructions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0/1</a:t>
                      </a:r>
                      <a:endParaRPr lang="en-US" dirty="0"/>
                    </a:p>
                  </a:txBody>
                  <a:tcPr/>
                </a:tc>
              </a:tr>
              <a:tr h="497611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CFG 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 control</a:t>
                      </a:r>
                      <a:r>
                        <a:rPr lang="en-US" baseline="0" dirty="0" smtClean="0"/>
                        <a:t>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2/6</a:t>
                      </a:r>
                      <a:endParaRPr lang="en-US" dirty="0"/>
                    </a:p>
                  </a:txBody>
                  <a:tcPr/>
                </a:tc>
              </a:tr>
              <a:tr h="49987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Non-returning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</a:tr>
              <a:tr h="391879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CFG Partitioning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0" dirty="0" smtClean="0"/>
                        <a:t>unctions sharing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0/1</a:t>
                      </a:r>
                      <a:endParaRPr lang="en-US" dirty="0"/>
                    </a:p>
                  </a:txBody>
                  <a:tcPr/>
                </a:tc>
              </a:tr>
              <a:tr h="465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Non-continuous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0/1</a:t>
                      </a:r>
                      <a:endParaRPr lang="en-US" dirty="0"/>
                    </a:p>
                  </a:txBody>
                  <a:tcPr/>
                </a:tc>
              </a:tr>
              <a:tr h="404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</a:t>
                      </a:r>
                      <a:r>
                        <a:rPr lang="en-US" baseline="0" dirty="0" smtClean="0"/>
                        <a:t>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570" y="76200"/>
            <a:ext cx="9096430" cy="762000"/>
          </a:xfrm>
        </p:spPr>
        <p:txBody>
          <a:bodyPr/>
          <a:lstStyle/>
          <a:p>
            <a:pPr lvl="0"/>
            <a:r>
              <a:rPr lang="en-US" dirty="0" smtClean="0"/>
              <a:t>There is interaction between </a:t>
            </a:r>
            <a:r>
              <a:rPr lang="en-US" dirty="0"/>
              <a:t>the </a:t>
            </a:r>
            <a:r>
              <a:rPr lang="en-US" dirty="0" smtClean="0"/>
              <a:t>parsing stages</a:t>
            </a:r>
            <a:endParaRPr lang="en-US" u="none" strike="noStrike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838199"/>
            <a:ext cx="7848600" cy="565467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1128889" y="2219762"/>
            <a:ext cx="2681111" cy="59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Code Discovery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5585178" y="2246063"/>
            <a:ext cx="2949222" cy="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CFG Construction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2586096" y="1371600"/>
            <a:ext cx="4289778" cy="8994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2499862" y="2770758"/>
            <a:ext cx="4197271" cy="8994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-Up Arrow 7"/>
          <p:cNvSpPr/>
          <p:nvPr/>
        </p:nvSpPr>
        <p:spPr>
          <a:xfrm rot="5400000">
            <a:off x="1175164" y="3298557"/>
            <a:ext cx="2598439" cy="1742722"/>
          </a:xfrm>
          <a:prstGeom prst="bentUpArrow">
            <a:avLst>
              <a:gd name="adj1" fmla="val 9628"/>
              <a:gd name="adj2" fmla="val 16980"/>
              <a:gd name="adj3" fmla="val 18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3429000" y="4921958"/>
            <a:ext cx="3217333" cy="79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CFG Partitioning</a:t>
            </a:r>
          </a:p>
        </p:txBody>
      </p:sp>
      <p:sp>
        <p:nvSpPr>
          <p:cNvPr id="13" name="Bent-Up Arrow 12"/>
          <p:cNvSpPr/>
          <p:nvPr/>
        </p:nvSpPr>
        <p:spPr>
          <a:xfrm rot="5400000" flipV="1">
            <a:off x="5385684" y="3276215"/>
            <a:ext cx="2598439" cy="1787407"/>
          </a:xfrm>
          <a:prstGeom prst="bentUpArrow">
            <a:avLst>
              <a:gd name="adj1" fmla="val 9628"/>
              <a:gd name="adj2" fmla="val 16980"/>
              <a:gd name="adj3" fmla="val 18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6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8" grpId="0" animBg="1"/>
      <p:bldP spid="12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295400" y="3381375"/>
            <a:ext cx="1447800" cy="30194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16226" y="3381375"/>
            <a:ext cx="1679574" cy="30194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</a:t>
            </a:r>
            <a:r>
              <a:rPr lang="en-US" dirty="0" smtClean="0"/>
              <a:t>ParseAPI</a:t>
            </a:r>
            <a:r>
              <a:rPr lang="en-US" dirty="0"/>
              <a:t> approach</a:t>
            </a:r>
            <a:endParaRPr lang="en-US" u="none" strike="noStrike" dirty="0">
              <a:effectLst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479926" y="1000125"/>
            <a:ext cx="22860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Code Discovery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79926" y="1620255"/>
            <a:ext cx="2514600" cy="437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CFG Construction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79926" y="2229855"/>
            <a:ext cx="2514600" cy="437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CFG Partitioning</a:t>
            </a:r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3810000" y="1080169"/>
            <a:ext cx="5181600" cy="48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Control flow (recursive) traversal</a:t>
            </a:r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3810000" y="1676400"/>
            <a:ext cx="518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CFG function representation model</a:t>
            </a:r>
            <a:endParaRPr lang="en-US" sz="2400" dirty="0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2057400" y="5019676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2057400" y="4313239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2057400" y="5772151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17" name="AutoShape 38"/>
          <p:cNvCxnSpPr>
            <a:cxnSpLocks noChangeShapeType="1"/>
            <a:stCxn id="15" idx="2"/>
            <a:endCxn id="14" idx="0"/>
          </p:cNvCxnSpPr>
          <p:nvPr/>
        </p:nvCxnSpPr>
        <p:spPr bwMode="auto">
          <a:xfrm rot="5400000">
            <a:off x="2124870" y="4866482"/>
            <a:ext cx="306387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18" name="AutoShape 38"/>
          <p:cNvCxnSpPr>
            <a:cxnSpLocks noChangeShapeType="1"/>
            <a:stCxn id="14" idx="2"/>
            <a:endCxn id="16" idx="0"/>
          </p:cNvCxnSpPr>
          <p:nvPr/>
        </p:nvCxnSpPr>
        <p:spPr bwMode="auto">
          <a:xfrm rot="5400000">
            <a:off x="2101851" y="5595938"/>
            <a:ext cx="352425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19" name="AutoShape 38"/>
          <p:cNvCxnSpPr>
            <a:cxnSpLocks noChangeShapeType="1"/>
            <a:stCxn id="14" idx="2"/>
            <a:endCxn id="14" idx="0"/>
          </p:cNvCxnSpPr>
          <p:nvPr/>
        </p:nvCxnSpPr>
        <p:spPr bwMode="auto">
          <a:xfrm rot="5400000" flipH="1">
            <a:off x="2078038" y="5219701"/>
            <a:ext cx="400050" cy="1588"/>
          </a:xfrm>
          <a:prstGeom prst="curvedConnector5">
            <a:avLst>
              <a:gd name="adj1" fmla="val -57143"/>
              <a:gd name="adj2" fmla="val 28291058"/>
              <a:gd name="adj3" fmla="val 157143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3319463" y="4333876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3760788" y="5086351"/>
            <a:ext cx="439737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2879725" y="5086351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23" name="AutoShape 38"/>
          <p:cNvCxnSpPr>
            <a:cxnSpLocks noChangeShapeType="1"/>
            <a:stCxn id="20" idx="2"/>
            <a:endCxn id="22" idx="0"/>
          </p:cNvCxnSpPr>
          <p:nvPr/>
        </p:nvCxnSpPr>
        <p:spPr bwMode="auto">
          <a:xfrm rot="5400000">
            <a:off x="3143796" y="4689888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24" name="AutoShape 38"/>
          <p:cNvCxnSpPr>
            <a:cxnSpLocks noChangeShapeType="1"/>
            <a:stCxn id="20" idx="2"/>
            <a:endCxn id="21" idx="0"/>
          </p:cNvCxnSpPr>
          <p:nvPr/>
        </p:nvCxnSpPr>
        <p:spPr bwMode="auto">
          <a:xfrm rot="16200000" flipH="1">
            <a:off x="3584062" y="4689887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25" name="AutoShape 27"/>
          <p:cNvSpPr>
            <a:spLocks noChangeArrowheads="1"/>
          </p:cNvSpPr>
          <p:nvPr/>
        </p:nvSpPr>
        <p:spPr bwMode="auto">
          <a:xfrm>
            <a:off x="3303588" y="5848351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26" name="AutoShape 38"/>
          <p:cNvCxnSpPr>
            <a:cxnSpLocks noChangeShapeType="1"/>
            <a:stCxn id="22" idx="2"/>
            <a:endCxn id="25" idx="0"/>
          </p:cNvCxnSpPr>
          <p:nvPr/>
        </p:nvCxnSpPr>
        <p:spPr bwMode="auto">
          <a:xfrm rot="16200000" flipH="1">
            <a:off x="3130550" y="5455444"/>
            <a:ext cx="361950" cy="4238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27" name="AutoShape 38"/>
          <p:cNvCxnSpPr>
            <a:cxnSpLocks noChangeShapeType="1"/>
            <a:stCxn id="21" idx="2"/>
            <a:endCxn id="25" idx="0"/>
          </p:cNvCxnSpPr>
          <p:nvPr/>
        </p:nvCxnSpPr>
        <p:spPr bwMode="auto">
          <a:xfrm rot="5400000">
            <a:off x="3571082" y="5438776"/>
            <a:ext cx="361950" cy="4572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28" name="AutoShape 38"/>
          <p:cNvCxnSpPr>
            <a:cxnSpLocks noChangeShapeType="1"/>
            <a:stCxn id="14" idx="3"/>
            <a:endCxn id="20" idx="0"/>
          </p:cNvCxnSpPr>
          <p:nvPr/>
        </p:nvCxnSpPr>
        <p:spPr bwMode="auto">
          <a:xfrm flipV="1">
            <a:off x="2498725" y="4333876"/>
            <a:ext cx="1041401" cy="885825"/>
          </a:xfrm>
          <a:prstGeom prst="curvedConnector4">
            <a:avLst>
              <a:gd name="adj1" fmla="val 39405"/>
              <a:gd name="adj2" fmla="val 125806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29" name="Rectangular Callout 28"/>
          <p:cNvSpPr/>
          <p:nvPr/>
        </p:nvSpPr>
        <p:spPr>
          <a:xfrm>
            <a:off x="1371600" y="3505202"/>
            <a:ext cx="1295400" cy="533399"/>
          </a:xfrm>
          <a:prstGeom prst="wedgeRectCallout">
            <a:avLst>
              <a:gd name="adj1" fmla="val 19208"/>
              <a:gd name="adj2" fmla="val 96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Entry point of foo</a:t>
            </a:r>
            <a:endParaRPr lang="en-US" dirty="0"/>
          </a:p>
        </p:txBody>
      </p:sp>
      <p:sp>
        <p:nvSpPr>
          <p:cNvPr id="30" name="Rectangular Callout 29"/>
          <p:cNvSpPr/>
          <p:nvPr/>
        </p:nvSpPr>
        <p:spPr>
          <a:xfrm>
            <a:off x="3072856" y="3505200"/>
            <a:ext cx="1295400" cy="533399"/>
          </a:xfrm>
          <a:prstGeom prst="wedgeRectCallout">
            <a:avLst>
              <a:gd name="adj1" fmla="val 1870"/>
              <a:gd name="adj2" fmla="val 955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Entry point of bar</a:t>
            </a:r>
            <a:endParaRPr lang="en-US" dirty="0"/>
          </a:p>
        </p:txBody>
      </p:sp>
      <p:cxnSp>
        <p:nvCxnSpPr>
          <p:cNvPr id="32" name="AutoShape 38"/>
          <p:cNvCxnSpPr>
            <a:cxnSpLocks noChangeShapeType="1"/>
          </p:cNvCxnSpPr>
          <p:nvPr/>
        </p:nvCxnSpPr>
        <p:spPr bwMode="auto">
          <a:xfrm>
            <a:off x="4789069" y="4608596"/>
            <a:ext cx="533400" cy="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70C0"/>
            </a:solidFill>
            <a:round/>
            <a:headEnd/>
            <a:tailEnd type="triangle" w="sm" len="med"/>
          </a:ln>
        </p:spPr>
      </p:cxnSp>
      <p:cxnSp>
        <p:nvCxnSpPr>
          <p:cNvPr id="34" name="AutoShape 38"/>
          <p:cNvCxnSpPr>
            <a:cxnSpLocks noChangeShapeType="1"/>
          </p:cNvCxnSpPr>
          <p:nvPr/>
        </p:nvCxnSpPr>
        <p:spPr bwMode="auto">
          <a:xfrm>
            <a:off x="4789069" y="5602204"/>
            <a:ext cx="552115" cy="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sm" len="med"/>
          </a:ln>
        </p:spPr>
      </p:cxnSp>
      <p:sp>
        <p:nvSpPr>
          <p:cNvPr id="37" name="内容占位符 2"/>
          <p:cNvSpPr txBox="1">
            <a:spLocks/>
          </p:cNvSpPr>
          <p:nvPr/>
        </p:nvSpPr>
        <p:spPr bwMode="auto">
          <a:xfrm>
            <a:off x="4689058" y="4648201"/>
            <a:ext cx="2936874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Intraprocedural edge</a:t>
            </a:r>
          </a:p>
        </p:txBody>
      </p:sp>
      <p:sp>
        <p:nvSpPr>
          <p:cNvPr id="38" name="内容占位符 2"/>
          <p:cNvSpPr txBox="1">
            <a:spLocks/>
          </p:cNvSpPr>
          <p:nvPr/>
        </p:nvSpPr>
        <p:spPr bwMode="auto">
          <a:xfrm>
            <a:off x="4689058" y="5678405"/>
            <a:ext cx="2936874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Interprocedural</a:t>
            </a:r>
            <a:r>
              <a:rPr lang="en-US" sz="2400" dirty="0" smtClean="0"/>
              <a:t> edge</a:t>
            </a:r>
          </a:p>
        </p:txBody>
      </p:sp>
      <p:sp>
        <p:nvSpPr>
          <p:cNvPr id="45" name="内容占位符 2"/>
          <p:cNvSpPr txBox="1">
            <a:spLocks/>
          </p:cNvSpPr>
          <p:nvPr/>
        </p:nvSpPr>
        <p:spPr bwMode="auto">
          <a:xfrm>
            <a:off x="3810000" y="2286000"/>
            <a:ext cx="518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i="1" smtClean="0"/>
              <a:t>Challenge specific </a:t>
            </a:r>
            <a:r>
              <a:rPr lang="en-US" sz="2800" b="1" i="1" dirty="0" smtClean="0"/>
              <a:t>analyses</a:t>
            </a:r>
            <a:endParaRPr lang="en-US" sz="2800" b="1" i="1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971800" y="1334503"/>
            <a:ext cx="796926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971800" y="1334503"/>
            <a:ext cx="796926" cy="58052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971800" y="1876927"/>
            <a:ext cx="796927" cy="62764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1"/>
          </p:cNvCxnSpPr>
          <p:nvPr/>
        </p:nvCxnSpPr>
        <p:spPr>
          <a:xfrm flipH="1" flipV="1">
            <a:off x="2971800" y="1371600"/>
            <a:ext cx="838200" cy="11811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5" idx="1"/>
          </p:cNvCxnSpPr>
          <p:nvPr/>
        </p:nvCxnSpPr>
        <p:spPr>
          <a:xfrm flipH="1" flipV="1">
            <a:off x="2971800" y="1924552"/>
            <a:ext cx="838200" cy="62814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5" idx="1"/>
          </p:cNvCxnSpPr>
          <p:nvPr/>
        </p:nvCxnSpPr>
        <p:spPr>
          <a:xfrm flipH="1">
            <a:off x="2971800" y="2552700"/>
            <a:ext cx="8382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10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7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10" grpId="0"/>
      <p:bldP spid="13" grpId="0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5" grpId="0" animBg="1"/>
      <p:bldP spid="29" grpId="0" animBg="1"/>
      <p:bldP spid="30" grpId="0" animBg="1"/>
      <p:bldP spid="37" grpId="0"/>
      <p:bldP spid="38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839200" cy="762000"/>
          </a:xfrm>
        </p:spPr>
        <p:txBody>
          <a:bodyPr/>
          <a:lstStyle/>
          <a:p>
            <a:pPr lvl="0"/>
            <a:r>
              <a:rPr lang="en-US" dirty="0" smtClean="0"/>
              <a:t>ParseAPI’s mechanisms and status</a:t>
            </a:r>
            <a:endParaRPr lang="en-US" u="none" strike="noStrike" dirty="0">
              <a:effectLst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954095"/>
              </p:ext>
            </p:extLst>
          </p:nvPr>
        </p:nvGraphicFramePr>
        <p:xfrm>
          <a:off x="304800" y="629025"/>
          <a:ext cx="8305800" cy="5543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286000"/>
                <a:gridCol w="2495550"/>
                <a:gridCol w="207645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  <a:r>
                        <a:rPr lang="en-US" baseline="0" dirty="0" smtClean="0"/>
                        <a:t> 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ParseAPI Status</a:t>
                      </a:r>
                      <a:endParaRPr lang="en-US" dirty="0"/>
                    </a:p>
                  </a:txBody>
                  <a:tcPr/>
                </a:tc>
              </a:tr>
              <a:tr h="622174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Code Discovery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 or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flow</a:t>
                      </a:r>
                      <a:r>
                        <a:rPr lang="en-US" baseline="0" dirty="0" smtClean="0"/>
                        <a:t> traversal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62217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Probabilistic</a:t>
                      </a:r>
                      <a:r>
                        <a:rPr lang="en-US" baseline="0" dirty="0" smtClean="0"/>
                        <a:t> g</a:t>
                      </a:r>
                      <a:r>
                        <a:rPr lang="en-US" dirty="0" smtClean="0"/>
                        <a:t>ap</a:t>
                      </a:r>
                      <a:r>
                        <a:rPr lang="en-US" baseline="0" dirty="0" smtClean="0"/>
                        <a:t> parsing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Integrating</a:t>
                      </a:r>
                      <a:endParaRPr lang="en-US" dirty="0"/>
                    </a:p>
                  </a:txBody>
                  <a:tcPr/>
                </a:tc>
              </a:tr>
              <a:tr h="6287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Overlapping instructions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Control flow</a:t>
                      </a:r>
                      <a:r>
                        <a:rPr lang="en-US" baseline="0" dirty="0" smtClean="0"/>
                        <a:t> traversal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6287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CFG 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 control</a:t>
                      </a:r>
                      <a:r>
                        <a:rPr lang="en-US" baseline="0" dirty="0" smtClean="0"/>
                        <a:t>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Backward slicing + Symbolic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Integrating</a:t>
                      </a:r>
                      <a:endParaRPr lang="en-US" dirty="0"/>
                    </a:p>
                  </a:txBody>
                  <a:tcPr/>
                </a:tc>
              </a:tr>
              <a:tr h="7174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Non-returning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Might-ret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6287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Exception handling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Leveraging debugging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</a:tr>
              <a:tr h="526362">
                <a:tc rowSpan="2">
                  <a:txBody>
                    <a:bodyPr/>
                    <a:lstStyle/>
                    <a:p>
                      <a:r>
                        <a:rPr lang="en-US" smtClean="0"/>
                        <a:t>CFG Partitioning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Complex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CFG</a:t>
                      </a:r>
                      <a:r>
                        <a:rPr lang="en-US" baseline="0" dirty="0" smtClean="0"/>
                        <a:t> function representation </a:t>
                      </a:r>
                      <a:r>
                        <a:rPr lang="en-US" dirty="0" smtClean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6287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</a:t>
                      </a:r>
                      <a:r>
                        <a:rPr lang="en-US" baseline="0" dirty="0" smtClean="0"/>
                        <a:t>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 </a:t>
                      </a:r>
                      <a:r>
                        <a:rPr lang="en-US" baseline="0" dirty="0" smtClean="0"/>
                        <a:t>analysis + CFG structure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Prototyping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7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762000"/>
          </a:xfrm>
        </p:spPr>
        <p:txBody>
          <a:bodyPr/>
          <a:lstStyle/>
          <a:p>
            <a:r>
              <a:rPr lang="en-US" dirty="0" smtClean="0"/>
              <a:t>Challenge: Code or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25" name="内容占位符 2"/>
          <p:cNvSpPr txBox="1">
            <a:spLocks/>
          </p:cNvSpPr>
          <p:nvPr/>
        </p:nvSpPr>
        <p:spPr bwMode="auto">
          <a:xfrm>
            <a:off x="304800" y="3855780"/>
            <a:ext cx="2899344" cy="193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However, if the jump table data bytes are misinterpreted as code: </a:t>
            </a:r>
          </a:p>
        </p:txBody>
      </p:sp>
      <p:sp>
        <p:nvSpPr>
          <p:cNvPr id="23" name="内容占位符 2"/>
          <p:cNvSpPr txBox="1">
            <a:spLocks/>
          </p:cNvSpPr>
          <p:nvPr/>
        </p:nvSpPr>
        <p:spPr bwMode="auto">
          <a:xfrm>
            <a:off x="304800" y="1981200"/>
            <a:ext cx="2598288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Jump table data: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875388"/>
              </p:ext>
            </p:extLst>
          </p:nvPr>
        </p:nvGraphicFramePr>
        <p:xfrm>
          <a:off x="3048000" y="2028824"/>
          <a:ext cx="574319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500"/>
                <a:gridCol w="1507587"/>
                <a:gridCol w="1821305"/>
                <a:gridCol w="1435798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value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80b15f0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e0 4c 02 00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0x24ce0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=1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80b15f4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98 4a 02 00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0x24a98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=2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80b15f8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a6 4a 02 00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0x24aa6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80b15fc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b3 4a 02 00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0x24ab3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609600"/>
            <a:ext cx="7610475" cy="1323439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80b134e: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8050760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&lt;__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i686.get_pc_thunk.bx&gt;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80b1353: add  $0x25025,%ebx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80b15e5: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ebx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80b15e7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 -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0x24d88(%ebx,%eax,4),%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[80b15f0+eax*4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80b15ee: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*%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2057401" y="1394430"/>
            <a:ext cx="2667000" cy="2667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53400" y="59436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0" y="3846255"/>
            <a:ext cx="5707952" cy="2554545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80b15f0: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4c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loopne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80b163e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80b15f2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02 00    add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),%al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80b15f4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98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cwtl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80b15f5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4a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edx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80b15f6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02 00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add    (%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),%al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80b15f8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a6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cmpsb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:(%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),%ds:(%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80b15f9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4a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edx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80b15fa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02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00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add    (%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),%al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80b15fc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b3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4a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$0x4a,%bl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80b15fe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02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00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add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),%al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Overlapping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208782"/>
            <a:ext cx="5334000" cy="830997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3fe9e8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je 3fe9eb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3fe9ea: lock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cmpxchg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0x35b0(%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3fe9f2: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3ff740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700" y="2901951"/>
            <a:ext cx="8928100" cy="13652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l"/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9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26020"/>
              </p:ext>
            </p:extLst>
          </p:nvPr>
        </p:nvGraphicFramePr>
        <p:xfrm>
          <a:off x="1309997" y="2895600"/>
          <a:ext cx="7605400" cy="1314458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753335"/>
                <a:gridCol w="753335"/>
                <a:gridCol w="554430"/>
                <a:gridCol w="554430"/>
                <a:gridCol w="554430"/>
                <a:gridCol w="554430"/>
                <a:gridCol w="554430"/>
                <a:gridCol w="554430"/>
                <a:gridCol w="554430"/>
                <a:gridCol w="554430"/>
                <a:gridCol w="554430"/>
                <a:gridCol w="554430"/>
                <a:gridCol w="55443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e9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ef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~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74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8b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336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je 3fe9eb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lock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cmpxchg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ecx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0x35b0(%</a:t>
                      </a: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ebx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jne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3ff740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85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cmpxchg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ecx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0x35b0(%</a:t>
                      </a: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ebx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Consolas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Consolas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Consolas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5900" y="2895600"/>
            <a:ext cx="1435100" cy="369332"/>
          </a:xfrm>
          <a:prstGeom prst="rect">
            <a:avLst/>
          </a:prstGeom>
          <a:noFill/>
          <a:ln w="19050">
            <a:noFill/>
          </a:ln>
        </p:spPr>
        <p:txBody>
          <a:bodyPr wrap="none" lIns="0" rIns="36576" rtlCol="0">
            <a:noAutofit/>
          </a:bodyPr>
          <a:lstStyle/>
          <a:p>
            <a:pPr algn="l"/>
            <a:r>
              <a:rPr lang="en-US" sz="1600" b="1" dirty="0" smtClean="0">
                <a:latin typeface="Gill Sans MT (正文)"/>
                <a:cs typeface="Courier New" pitchFamily="49" charset="0"/>
              </a:rPr>
              <a:t>Address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3fe9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343" y="3212068"/>
            <a:ext cx="648957" cy="369332"/>
          </a:xfrm>
          <a:prstGeom prst="rect">
            <a:avLst/>
          </a:prstGeom>
          <a:noFill/>
          <a:ln w="19050">
            <a:noFill/>
          </a:ln>
        </p:spPr>
        <p:txBody>
          <a:bodyPr wrap="none" lIns="0" rIns="36576" rtlCol="0">
            <a:noAutofit/>
          </a:bodyPr>
          <a:lstStyle/>
          <a:p>
            <a:pPr algn="l"/>
            <a:r>
              <a:rPr lang="en-US" sz="1600" b="1" dirty="0" smtClean="0">
                <a:latin typeface="Gill Sans MT (正文)"/>
                <a:cs typeface="Courier New" pitchFamily="49" charset="0"/>
              </a:rPr>
              <a:t>Bytes</a:t>
            </a:r>
            <a:endParaRPr lang="en-US" sz="1600" b="1" dirty="0">
              <a:latin typeface="Gill Sans MT (正文)"/>
              <a:cs typeface="Courier New" pitchFamily="49" charset="0"/>
            </a:endParaRPr>
          </a:p>
        </p:txBody>
      </p:sp>
      <p:sp>
        <p:nvSpPr>
          <p:cNvPr id="30" name="内容占位符 2"/>
          <p:cNvSpPr txBox="1">
            <a:spLocks/>
          </p:cNvSpPr>
          <p:nvPr/>
        </p:nvSpPr>
        <p:spPr bwMode="auto">
          <a:xfrm>
            <a:off x="914400" y="4800600"/>
            <a:ext cx="7086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In ParseAPI, </a:t>
            </a:r>
            <a:r>
              <a:rPr lang="en-US" sz="2400" dirty="0"/>
              <a:t>o</a:t>
            </a:r>
            <a:r>
              <a:rPr lang="en-US" sz="2400" dirty="0" smtClean="0"/>
              <a:t>verlapping instructions are in separate basic blocks that have the same predecessors and successors in the CFG.</a:t>
            </a:r>
          </a:p>
        </p:txBody>
      </p:sp>
    </p:spTree>
    <p:extLst>
      <p:ext uri="{BB962C8B-B14F-4D97-AF65-F5344CB8AC3E}">
        <p14:creationId xmlns:p14="http://schemas.microsoft.com/office/powerpoint/2010/main" val="33261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</a:t>
            </a:r>
            <a:r>
              <a:rPr lang="en-US" dirty="0" smtClean="0"/>
              <a:t>Indirect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00400"/>
            <a:ext cx="8305800" cy="2055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Backward slice on </a:t>
            </a:r>
            <a:r>
              <a:rPr lang="en-US" sz="2800" dirty="0" err="1" smtClean="0"/>
              <a:t>jmpq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All </a:t>
            </a:r>
            <a:r>
              <a:rPr lang="en-US" sz="2400" dirty="0"/>
              <a:t>instructions that calculate the jump targets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4191000" cy="2062103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c8a42a: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0xc,%dil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c8a42e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c8a518 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c8a434: lea 0x31fd41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(%rip),%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r8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c8a43b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movzbl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edi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c8a43f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rbp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c8a442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movslq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(%r8,%rdi,4),%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c8a446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add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%rax,%r8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c8a449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*%r8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152401" y="2667000"/>
            <a:ext cx="4343399" cy="3048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57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Indirect </a:t>
            </a:r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921007"/>
            <a:ext cx="4267200" cy="6029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Backward slice on </a:t>
            </a:r>
            <a:r>
              <a:rPr lang="en-US" sz="2800" dirty="0" err="1" smtClean="0"/>
              <a:t>jmpq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914400"/>
            <a:ext cx="4191000" cy="2062103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c8a42a: </a:t>
            </a:r>
            <a:r>
              <a:rPr lang="en-US" sz="16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0xc,%dil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c8a42e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c8a518 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c8a434: lea 0x31fd41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(%rip),%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r8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c8a43b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movzbl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dil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edi</a:t>
            </a:r>
            <a:endParaRPr lang="en-US" sz="16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c8a43f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rbp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c8a442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movslq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(%r8,%rdi,4),%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6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c8a446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add   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%rax,%r8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c8a449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*%r8</a:t>
            </a:r>
            <a:endParaRPr lang="en-US" sz="1600" b="1" dirty="0" smtClean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28600" y="30480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2.   Symbolically evaluate the jump target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56879"/>
              </p:ext>
            </p:extLst>
          </p:nvPr>
        </p:nvGraphicFramePr>
        <p:xfrm>
          <a:off x="4583462" y="3748644"/>
          <a:ext cx="4536787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38"/>
                <a:gridCol w="3405249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  <a:cs typeface="Courier New" pitchFamily="49" charset="0"/>
                        </a:rPr>
                        <a:t>Variable</a:t>
                      </a:r>
                      <a:endParaRPr lang="en-US" b="1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  <a:cs typeface="Courier New" pitchFamily="49" charset="0"/>
                        </a:rPr>
                        <a:t>Symbolic value</a:t>
                      </a:r>
                      <a:endParaRPr lang="en-US" b="1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+mj-lt"/>
                          <a:cs typeface="Courier New" pitchFamily="49" charset="0"/>
                        </a:rPr>
                        <a:t>rax</a:t>
                      </a:r>
                      <a:endParaRPr lang="en-US" sz="1800" b="0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+mj-lt"/>
                          <a:cs typeface="Courier New" pitchFamily="49" charset="0"/>
                        </a:rPr>
                        <a:t>rdi</a:t>
                      </a:r>
                      <a:endParaRPr lang="en-US" sz="1800" b="0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Courier New" pitchFamily="49" charset="0"/>
                        </a:rPr>
                        <a:t>r8</a:t>
                      </a:r>
                      <a:endParaRPr lang="en-US" sz="1800" b="0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8600" y="3733800"/>
            <a:ext cx="4191000" cy="1815882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c8a42a and c8a42e: </a:t>
            </a: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     </a:t>
            </a:r>
            <a:r>
              <a:rPr lang="en-US" sz="1600" dirty="0" err="1" smtClean="0">
                <a:solidFill>
                  <a:schemeClr val="bg1"/>
                </a:solidFill>
                <a:cs typeface="Courier New" pitchFamily="49" charset="0"/>
              </a:rPr>
              <a:t>dil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= RDI and RDI ≤ 12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c8a434:         r8</a:t>
            </a: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;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= rip + 31fd41</a:t>
            </a:r>
          </a:p>
          <a:p>
            <a:pPr>
              <a:defRPr/>
            </a:pPr>
            <a:r>
              <a:rPr lang="en-US" sz="1600" dirty="0">
                <a:solidFill>
                  <a:srgbClr val="0070C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                      ;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= faa175</a:t>
            </a: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c8a43b:       RDI </a:t>
            </a: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≤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12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152401" y="914400"/>
            <a:ext cx="4343399" cy="5334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152401" y="1447800"/>
            <a:ext cx="4343399" cy="2286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152400" y="1676400"/>
            <a:ext cx="4343399" cy="2286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152399" y="2209800"/>
            <a:ext cx="4343399" cy="2286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152399" y="2438400"/>
            <a:ext cx="4343399" cy="2286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152399" y="2667000"/>
            <a:ext cx="4343399" cy="2286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3733800"/>
            <a:ext cx="4191000" cy="1815882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c8a442</a:t>
            </a: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: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bg1"/>
                </a:solidFill>
                <a:cs typeface="Courier New" pitchFamily="49" charset="0"/>
              </a:rPr>
              <a:t>rax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= [r8 + </a:t>
            </a:r>
            <a:r>
              <a:rPr lang="en-US" sz="1600" dirty="0" err="1" smtClean="0">
                <a:solidFill>
                  <a:schemeClr val="bg1"/>
                </a:solidFill>
                <a:cs typeface="Courier New" pitchFamily="49" charset="0"/>
              </a:rPr>
              <a:t>rdi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× 4</a:t>
            </a: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]</a:t>
            </a:r>
          </a:p>
          <a:p>
            <a:pPr>
              <a:defRPr/>
            </a:pP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;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     = [faa175 </a:t>
            </a: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+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RDI </a:t>
            </a: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× 4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]</a:t>
            </a:r>
          </a:p>
          <a:p>
            <a:pPr>
              <a:defRPr/>
            </a:pPr>
            <a:endParaRPr lang="en-US" sz="1600" dirty="0">
              <a:solidFill>
                <a:schemeClr val="bg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c8a446: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</a:t>
            </a: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;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r8 </a:t>
            </a: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=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r8 </a:t>
            </a:r>
            <a:r>
              <a:rPr lang="en-US" sz="1600" dirty="0">
                <a:solidFill>
                  <a:schemeClr val="bg1"/>
                </a:solidFill>
                <a:cs typeface="Courier New" pitchFamily="49" charset="0"/>
              </a:rPr>
              <a:t>+ </a:t>
            </a:r>
            <a:r>
              <a:rPr lang="en-US" sz="1600" dirty="0" err="1" smtClean="0">
                <a:solidFill>
                  <a:schemeClr val="bg1"/>
                </a:solidFill>
                <a:cs typeface="Courier New" pitchFamily="49" charset="0"/>
              </a:rPr>
              <a:t>rax</a:t>
            </a:r>
            <a:endParaRPr lang="en-US" sz="1600" dirty="0">
              <a:solidFill>
                <a:schemeClr val="bg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70C0"/>
                </a:solidFill>
                <a:cs typeface="Courier New" pitchFamily="49" charset="0"/>
              </a:rPr>
              <a:t>           </a:t>
            </a: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    ;     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= faa175 + [faa175 </a:t>
            </a:r>
            <a:r>
              <a:rPr lang="en-US" sz="1600" smtClean="0">
                <a:solidFill>
                  <a:schemeClr val="bg1"/>
                </a:solidFill>
                <a:cs typeface="Courier New" pitchFamily="49" charset="0"/>
              </a:rPr>
              <a:t>+ </a:t>
            </a:r>
            <a:r>
              <a:rPr lang="en-US" sz="1600" smtClean="0">
                <a:solidFill>
                  <a:schemeClr val="bg1"/>
                </a:solidFill>
                <a:cs typeface="Courier New" pitchFamily="49" charset="0"/>
              </a:rPr>
              <a:t>RDI 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× 4]             </a:t>
            </a: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cs typeface="Courier New" pitchFamily="49" charset="0"/>
            </a:endParaRP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4507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RDI (RDI </a:t>
            </a:r>
            <a:r>
              <a:rPr lang="en-US" dirty="0">
                <a:latin typeface="+mj-lt"/>
                <a:cs typeface="Courier New" pitchFamily="49" charset="0"/>
              </a:rPr>
              <a:t>≤ </a:t>
            </a:r>
            <a:r>
              <a:rPr lang="en-US" dirty="0" smtClean="0">
                <a:latin typeface="+mj-lt"/>
                <a:cs typeface="Courier New" pitchFamily="49" charset="0"/>
              </a:rPr>
              <a:t>12)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34200" y="4876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smtClean="0">
                <a:latin typeface="+mj-lt"/>
                <a:cs typeface="Courier New" pitchFamily="49" charset="0"/>
              </a:rPr>
              <a:t>faa175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050" y="4876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smtClean="0">
                <a:latin typeface="+mj-lt"/>
                <a:cs typeface="Courier New" pitchFamily="49" charset="0"/>
              </a:rPr>
              <a:t>faa175 + [faa175 + RDI </a:t>
            </a:r>
            <a:r>
              <a:rPr lang="en-US" dirty="0">
                <a:latin typeface="+mj-lt"/>
                <a:cs typeface="Courier New" pitchFamily="49" charset="0"/>
              </a:rPr>
              <a:t>× </a:t>
            </a:r>
            <a:r>
              <a:rPr lang="en-US" dirty="0" smtClean="0">
                <a:latin typeface="+mj-lt"/>
                <a:cs typeface="Courier New" pitchFamily="49" charset="0"/>
              </a:rPr>
              <a:t>4]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46914" y="4114800"/>
            <a:ext cx="304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smtClean="0">
                <a:latin typeface="+mj-lt"/>
                <a:cs typeface="Courier New" pitchFamily="49" charset="0"/>
              </a:rPr>
              <a:t>[faa175 + RDI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  <a:cs typeface="Courier New" pitchFamily="49" charset="0"/>
              </a:rPr>
              <a:t>× </a:t>
            </a:r>
            <a:r>
              <a:rPr lang="en-US" dirty="0" smtClean="0">
                <a:latin typeface="+mj-lt"/>
                <a:cs typeface="Courier New" pitchFamily="49" charset="0"/>
              </a:rPr>
              <a:t>4]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5715000" y="4457106"/>
            <a:ext cx="3381375" cy="773667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04801" y="5791200"/>
            <a:ext cx="8686799" cy="3810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&lt;Offset base&gt; + [&lt;Table base&gt; + &lt;Table index&gt; 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× &lt;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Table stride&gt;]</a:t>
            </a:r>
          </a:p>
        </p:txBody>
      </p:sp>
    </p:spTree>
    <p:extLst>
      <p:ext uri="{BB962C8B-B14F-4D97-AF65-F5344CB8AC3E}">
        <p14:creationId xmlns:p14="http://schemas.microsoft.com/office/powerpoint/2010/main" val="31121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 animBg="1"/>
      <p:bldP spid="22" grpId="1" uiExpand="1" build="allAtOnce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9" grpId="0"/>
      <p:bldP spid="30" grpId="0"/>
      <p:bldP spid="30" grpId="1"/>
      <p:bldP spid="31" grpId="0"/>
      <p:bldP spid="32" grpId="0"/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Indirect </a:t>
            </a:r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Variation and complexity of indirect control flow</a:t>
            </a:r>
          </a:p>
          <a:p>
            <a:pPr lvl="1"/>
            <a:r>
              <a:rPr lang="en-US" sz="2400" dirty="0" smtClean="0"/>
              <a:t>Jump target formulas</a:t>
            </a:r>
            <a:r>
              <a:rPr lang="en-US" sz="2400" dirty="0"/>
              <a:t> </a:t>
            </a:r>
            <a:r>
              <a:rPr lang="en-US" sz="2400" dirty="0" smtClean="0"/>
              <a:t>can involve 0 or more memory accesses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Variation of formula element</a:t>
            </a:r>
          </a:p>
          <a:p>
            <a:pPr lvl="2"/>
            <a:r>
              <a:rPr lang="en-US" sz="2000" dirty="0" smtClean="0"/>
              <a:t>Table stride can vary; we have seen 2, 4 and 8</a:t>
            </a:r>
          </a:p>
          <a:p>
            <a:pPr lvl="2"/>
            <a:r>
              <a:rPr lang="en-US" sz="2000" dirty="0" smtClean="0"/>
              <a:t>Table index can come from any register or a memory location</a:t>
            </a:r>
          </a:p>
          <a:p>
            <a:pPr lvl="2"/>
            <a:r>
              <a:rPr lang="en-US" sz="2000" dirty="0" smtClean="0"/>
              <a:t>Offset base and table base may be computed by various instructions</a:t>
            </a:r>
            <a:endParaRPr lang="en-US" sz="2000" dirty="0"/>
          </a:p>
          <a:p>
            <a:pPr lvl="1"/>
            <a:r>
              <a:rPr lang="en-US" sz="2400" dirty="0" smtClean="0"/>
              <a:t>Table index condition</a:t>
            </a:r>
          </a:p>
          <a:p>
            <a:pPr lvl="2"/>
            <a:r>
              <a:rPr lang="en-US" sz="2000" dirty="0" smtClean="0"/>
              <a:t>Comparison and conditional jump instruction pair</a:t>
            </a:r>
          </a:p>
          <a:p>
            <a:pPr lvl="2"/>
            <a:r>
              <a:rPr lang="en-US" sz="2000" dirty="0" smtClean="0"/>
              <a:t>Bit operation “and” :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and 0x3,%rax </a:t>
            </a:r>
            <a:r>
              <a:rPr lang="en-US" sz="2000" dirty="0"/>
              <a:t>implies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≤ 3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矩形 2"/>
          <p:cNvSpPr/>
          <p:nvPr/>
        </p:nvSpPr>
        <p:spPr>
          <a:xfrm>
            <a:off x="769620" y="1752600"/>
            <a:ext cx="768858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&lt;Table base&gt; ± &lt;Table index&gt; × &lt;Table stride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&gt;</a:t>
            </a:r>
            <a:endParaRPr lang="en-US" dirty="0">
              <a:latin typeface="+mj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9620" y="2209800"/>
            <a:ext cx="768858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[&lt;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Table base&gt; ± &lt;Table index&gt; × &lt;Table stride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&gt;]</a:t>
            </a:r>
            <a:endParaRPr lang="en-US" dirty="0">
              <a:latin typeface="+mj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62000" y="2667000"/>
            <a:ext cx="76962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&lt;Offset base&gt; ± [&lt;Table base&gt; ± &lt;Table index&gt; × &lt;Table stride&gt;]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30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Non-returning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23987"/>
            <a:ext cx="8403034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ular Callout 9"/>
          <p:cNvSpPr/>
          <p:nvPr/>
        </p:nvSpPr>
        <p:spPr>
          <a:xfrm>
            <a:off x="304800" y="3124200"/>
            <a:ext cx="8686800" cy="6096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6096000" y="4038600"/>
            <a:ext cx="1905000" cy="838200"/>
          </a:xfrm>
          <a:prstGeom prst="wedgeRectCallout">
            <a:avLst>
              <a:gd name="adj1" fmla="val -37483"/>
              <a:gd name="adj2" fmla="val -79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Looks like the call is inside a loop</a:t>
            </a:r>
            <a:endParaRPr lang="en-US" dirty="0"/>
          </a:p>
        </p:txBody>
      </p:sp>
      <p:sp>
        <p:nvSpPr>
          <p:cNvPr id="8" name="Rectangular Callout 9"/>
          <p:cNvSpPr/>
          <p:nvPr/>
        </p:nvSpPr>
        <p:spPr>
          <a:xfrm>
            <a:off x="304800" y="1752600"/>
            <a:ext cx="8686800" cy="3048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533400" y="3562216"/>
            <a:ext cx="914400" cy="25908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524000" y="3562216"/>
            <a:ext cx="1523999" cy="25908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Three parsing stages</a:t>
            </a:r>
            <a:endParaRPr lang="en-US" u="none" strike="noStrike" dirty="0">
              <a:effectLst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" y="1338072"/>
            <a:ext cx="2590800" cy="17099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3135313">
              <a:lnSpc>
                <a:spcPct val="125000"/>
              </a:lnSpc>
              <a:defRPr/>
            </a:pPr>
            <a:endParaRPr lang="en-US" sz="1100" b="1" dirty="0">
              <a:solidFill>
                <a:schemeClr val="accent6">
                  <a:lumMod val="40000"/>
                  <a:lumOff val="6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" y="1330051"/>
            <a:ext cx="2667000" cy="1774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135313">
              <a:lnSpc>
                <a:spcPct val="125000"/>
              </a:lnSpc>
              <a:defRPr/>
            </a:pPr>
            <a:r>
              <a:rPr lang="en-U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7a 77 0e 20 e9 3d e0 09 e8 68 c0 45 be 79 5e 80 89 08 27 c0 73 1c 88 48 6a d8 6a d0 56 4b </a:t>
            </a:r>
            <a:r>
              <a:rPr lang="en-US" sz="1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fe</a:t>
            </a:r>
            <a:r>
              <a:rPr lang="en-U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92 57 </a:t>
            </a:r>
            <a:r>
              <a:rPr lang="en-US" sz="1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af</a:t>
            </a:r>
            <a:r>
              <a:rPr lang="en-U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40 0c b6 f2 64 32 f5 07 b6 66 21 0c 85 a5 94 2b 20 </a:t>
            </a:r>
            <a:r>
              <a:rPr lang="en-US" sz="1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fd</a:t>
            </a:r>
            <a:r>
              <a:rPr lang="en-U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5b 95 e7 </a:t>
            </a:r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c2 42 3d f0 2d 7a 77 0e 20 e9 3d e0 09 e8 68 c0 45 be 79 5e 80 37 1b 2f </a:t>
            </a:r>
            <a:r>
              <a:rPr lang="en-U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b9</a:t>
            </a:r>
            <a:endParaRPr lang="en-US" sz="1100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1143000"/>
            <a:ext cx="2514600" cy="1569660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xchg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eax,%ecx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fdiv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%st(3),%st</a:t>
            </a:r>
          </a:p>
          <a:p>
            <a:pPr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*-0xf(%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add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*-0x39(%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0xc(%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3730458" y="1694425"/>
            <a:ext cx="1447800" cy="484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内容占位符 2"/>
          <p:cNvSpPr txBox="1">
            <a:spLocks/>
          </p:cNvSpPr>
          <p:nvPr/>
        </p:nvSpPr>
        <p:spPr bwMode="auto">
          <a:xfrm>
            <a:off x="3429000" y="1219200"/>
            <a:ext cx="2743200" cy="60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Code Discovery</a:t>
            </a:r>
          </a:p>
        </p:txBody>
      </p:sp>
      <p:sp>
        <p:nvSpPr>
          <p:cNvPr id="40" name="Right Arrow 39"/>
          <p:cNvSpPr/>
          <p:nvPr/>
        </p:nvSpPr>
        <p:spPr>
          <a:xfrm rot="5400000">
            <a:off x="6299952" y="3072648"/>
            <a:ext cx="990601" cy="484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内容占位符 2"/>
          <p:cNvSpPr txBox="1">
            <a:spLocks/>
          </p:cNvSpPr>
          <p:nvPr/>
        </p:nvSpPr>
        <p:spPr bwMode="auto">
          <a:xfrm>
            <a:off x="7086600" y="2819400"/>
            <a:ext cx="1897146" cy="83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CFG Construction</a:t>
            </a:r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6111875" y="4821237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43" name="AutoShape 27"/>
          <p:cNvSpPr>
            <a:spLocks noChangeArrowheads="1"/>
          </p:cNvSpPr>
          <p:nvPr/>
        </p:nvSpPr>
        <p:spPr bwMode="auto">
          <a:xfrm>
            <a:off x="6111875" y="4114800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6111875" y="5573712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45" name="AutoShape 38"/>
          <p:cNvCxnSpPr>
            <a:cxnSpLocks noChangeShapeType="1"/>
            <a:stCxn id="43" idx="2"/>
            <a:endCxn id="42" idx="0"/>
          </p:cNvCxnSpPr>
          <p:nvPr/>
        </p:nvCxnSpPr>
        <p:spPr bwMode="auto">
          <a:xfrm rot="5400000">
            <a:off x="6179345" y="4668043"/>
            <a:ext cx="306387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46" name="AutoShape 38"/>
          <p:cNvCxnSpPr>
            <a:cxnSpLocks noChangeShapeType="1"/>
            <a:stCxn id="42" idx="2"/>
            <a:endCxn id="44" idx="0"/>
          </p:cNvCxnSpPr>
          <p:nvPr/>
        </p:nvCxnSpPr>
        <p:spPr bwMode="auto">
          <a:xfrm rot="5400000">
            <a:off x="6156326" y="5397499"/>
            <a:ext cx="352425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47" name="AutoShape 38"/>
          <p:cNvCxnSpPr>
            <a:cxnSpLocks noChangeShapeType="1"/>
            <a:stCxn id="42" idx="2"/>
            <a:endCxn id="42" idx="0"/>
          </p:cNvCxnSpPr>
          <p:nvPr/>
        </p:nvCxnSpPr>
        <p:spPr bwMode="auto">
          <a:xfrm rot="5400000" flipH="1">
            <a:off x="6132513" y="5021262"/>
            <a:ext cx="400050" cy="1588"/>
          </a:xfrm>
          <a:prstGeom prst="curvedConnector5">
            <a:avLst>
              <a:gd name="adj1" fmla="val -57143"/>
              <a:gd name="adj2" fmla="val 28291058"/>
              <a:gd name="adj3" fmla="val 157143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48" name="AutoShape 27"/>
          <p:cNvSpPr>
            <a:spLocks noChangeArrowheads="1"/>
          </p:cNvSpPr>
          <p:nvPr/>
        </p:nvSpPr>
        <p:spPr bwMode="auto">
          <a:xfrm>
            <a:off x="7373938" y="4135437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49" name="AutoShape 27"/>
          <p:cNvSpPr>
            <a:spLocks noChangeArrowheads="1"/>
          </p:cNvSpPr>
          <p:nvPr/>
        </p:nvSpPr>
        <p:spPr bwMode="auto">
          <a:xfrm>
            <a:off x="7815263" y="4887912"/>
            <a:ext cx="439737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50" name="AutoShape 27"/>
          <p:cNvSpPr>
            <a:spLocks noChangeArrowheads="1"/>
          </p:cNvSpPr>
          <p:nvPr/>
        </p:nvSpPr>
        <p:spPr bwMode="auto">
          <a:xfrm>
            <a:off x="6934200" y="4887912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51" name="AutoShape 38"/>
          <p:cNvCxnSpPr>
            <a:cxnSpLocks noChangeShapeType="1"/>
            <a:stCxn id="48" idx="2"/>
            <a:endCxn id="50" idx="0"/>
          </p:cNvCxnSpPr>
          <p:nvPr/>
        </p:nvCxnSpPr>
        <p:spPr bwMode="auto">
          <a:xfrm rot="5400000">
            <a:off x="7198271" y="4491449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52" name="AutoShape 38"/>
          <p:cNvCxnSpPr>
            <a:cxnSpLocks noChangeShapeType="1"/>
            <a:stCxn id="48" idx="2"/>
            <a:endCxn id="49" idx="0"/>
          </p:cNvCxnSpPr>
          <p:nvPr/>
        </p:nvCxnSpPr>
        <p:spPr bwMode="auto">
          <a:xfrm rot="16200000" flipH="1">
            <a:off x="7638537" y="4491448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53" name="AutoShape 27"/>
          <p:cNvSpPr>
            <a:spLocks noChangeArrowheads="1"/>
          </p:cNvSpPr>
          <p:nvPr/>
        </p:nvSpPr>
        <p:spPr bwMode="auto">
          <a:xfrm>
            <a:off x="7358063" y="5649912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54" name="AutoShape 38"/>
          <p:cNvCxnSpPr>
            <a:cxnSpLocks noChangeShapeType="1"/>
            <a:stCxn id="50" idx="2"/>
            <a:endCxn id="53" idx="0"/>
          </p:cNvCxnSpPr>
          <p:nvPr/>
        </p:nvCxnSpPr>
        <p:spPr bwMode="auto">
          <a:xfrm rot="16200000" flipH="1">
            <a:off x="7185025" y="5257005"/>
            <a:ext cx="361950" cy="4238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55" name="AutoShape 38"/>
          <p:cNvCxnSpPr>
            <a:cxnSpLocks noChangeShapeType="1"/>
            <a:stCxn id="49" idx="2"/>
            <a:endCxn id="53" idx="0"/>
          </p:cNvCxnSpPr>
          <p:nvPr/>
        </p:nvCxnSpPr>
        <p:spPr bwMode="auto">
          <a:xfrm rot="5400000">
            <a:off x="7625557" y="5240337"/>
            <a:ext cx="361950" cy="4572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56" name="Right Arrow 55"/>
          <p:cNvSpPr/>
          <p:nvPr/>
        </p:nvSpPr>
        <p:spPr>
          <a:xfrm rot="10800000">
            <a:off x="3730458" y="4660816"/>
            <a:ext cx="1447800" cy="484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内容占位符 2"/>
          <p:cNvSpPr txBox="1">
            <a:spLocks/>
          </p:cNvSpPr>
          <p:nvPr/>
        </p:nvSpPr>
        <p:spPr bwMode="auto">
          <a:xfrm>
            <a:off x="3356643" y="4076086"/>
            <a:ext cx="2743200" cy="60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CFG Partitioning</a:t>
            </a:r>
          </a:p>
        </p:txBody>
      </p:sp>
      <p:sp>
        <p:nvSpPr>
          <p:cNvPr id="59" name="AutoShape 27"/>
          <p:cNvSpPr>
            <a:spLocks noChangeArrowheads="1"/>
          </p:cNvSpPr>
          <p:nvPr/>
        </p:nvSpPr>
        <p:spPr bwMode="auto">
          <a:xfrm>
            <a:off x="828675" y="4791075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0" name="AutoShape 27"/>
          <p:cNvSpPr>
            <a:spLocks noChangeArrowheads="1"/>
          </p:cNvSpPr>
          <p:nvPr/>
        </p:nvSpPr>
        <p:spPr bwMode="auto">
          <a:xfrm>
            <a:off x="828675" y="4084638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1" name="AutoShape 27"/>
          <p:cNvSpPr>
            <a:spLocks noChangeArrowheads="1"/>
          </p:cNvSpPr>
          <p:nvPr/>
        </p:nvSpPr>
        <p:spPr bwMode="auto">
          <a:xfrm>
            <a:off x="828675" y="5543550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62" name="AutoShape 38"/>
          <p:cNvCxnSpPr>
            <a:cxnSpLocks noChangeShapeType="1"/>
            <a:stCxn id="60" idx="2"/>
            <a:endCxn id="59" idx="0"/>
          </p:cNvCxnSpPr>
          <p:nvPr/>
        </p:nvCxnSpPr>
        <p:spPr bwMode="auto">
          <a:xfrm rot="5400000">
            <a:off x="896145" y="4637881"/>
            <a:ext cx="306387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63" name="AutoShape 38"/>
          <p:cNvCxnSpPr>
            <a:cxnSpLocks noChangeShapeType="1"/>
            <a:stCxn id="59" idx="2"/>
            <a:endCxn id="61" idx="0"/>
          </p:cNvCxnSpPr>
          <p:nvPr/>
        </p:nvCxnSpPr>
        <p:spPr bwMode="auto">
          <a:xfrm rot="5400000">
            <a:off x="873126" y="5367337"/>
            <a:ext cx="352425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64" name="AutoShape 38"/>
          <p:cNvCxnSpPr>
            <a:cxnSpLocks noChangeShapeType="1"/>
            <a:stCxn id="59" idx="2"/>
            <a:endCxn id="59" idx="0"/>
          </p:cNvCxnSpPr>
          <p:nvPr/>
        </p:nvCxnSpPr>
        <p:spPr bwMode="auto">
          <a:xfrm rot="5400000" flipH="1">
            <a:off x="849313" y="4991100"/>
            <a:ext cx="400050" cy="1588"/>
          </a:xfrm>
          <a:prstGeom prst="curvedConnector5">
            <a:avLst>
              <a:gd name="adj1" fmla="val -57143"/>
              <a:gd name="adj2" fmla="val 28291058"/>
              <a:gd name="adj3" fmla="val 157143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65" name="AutoShape 27"/>
          <p:cNvSpPr>
            <a:spLocks noChangeArrowheads="1"/>
          </p:cNvSpPr>
          <p:nvPr/>
        </p:nvSpPr>
        <p:spPr bwMode="auto">
          <a:xfrm>
            <a:off x="2090738" y="4105275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6" name="AutoShape 27"/>
          <p:cNvSpPr>
            <a:spLocks noChangeArrowheads="1"/>
          </p:cNvSpPr>
          <p:nvPr/>
        </p:nvSpPr>
        <p:spPr bwMode="auto">
          <a:xfrm>
            <a:off x="2532063" y="4857750"/>
            <a:ext cx="439737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7" name="AutoShape 27"/>
          <p:cNvSpPr>
            <a:spLocks noChangeArrowheads="1"/>
          </p:cNvSpPr>
          <p:nvPr/>
        </p:nvSpPr>
        <p:spPr bwMode="auto">
          <a:xfrm>
            <a:off x="1651000" y="4857750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68" name="AutoShape 38"/>
          <p:cNvCxnSpPr>
            <a:cxnSpLocks noChangeShapeType="1"/>
            <a:stCxn id="65" idx="2"/>
            <a:endCxn id="67" idx="0"/>
          </p:cNvCxnSpPr>
          <p:nvPr/>
        </p:nvCxnSpPr>
        <p:spPr bwMode="auto">
          <a:xfrm rot="5400000">
            <a:off x="1915071" y="4461287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69" name="AutoShape 38"/>
          <p:cNvCxnSpPr>
            <a:cxnSpLocks noChangeShapeType="1"/>
            <a:stCxn id="65" idx="2"/>
            <a:endCxn id="66" idx="0"/>
          </p:cNvCxnSpPr>
          <p:nvPr/>
        </p:nvCxnSpPr>
        <p:spPr bwMode="auto">
          <a:xfrm rot="16200000" flipH="1">
            <a:off x="2355337" y="4461286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70" name="AutoShape 27"/>
          <p:cNvSpPr>
            <a:spLocks noChangeArrowheads="1"/>
          </p:cNvSpPr>
          <p:nvPr/>
        </p:nvSpPr>
        <p:spPr bwMode="auto">
          <a:xfrm>
            <a:off x="2074863" y="5619750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71" name="AutoShape 38"/>
          <p:cNvCxnSpPr>
            <a:cxnSpLocks noChangeShapeType="1"/>
            <a:stCxn id="67" idx="2"/>
            <a:endCxn id="70" idx="0"/>
          </p:cNvCxnSpPr>
          <p:nvPr/>
        </p:nvCxnSpPr>
        <p:spPr bwMode="auto">
          <a:xfrm rot="16200000" flipH="1">
            <a:off x="1901825" y="5226843"/>
            <a:ext cx="361950" cy="4238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72" name="AutoShape 38"/>
          <p:cNvCxnSpPr>
            <a:cxnSpLocks noChangeShapeType="1"/>
            <a:stCxn id="66" idx="2"/>
            <a:endCxn id="70" idx="0"/>
          </p:cNvCxnSpPr>
          <p:nvPr/>
        </p:nvCxnSpPr>
        <p:spPr bwMode="auto">
          <a:xfrm rot="5400000">
            <a:off x="2342357" y="5210175"/>
            <a:ext cx="361950" cy="4572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78" name="内容占位符 2"/>
          <p:cNvSpPr txBox="1">
            <a:spLocks/>
          </p:cNvSpPr>
          <p:nvPr/>
        </p:nvSpPr>
        <p:spPr bwMode="auto">
          <a:xfrm>
            <a:off x="533400" y="3505200"/>
            <a:ext cx="763505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foo:</a:t>
            </a:r>
          </a:p>
        </p:txBody>
      </p:sp>
      <p:sp>
        <p:nvSpPr>
          <p:cNvPr id="79" name="内容占位符 2"/>
          <p:cNvSpPr txBox="1">
            <a:spLocks/>
          </p:cNvSpPr>
          <p:nvPr/>
        </p:nvSpPr>
        <p:spPr bwMode="auto">
          <a:xfrm>
            <a:off x="1644148" y="3505200"/>
            <a:ext cx="763505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bar:</a:t>
            </a:r>
          </a:p>
        </p:txBody>
      </p:sp>
      <p:sp>
        <p:nvSpPr>
          <p:cNvPr id="80" name="内容占位符 2"/>
          <p:cNvSpPr txBox="1">
            <a:spLocks/>
          </p:cNvSpPr>
          <p:nvPr/>
        </p:nvSpPr>
        <p:spPr bwMode="auto">
          <a:xfrm>
            <a:off x="447675" y="914400"/>
            <a:ext cx="1578225" cy="60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Binary file:</a:t>
            </a:r>
          </a:p>
        </p:txBody>
      </p:sp>
      <p:cxnSp>
        <p:nvCxnSpPr>
          <p:cNvPr id="58" name="AutoShape 38"/>
          <p:cNvCxnSpPr>
            <a:cxnSpLocks noChangeShapeType="1"/>
            <a:stCxn id="42" idx="3"/>
            <a:endCxn id="48" idx="0"/>
          </p:cNvCxnSpPr>
          <p:nvPr/>
        </p:nvCxnSpPr>
        <p:spPr bwMode="auto">
          <a:xfrm flipV="1">
            <a:off x="6553200" y="4135437"/>
            <a:ext cx="1041401" cy="885825"/>
          </a:xfrm>
          <a:prstGeom prst="curvedConnector4">
            <a:avLst>
              <a:gd name="adj1" fmla="val 39405"/>
              <a:gd name="adj2" fmla="val 125806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73" name="AutoShape 38"/>
          <p:cNvCxnSpPr>
            <a:cxnSpLocks noChangeShapeType="1"/>
            <a:stCxn id="59" idx="3"/>
            <a:endCxn id="65" idx="0"/>
          </p:cNvCxnSpPr>
          <p:nvPr/>
        </p:nvCxnSpPr>
        <p:spPr bwMode="auto">
          <a:xfrm flipV="1">
            <a:off x="1270000" y="4105275"/>
            <a:ext cx="1041401" cy="885825"/>
          </a:xfrm>
          <a:prstGeom prst="curvedConnector4">
            <a:avLst>
              <a:gd name="adj1" fmla="val 39405"/>
              <a:gd name="adj2" fmla="val 125806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</p:spTree>
    <p:extLst>
      <p:ext uri="{BB962C8B-B14F-4D97-AF65-F5344CB8AC3E}">
        <p14:creationId xmlns:p14="http://schemas.microsoft.com/office/powerpoint/2010/main" val="127324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25" grpId="0" animBg="1"/>
      <p:bldP spid="36" grpId="0" animBg="1"/>
      <p:bldP spid="38" grpId="0"/>
      <p:bldP spid="40" grpId="0" animBg="1"/>
      <p:bldP spid="41" grpId="0"/>
      <p:bldP spid="42" grpId="0" animBg="1"/>
      <p:bldP spid="43" grpId="0" animBg="1"/>
      <p:bldP spid="44" grpId="0" animBg="1"/>
      <p:bldP spid="48" grpId="0" animBg="1"/>
      <p:bldP spid="49" grpId="0" animBg="1"/>
      <p:bldP spid="50" grpId="0" animBg="1"/>
      <p:bldP spid="53" grpId="0" animBg="1"/>
      <p:bldP spid="56" grpId="0" animBg="1"/>
      <p:bldP spid="57" grpId="0"/>
      <p:bldP spid="59" grpId="0" animBg="1"/>
      <p:bldP spid="60" grpId="0" animBg="1"/>
      <p:bldP spid="61" grpId="0" animBg="1"/>
      <p:bldP spid="65" grpId="0" animBg="1"/>
      <p:bldP spid="66" grpId="0" animBg="1"/>
      <p:bldP spid="67" grpId="0" animBg="1"/>
      <p:bldP spid="70" grpId="0" animBg="1"/>
      <p:bldP spid="78" grpId="0"/>
      <p:bldP spid="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Non-returning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19" name="内容占位符 2"/>
          <p:cNvSpPr txBox="1">
            <a:spLocks/>
          </p:cNvSpPr>
          <p:nvPr/>
        </p:nvSpPr>
        <p:spPr bwMode="auto">
          <a:xfrm>
            <a:off x="380999" y="838201"/>
            <a:ext cx="8153401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CFG of the </a:t>
            </a:r>
            <a:r>
              <a:rPr lang="en-US" sz="2800" dirty="0"/>
              <a:t>function when not considering non-returning </a:t>
            </a:r>
            <a:r>
              <a:rPr lang="en-US" sz="2800" dirty="0" smtClean="0"/>
              <a:t>functions</a:t>
            </a:r>
          </a:p>
        </p:txBody>
      </p:sp>
      <p:cxnSp>
        <p:nvCxnSpPr>
          <p:cNvPr id="10" name="AutoShape 38"/>
          <p:cNvCxnSpPr>
            <a:cxnSpLocks noChangeShapeType="1"/>
          </p:cNvCxnSpPr>
          <p:nvPr/>
        </p:nvCxnSpPr>
        <p:spPr bwMode="auto">
          <a:xfrm>
            <a:off x="6119811" y="5029199"/>
            <a:ext cx="1042989" cy="1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rgbClr val="FF0000"/>
            </a:solidFill>
            <a:round/>
            <a:headEnd/>
            <a:tailEnd type="triangle" w="sm" len="med"/>
          </a:ln>
        </p:spPr>
      </p:cxn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019800" y="5105401"/>
            <a:ext cx="2971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Superficial call fall through edge</a:t>
            </a:r>
          </a:p>
        </p:txBody>
      </p:sp>
      <p:cxnSp>
        <p:nvCxnSpPr>
          <p:cNvPr id="14" name="AutoShape 38"/>
          <p:cNvCxnSpPr>
            <a:cxnSpLocks noChangeShapeType="1"/>
          </p:cNvCxnSpPr>
          <p:nvPr/>
        </p:nvCxnSpPr>
        <p:spPr bwMode="auto">
          <a:xfrm>
            <a:off x="6119811" y="4038599"/>
            <a:ext cx="1042989" cy="1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rgbClr val="0000FF"/>
            </a:solidFill>
            <a:round/>
            <a:headEnd/>
            <a:tailEnd type="triangle" w="sm" len="med"/>
          </a:ln>
        </p:spPr>
      </p:cxnSp>
      <p:sp>
        <p:nvSpPr>
          <p:cNvPr id="15" name="内容占位符 2"/>
          <p:cNvSpPr txBox="1">
            <a:spLocks/>
          </p:cNvSpPr>
          <p:nvPr/>
        </p:nvSpPr>
        <p:spPr bwMode="auto">
          <a:xfrm>
            <a:off x="6019800" y="4040019"/>
            <a:ext cx="2971800" cy="53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Function call edge</a:t>
            </a:r>
          </a:p>
        </p:txBody>
      </p:sp>
      <p:cxnSp>
        <p:nvCxnSpPr>
          <p:cNvPr id="16" name="AutoShape 38"/>
          <p:cNvCxnSpPr>
            <a:cxnSpLocks noChangeShapeType="1"/>
          </p:cNvCxnSpPr>
          <p:nvPr/>
        </p:nvCxnSpPr>
        <p:spPr bwMode="auto">
          <a:xfrm>
            <a:off x="6119810" y="2895599"/>
            <a:ext cx="1042989" cy="1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rgbClr val="FFC000"/>
            </a:solidFill>
            <a:round/>
            <a:headEnd/>
            <a:tailEnd type="triangle" w="sm" len="med"/>
          </a:ln>
        </p:spPr>
      </p:cxnSp>
      <p:sp>
        <p:nvSpPr>
          <p:cNvPr id="17" name="内容占位符 2"/>
          <p:cNvSpPr txBox="1">
            <a:spLocks/>
          </p:cNvSpPr>
          <p:nvPr/>
        </p:nvSpPr>
        <p:spPr bwMode="auto">
          <a:xfrm>
            <a:off x="6019799" y="2897019"/>
            <a:ext cx="2971800" cy="83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Intraprocedural edge in loop</a:t>
            </a:r>
          </a:p>
        </p:txBody>
      </p:sp>
      <p:cxnSp>
        <p:nvCxnSpPr>
          <p:cNvPr id="18" name="AutoShape 38"/>
          <p:cNvCxnSpPr>
            <a:cxnSpLocks noChangeShapeType="1"/>
          </p:cNvCxnSpPr>
          <p:nvPr/>
        </p:nvCxnSpPr>
        <p:spPr bwMode="auto">
          <a:xfrm>
            <a:off x="6119809" y="1752599"/>
            <a:ext cx="1042989" cy="1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019798" y="1752600"/>
            <a:ext cx="2971800" cy="91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Intraprocedural edge not in loop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6900"/>
            <a:ext cx="5334000" cy="4381500"/>
          </a:xfrm>
          <a:prstGeom prst="rect">
            <a:avLst/>
          </a:prstGeom>
        </p:spPr>
      </p:pic>
      <p:sp>
        <p:nvSpPr>
          <p:cNvPr id="20" name="Rectangular Callout 19"/>
          <p:cNvSpPr/>
          <p:nvPr/>
        </p:nvSpPr>
        <p:spPr>
          <a:xfrm>
            <a:off x="3810000" y="2288836"/>
            <a:ext cx="1981200" cy="1292564"/>
          </a:xfrm>
          <a:prstGeom prst="wedgeRectCallout">
            <a:avLst>
              <a:gd name="adj1" fmla="val -54215"/>
              <a:gd name="adj2" fmla="val 61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loop is created by superficial call fall through edges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0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399"/>
            <a:ext cx="5715000" cy="49400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Non-returning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15" name="内容占位符 2"/>
          <p:cNvSpPr txBox="1">
            <a:spLocks/>
          </p:cNvSpPr>
          <p:nvPr/>
        </p:nvSpPr>
        <p:spPr bwMode="auto">
          <a:xfrm>
            <a:off x="380999" y="838200"/>
            <a:ext cx="4285479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CFG of the function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4343400" y="1600200"/>
            <a:ext cx="1219200" cy="685800"/>
          </a:xfrm>
          <a:prstGeom prst="wedgeRectCallout">
            <a:avLst>
              <a:gd name="adj1" fmla="val -54215"/>
              <a:gd name="adj2" fmla="val 61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loop</a:t>
            </a:r>
            <a:endParaRPr 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6019798" y="1976989"/>
            <a:ext cx="2971800" cy="69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Intraprocedural edge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019800" y="4040019"/>
            <a:ext cx="2971800" cy="53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Function call edge</a:t>
            </a:r>
          </a:p>
        </p:txBody>
      </p:sp>
      <p:cxnSp>
        <p:nvCxnSpPr>
          <p:cNvPr id="14" name="AutoShape 38"/>
          <p:cNvCxnSpPr>
            <a:cxnSpLocks noChangeShapeType="1"/>
          </p:cNvCxnSpPr>
          <p:nvPr/>
        </p:nvCxnSpPr>
        <p:spPr bwMode="auto">
          <a:xfrm>
            <a:off x="6119811" y="4038599"/>
            <a:ext cx="1042989" cy="1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rgbClr val="0000FF"/>
            </a:solidFill>
            <a:round/>
            <a:headEnd/>
            <a:tailEnd type="triangle" w="sm" len="med"/>
          </a:ln>
        </p:spPr>
      </p:cxnSp>
      <p:cxnSp>
        <p:nvCxnSpPr>
          <p:cNvPr id="16" name="AutoShape 38"/>
          <p:cNvCxnSpPr>
            <a:cxnSpLocks noChangeShapeType="1"/>
          </p:cNvCxnSpPr>
          <p:nvPr/>
        </p:nvCxnSpPr>
        <p:spPr bwMode="auto">
          <a:xfrm>
            <a:off x="6119809" y="1905000"/>
            <a:ext cx="1042989" cy="1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sm" len="med"/>
          </a:ln>
        </p:spPr>
      </p:cxnSp>
    </p:spTree>
    <p:extLst>
      <p:ext uri="{BB962C8B-B14F-4D97-AF65-F5344CB8AC3E}">
        <p14:creationId xmlns:p14="http://schemas.microsoft.com/office/powerpoint/2010/main" val="194584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ular Callout 43"/>
          <p:cNvSpPr/>
          <p:nvPr/>
        </p:nvSpPr>
        <p:spPr>
          <a:xfrm>
            <a:off x="7010400" y="3056314"/>
            <a:ext cx="1880554" cy="1287086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6858000" y="2667000"/>
            <a:ext cx="2133600" cy="3496886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Might-ret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1752600"/>
          </a:xfrm>
        </p:spPr>
        <p:txBody>
          <a:bodyPr/>
          <a:lstStyle/>
          <a:p>
            <a:r>
              <a:rPr lang="en-US" dirty="0" smtClean="0"/>
              <a:t>Return </a:t>
            </a:r>
            <a:r>
              <a:rPr lang="en-US" dirty="0"/>
              <a:t>status </a:t>
            </a:r>
            <a:r>
              <a:rPr lang="en-US" dirty="0" smtClean="0"/>
              <a:t>of a function can be </a:t>
            </a:r>
            <a:r>
              <a:rPr lang="en-US" dirty="0"/>
              <a:t>"unknown", "</a:t>
            </a:r>
            <a:r>
              <a:rPr lang="en-US" dirty="0" smtClean="0"/>
              <a:t>might ret", or “does </a:t>
            </a:r>
            <a:r>
              <a:rPr lang="en-US" dirty="0"/>
              <a:t>not </a:t>
            </a:r>
            <a:r>
              <a:rPr lang="en-US" dirty="0" smtClean="0"/>
              <a:t>ret"</a:t>
            </a:r>
          </a:p>
          <a:p>
            <a:r>
              <a:rPr lang="en-US" dirty="0" smtClean="0"/>
              <a:t>Calculate a fix point for all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52400" y="2660393"/>
            <a:ext cx="2057400" cy="3496886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152400" y="2660393"/>
            <a:ext cx="19812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300" dirty="0"/>
              <a:t>k</a:t>
            </a:r>
            <a:r>
              <a:rPr lang="en-US" sz="2300" dirty="0" smtClean="0"/>
              <a:t>nown </a:t>
            </a:r>
            <a:r>
              <a:rPr lang="en-US" sz="2300" dirty="0" err="1" smtClean="0"/>
              <a:t>funcs</a:t>
            </a:r>
            <a:endParaRPr lang="en-US" sz="23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28600" y="3119497"/>
            <a:ext cx="1905000" cy="2062103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exit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_exit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abort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__f90_stop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fancy_abort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stack_chk_fail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assert_fail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ExitProcess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</a:t>
            </a:r>
          </a:p>
        </p:txBody>
      </p:sp>
      <p:sp>
        <p:nvSpPr>
          <p:cNvPr id="9" name="Down Arrow 8"/>
          <p:cNvSpPr/>
          <p:nvPr/>
        </p:nvSpPr>
        <p:spPr>
          <a:xfrm>
            <a:off x="914400" y="52578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228600" y="5696887"/>
            <a:ext cx="1905000" cy="39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does not ret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2362200" y="2660393"/>
            <a:ext cx="2133600" cy="3496886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2362200" y="2660393"/>
            <a:ext cx="19812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2</a:t>
            </a:r>
            <a:r>
              <a:rPr lang="en-US" sz="2400" dirty="0" smtClean="0"/>
              <a:t>. reach ret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3200400" y="4953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内容占位符 2"/>
          <p:cNvSpPr txBox="1">
            <a:spLocks/>
          </p:cNvSpPr>
          <p:nvPr/>
        </p:nvSpPr>
        <p:spPr bwMode="auto">
          <a:xfrm>
            <a:off x="2743200" y="5715001"/>
            <a:ext cx="1447800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might ret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6460" y="3124199"/>
            <a:ext cx="1963140" cy="1524001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&lt;foo&gt;:</a:t>
            </a: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ub $0x18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esp</a:t>
            </a:r>
          </a:p>
          <a:p>
            <a:pPr>
              <a:defRPr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leave</a:t>
            </a: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4624415" y="2660393"/>
            <a:ext cx="2133600" cy="3496886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 bwMode="auto">
          <a:xfrm>
            <a:off x="4624415" y="2660393"/>
            <a:ext cx="19812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3. call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4779898" y="4221199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4671985" y="4648200"/>
            <a:ext cx="203361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unknown: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first analyze bar</a:t>
            </a:r>
          </a:p>
          <a:p>
            <a:pPr marL="0" indent="0">
              <a:buNone/>
            </a:pPr>
            <a:r>
              <a:rPr lang="en-US" sz="1600" dirty="0" smtClean="0"/>
              <a:t>might ret: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continue in foo</a:t>
            </a:r>
          </a:p>
          <a:p>
            <a:pPr marL="0" indent="0">
              <a:buNone/>
            </a:pPr>
            <a:r>
              <a:rPr lang="en-US" sz="1600" dirty="0" smtClean="0"/>
              <a:t>does not ret:   stop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8675" y="3124199"/>
            <a:ext cx="1963140" cy="990601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&lt;foo&gt;:</a:t>
            </a: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call &lt;bar&gt;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内容占位符 2"/>
          <p:cNvSpPr txBox="1">
            <a:spLocks/>
          </p:cNvSpPr>
          <p:nvPr/>
        </p:nvSpPr>
        <p:spPr bwMode="auto">
          <a:xfrm>
            <a:off x="5257800" y="4232457"/>
            <a:ext cx="1424015" cy="41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bar’s ret status</a:t>
            </a:r>
          </a:p>
        </p:txBody>
      </p:sp>
      <p:sp>
        <p:nvSpPr>
          <p:cNvPr id="24" name="内容占位符 2"/>
          <p:cNvSpPr txBox="1">
            <a:spLocks/>
          </p:cNvSpPr>
          <p:nvPr/>
        </p:nvSpPr>
        <p:spPr bwMode="auto">
          <a:xfrm>
            <a:off x="6909754" y="2660392"/>
            <a:ext cx="19812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4</a:t>
            </a:r>
            <a:r>
              <a:rPr lang="en-US" sz="2400" dirty="0" smtClean="0"/>
              <a:t>. recursion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7772400" y="4572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内容占位符 2"/>
          <p:cNvSpPr txBox="1">
            <a:spLocks/>
          </p:cNvSpPr>
          <p:nvPr/>
        </p:nvSpPr>
        <p:spPr bwMode="auto">
          <a:xfrm>
            <a:off x="7111047" y="5257800"/>
            <a:ext cx="188055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foo and bar do not ret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86600" y="3124200"/>
            <a:ext cx="1691816" cy="336956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&lt;foo&gt;: unknown</a:t>
            </a:r>
          </a:p>
          <a:p>
            <a:pPr>
              <a:defRPr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6600" y="3930244"/>
            <a:ext cx="1691816" cy="336956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&lt;bar&gt;: unknown</a:t>
            </a:r>
          </a:p>
          <a:p>
            <a:pPr>
              <a:defRPr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Up Arrow 41"/>
          <p:cNvSpPr/>
          <p:nvPr/>
        </p:nvSpPr>
        <p:spPr>
          <a:xfrm>
            <a:off x="7391400" y="3493312"/>
            <a:ext cx="228600" cy="39288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p Arrow 42"/>
          <p:cNvSpPr/>
          <p:nvPr/>
        </p:nvSpPr>
        <p:spPr>
          <a:xfrm rot="10800000">
            <a:off x="8229600" y="3493312"/>
            <a:ext cx="228600" cy="39288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3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4" grpId="0"/>
      <p:bldP spid="25" grpId="0" animBg="1"/>
      <p:bldP spid="29" grpId="0"/>
      <p:bldP spid="30" grpId="0" animBg="1"/>
      <p:bldP spid="31" grpId="0" animBg="1"/>
      <p:bldP spid="42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 was driven by our experiences with real binaries</a:t>
            </a:r>
          </a:p>
          <a:p>
            <a:endParaRPr lang="en-US" dirty="0"/>
          </a:p>
          <a:p>
            <a:r>
              <a:rPr lang="en-US" dirty="0" smtClean="0"/>
              <a:t>We discussed the challenges in three parsing stages</a:t>
            </a:r>
          </a:p>
          <a:p>
            <a:endParaRPr lang="en-US" dirty="0"/>
          </a:p>
          <a:p>
            <a:r>
              <a:rPr lang="en-US" dirty="0" smtClean="0"/>
              <a:t>We analyzed code examples in details and discussed how we address these challenges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Stripped binaries</a:t>
            </a:r>
            <a:endParaRPr lang="en-US" dirty="0"/>
          </a:p>
          <a:p>
            <a:r>
              <a:rPr lang="en-US" dirty="0" smtClean="0"/>
              <a:t>Pattern matching</a:t>
            </a:r>
          </a:p>
          <a:p>
            <a:r>
              <a:rPr lang="en-US" dirty="0" smtClean="0"/>
              <a:t>Probabilistic parsing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control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3657600" cy="2554545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445755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0x10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rbx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445759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test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44575c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je     4457c3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44575e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rbx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44575f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rbp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445760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%r12,%rdi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445763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%r12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445765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%r13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445767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%r14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445769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648200" y="921007"/>
            <a:ext cx="4267200" cy="2055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Backward slice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Symbolic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Bound fact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Get jump targets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228600" y="3657600"/>
            <a:ext cx="8458200" cy="5334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Symbolic expression: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[rbx+0x10]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228600" y="4343400"/>
            <a:ext cx="8458200" cy="5334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Bound facts: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228600" y="5089864"/>
            <a:ext cx="8458200" cy="929936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Calculate and check jump targets:</a:t>
            </a:r>
          </a:p>
          <a:p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cannot find any candidate jump targets!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ular Callout 43"/>
          <p:cNvSpPr/>
          <p:nvPr/>
        </p:nvSpPr>
        <p:spPr>
          <a:xfrm>
            <a:off x="5638800" y="351489"/>
            <a:ext cx="3429000" cy="57912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480543"/>
            <a:ext cx="1219200" cy="365125"/>
          </a:xfrm>
        </p:spPr>
        <p:txBody>
          <a:bodyPr/>
          <a:lstStyle/>
          <a:p>
            <a:fld id="{3AC5164B-94C2-42C4-A602-990EC824DC8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21127"/>
            <a:ext cx="4191000" cy="4031873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38958d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b680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&lt;__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write&gt;: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b680: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$0x0,0x2b6fe9(%rip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b687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38958db699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38958db689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&lt;__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write_nocancel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&gt;: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b689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$0x1,%eax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…………………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b696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38958db6c9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b698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retq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b699: sub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$0x8,%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rsp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…………………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b6c6: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38958db6c9 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b6c8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retq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b6c9: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0x2b18d0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(%rip),%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rcx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…………………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b6dc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38958db6c8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3390900" y="1530727"/>
            <a:ext cx="647700" cy="18926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200470" y="1073527"/>
            <a:ext cx="1133530" cy="762000"/>
          </a:xfrm>
          <a:prstGeom prst="wedgeRectCallout">
            <a:avLst>
              <a:gd name="adj1" fmla="val -49778"/>
              <a:gd name="adj2" fmla="val 93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Jump into another function!</a:t>
            </a:r>
            <a:endParaRPr lang="en-US" dirty="0"/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5867400" y="1124317"/>
            <a:ext cx="2006298" cy="49051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Block1: [b680, b689)</a:t>
            </a:r>
            <a:endParaRPr lang="en-US" dirty="0"/>
          </a:p>
        </p:txBody>
      </p:sp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5867400" y="1810117"/>
            <a:ext cx="2006298" cy="49051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Block2: [b689, b698)</a:t>
            </a:r>
            <a:endParaRPr lang="en-US" dirty="0"/>
          </a:p>
        </p:txBody>
      </p:sp>
      <p:sp>
        <p:nvSpPr>
          <p:cNvPr id="19" name="AutoShape 27"/>
          <p:cNvSpPr>
            <a:spLocks noChangeArrowheads="1"/>
          </p:cNvSpPr>
          <p:nvPr/>
        </p:nvSpPr>
        <p:spPr bwMode="auto">
          <a:xfrm>
            <a:off x="5867400" y="2471569"/>
            <a:ext cx="2006298" cy="49051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Block3: [b698, b699)</a:t>
            </a:r>
            <a:endParaRPr lang="en-US" dirty="0"/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5867400" y="3145352"/>
            <a:ext cx="2006298" cy="49051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Block4: [b699, b6c8)</a:t>
            </a:r>
            <a:endParaRPr lang="en-US" dirty="0"/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5867400" y="3791317"/>
            <a:ext cx="2006298" cy="49051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Block5: [b6c8, b6c9)</a:t>
            </a:r>
            <a:endParaRPr lang="en-US" dirty="0"/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5867400" y="4553317"/>
            <a:ext cx="2006298" cy="49051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Block6: [b6c9, b6df)</a:t>
            </a:r>
            <a:endParaRPr lang="en-US" dirty="0"/>
          </a:p>
        </p:txBody>
      </p:sp>
      <p:cxnSp>
        <p:nvCxnSpPr>
          <p:cNvPr id="23" name="AutoShape 38"/>
          <p:cNvCxnSpPr>
            <a:cxnSpLocks noChangeShapeType="1"/>
            <a:stCxn id="16" idx="2"/>
            <a:endCxn id="18" idx="0"/>
          </p:cNvCxnSpPr>
          <p:nvPr/>
        </p:nvCxnSpPr>
        <p:spPr bwMode="auto">
          <a:xfrm rot="5400000">
            <a:off x="6772907" y="1712474"/>
            <a:ext cx="195285" cy="127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26" name="AutoShape 38"/>
          <p:cNvCxnSpPr>
            <a:cxnSpLocks noChangeShapeType="1"/>
            <a:stCxn id="16" idx="1"/>
            <a:endCxn id="20" idx="1"/>
          </p:cNvCxnSpPr>
          <p:nvPr/>
        </p:nvCxnSpPr>
        <p:spPr bwMode="auto">
          <a:xfrm rot="10800000" flipV="1">
            <a:off x="5867400" y="1369574"/>
            <a:ext cx="12700" cy="2021035"/>
          </a:xfrm>
          <a:prstGeom prst="curvedConnector3">
            <a:avLst>
              <a:gd name="adj1" fmla="val 18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30" name="AutoShape 38"/>
          <p:cNvCxnSpPr>
            <a:cxnSpLocks noChangeShapeType="1"/>
            <a:stCxn id="18" idx="2"/>
            <a:endCxn id="19" idx="0"/>
          </p:cNvCxnSpPr>
          <p:nvPr/>
        </p:nvCxnSpPr>
        <p:spPr bwMode="auto">
          <a:xfrm rot="5400000">
            <a:off x="6785081" y="2386100"/>
            <a:ext cx="170937" cy="127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33" name="AutoShape 38"/>
          <p:cNvCxnSpPr>
            <a:cxnSpLocks noChangeShapeType="1"/>
            <a:stCxn id="20" idx="2"/>
            <a:endCxn id="21" idx="0"/>
          </p:cNvCxnSpPr>
          <p:nvPr/>
        </p:nvCxnSpPr>
        <p:spPr bwMode="auto">
          <a:xfrm rot="5400000">
            <a:off x="6792824" y="3713592"/>
            <a:ext cx="155450" cy="127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36" name="AutoShape 38"/>
          <p:cNvCxnSpPr>
            <a:cxnSpLocks noChangeShapeType="1"/>
            <a:stCxn id="20" idx="3"/>
            <a:endCxn id="22" idx="3"/>
          </p:cNvCxnSpPr>
          <p:nvPr/>
        </p:nvCxnSpPr>
        <p:spPr bwMode="auto">
          <a:xfrm>
            <a:off x="7873698" y="3390610"/>
            <a:ext cx="12700" cy="1407965"/>
          </a:xfrm>
          <a:prstGeom prst="curvedConnector3">
            <a:avLst>
              <a:gd name="adj1" fmla="val 18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39" name="AutoShape 38"/>
          <p:cNvCxnSpPr>
            <a:cxnSpLocks noChangeShapeType="1"/>
            <a:stCxn id="22" idx="2"/>
            <a:endCxn id="21" idx="0"/>
          </p:cNvCxnSpPr>
          <p:nvPr/>
        </p:nvCxnSpPr>
        <p:spPr bwMode="auto">
          <a:xfrm rot="5400000" flipH="1">
            <a:off x="6244291" y="4417575"/>
            <a:ext cx="1252515" cy="12700"/>
          </a:xfrm>
          <a:prstGeom prst="curvedConnector5">
            <a:avLst>
              <a:gd name="adj1" fmla="val -18251"/>
              <a:gd name="adj2" fmla="val 9698811"/>
              <a:gd name="adj3" fmla="val 118251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45" name="内容占位符 2"/>
          <p:cNvSpPr txBox="1">
            <a:spLocks/>
          </p:cNvSpPr>
          <p:nvPr/>
        </p:nvSpPr>
        <p:spPr bwMode="auto">
          <a:xfrm>
            <a:off x="5714999" y="429892"/>
            <a:ext cx="2286000" cy="49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MECFG Model:</a:t>
            </a:r>
          </a:p>
        </p:txBody>
      </p:sp>
      <p:sp>
        <p:nvSpPr>
          <p:cNvPr id="46" name="内容占位符 2"/>
          <p:cNvSpPr txBox="1">
            <a:spLocks/>
          </p:cNvSpPr>
          <p:nvPr/>
        </p:nvSpPr>
        <p:spPr bwMode="auto">
          <a:xfrm>
            <a:off x="5638800" y="5333999"/>
            <a:ext cx="2819399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__write: block 1,2,3,4,5,6</a:t>
            </a:r>
          </a:p>
          <a:p>
            <a:pPr marL="0" indent="0">
              <a:buNone/>
            </a:pPr>
            <a:r>
              <a:rPr lang="en-US" sz="1800" dirty="0" smtClean="0"/>
              <a:t>__</a:t>
            </a:r>
            <a:r>
              <a:rPr lang="en-US" sz="1800" dirty="0" err="1" smtClean="0"/>
              <a:t>write_nocancel</a:t>
            </a:r>
            <a:r>
              <a:rPr lang="en-US" sz="1800" dirty="0" smtClean="0"/>
              <a:t>: block 2,3</a:t>
            </a:r>
          </a:p>
        </p:txBody>
      </p:sp>
      <p:sp>
        <p:nvSpPr>
          <p:cNvPr id="47" name="Rounded Rectangular Callout 46"/>
          <p:cNvSpPr/>
          <p:nvPr/>
        </p:nvSpPr>
        <p:spPr>
          <a:xfrm>
            <a:off x="7758305" y="533399"/>
            <a:ext cx="1157095" cy="540127"/>
          </a:xfrm>
          <a:prstGeom prst="wedgeRoundRectCallout">
            <a:avLst>
              <a:gd name="adj1" fmla="val -37395"/>
              <a:gd name="adj2" fmla="val 707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Entry of __write</a:t>
            </a:r>
            <a:endParaRPr lang="en-US" sz="1400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7916871" y="1295400"/>
            <a:ext cx="1074729" cy="685800"/>
          </a:xfrm>
          <a:prstGeom prst="wedgeRoundRectCallout">
            <a:avLst>
              <a:gd name="adj1" fmla="val -52151"/>
              <a:gd name="adj2" fmla="val 660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Entry of __write</a:t>
            </a:r>
          </a:p>
          <a:p>
            <a:pPr algn="ctr"/>
            <a:r>
              <a:rPr lang="en-US" sz="1400" dirty="0" smtClean="0"/>
              <a:t>_</a:t>
            </a:r>
            <a:r>
              <a:rPr lang="en-US" sz="1400" dirty="0" err="1" smtClean="0"/>
              <a:t>nocancel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927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8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45" grpId="0"/>
      <p:bldP spid="46" grpId="0"/>
      <p:bldP spid="47" grpId="0" animBg="1"/>
      <p:bldP spid="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Indirect </a:t>
            </a:r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921007"/>
            <a:ext cx="4267200" cy="2055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Backward </a:t>
            </a:r>
            <a:r>
              <a:rPr lang="en-US" sz="2800" dirty="0"/>
              <a:t>slice on </a:t>
            </a:r>
            <a:r>
              <a:rPr lang="en-US" sz="2800" dirty="0" err="1"/>
              <a:t>jmpq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Symbolic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Bound fact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Get jump targets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4191000" cy="2062103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c8a42a: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0xc,%dil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c8a42e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c8a518 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c8a434: lea 0x31fd41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(%rip),%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r8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c8a43b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movzbl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edi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c8a43f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rbp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c8a442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movslq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(%r8,%rdi,4),%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c8a446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add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%rax,%r8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c8a449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*%r8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28600" y="3200400"/>
            <a:ext cx="8458200" cy="12192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Jump target expression and condition: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*4+0xfaa17c]+0xfaa17c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73437" y="4572002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73437" y="5029202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73437" y="5486402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65949" y="5943602"/>
            <a:ext cx="1760088" cy="2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1066800" y="4724401"/>
            <a:ext cx="1752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67000" y="4831140"/>
            <a:ext cx="2590800" cy="1569660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faa17c: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d4 02 ce ff </a:t>
            </a:r>
          </a:p>
          <a:p>
            <a:pPr>
              <a:defRPr/>
            </a:pPr>
            <a:r>
              <a:rPr lang="it-IT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 -0x31fd2c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faa180: 27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ff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# -0x31fcec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faa184: 4d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ff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# -0x31fcbc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257800" y="5022884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257800" y="5480084"/>
            <a:ext cx="1219200" cy="6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250312" y="5937284"/>
            <a:ext cx="1226688" cy="2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内容占位符 2"/>
          <p:cNvSpPr txBox="1">
            <a:spLocks/>
          </p:cNvSpPr>
          <p:nvPr/>
        </p:nvSpPr>
        <p:spPr bwMode="auto">
          <a:xfrm>
            <a:off x="1066800" y="5181600"/>
            <a:ext cx="1752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=1</a:t>
            </a:r>
          </a:p>
        </p:txBody>
      </p:sp>
      <p:sp>
        <p:nvSpPr>
          <p:cNvPr id="34" name="内容占位符 2"/>
          <p:cNvSpPr txBox="1">
            <a:spLocks/>
          </p:cNvSpPr>
          <p:nvPr/>
        </p:nvSpPr>
        <p:spPr bwMode="auto">
          <a:xfrm>
            <a:off x="1066800" y="5638799"/>
            <a:ext cx="1752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=2</a:t>
            </a:r>
          </a:p>
        </p:txBody>
      </p:sp>
      <p:sp>
        <p:nvSpPr>
          <p:cNvPr id="38" name="内容占位符 2"/>
          <p:cNvSpPr txBox="1">
            <a:spLocks/>
          </p:cNvSpPr>
          <p:nvPr/>
        </p:nvSpPr>
        <p:spPr bwMode="auto">
          <a:xfrm>
            <a:off x="6477000" y="4831140"/>
            <a:ext cx="1752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c8a450</a:t>
            </a:r>
          </a:p>
        </p:txBody>
      </p:sp>
      <p:sp>
        <p:nvSpPr>
          <p:cNvPr id="39" name="内容占位符 2"/>
          <p:cNvSpPr txBox="1">
            <a:spLocks/>
          </p:cNvSpPr>
          <p:nvPr/>
        </p:nvSpPr>
        <p:spPr bwMode="auto">
          <a:xfrm>
            <a:off x="6477000" y="5334000"/>
            <a:ext cx="1752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c8a490</a:t>
            </a:r>
          </a:p>
        </p:txBody>
      </p:sp>
      <p:sp>
        <p:nvSpPr>
          <p:cNvPr id="40" name="内容占位符 2"/>
          <p:cNvSpPr txBox="1">
            <a:spLocks/>
          </p:cNvSpPr>
          <p:nvPr/>
        </p:nvSpPr>
        <p:spPr bwMode="auto">
          <a:xfrm>
            <a:off x="6477000" y="5791199"/>
            <a:ext cx="1752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c8a4c0</a:t>
            </a:r>
          </a:p>
        </p:txBody>
      </p:sp>
    </p:spTree>
    <p:extLst>
      <p:ext uri="{BB962C8B-B14F-4D97-AF65-F5344CB8AC3E}">
        <p14:creationId xmlns:p14="http://schemas.microsoft.com/office/powerpoint/2010/main" val="25121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23" grpId="0" animBg="1"/>
      <p:bldP spid="33" grpId="0"/>
      <p:bldP spid="34" grpId="0"/>
      <p:bldP spid="38" grpId="0"/>
      <p:bldP spid="39" grpId="0"/>
      <p:bldP spid="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52400" y="8382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Identifying tail calls is difficult because known function entry points may be incomplete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1953161"/>
            <a:ext cx="2743200" cy="1323439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42b678: pop 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rbp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42b679: pop  %r12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42b67b: pop  %r13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42b67d: pop  %r14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42b67f: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42a5f0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953000" y="2157680"/>
            <a:ext cx="2057400" cy="914400"/>
          </a:xfrm>
          <a:prstGeom prst="wedgeRectCallout">
            <a:avLst>
              <a:gd name="adj1" fmla="val -68810"/>
              <a:gd name="adj2" fmla="val 497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42a5f0 a function entry or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4648200" cy="2554545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f92a0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&lt;_ZThn16_N12BPatch_imageD0Ev&gt;: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f92a0: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add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0xfffffffffffffff0,%rdi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f92a4: 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&lt;_ZN12BPatch_imageD0Ev&gt;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f92a6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nopw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%cs:0x0(%rax,%rax,1)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f92ad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00 00 00 </a:t>
            </a:r>
          </a:p>
          <a:p>
            <a:pPr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f92b0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&lt;_ZN12BPatch_imageD0Ev&gt;: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f92b0: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push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rbx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f92b1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rbx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3581400"/>
            <a:ext cx="80772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Code added by the compiler to implement virtual functions. </a:t>
            </a:r>
            <a:r>
              <a:rPr lang="en-US" sz="2800" dirty="0" smtClean="0"/>
              <a:t> We </a:t>
            </a:r>
            <a:r>
              <a:rPr lang="en-US" sz="2800" dirty="0"/>
              <a:t>do not have evidence to </a:t>
            </a:r>
            <a:r>
              <a:rPr lang="en-US" sz="2800" dirty="0" smtClean="0"/>
              <a:t>decide whether :</a:t>
            </a:r>
          </a:p>
          <a:p>
            <a:pPr marL="514350" indent="-514350">
              <a:buAutoNum type="alphaLcParenBoth"/>
            </a:pPr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/>
              <a:t>function </a:t>
            </a:r>
            <a:r>
              <a:rPr lang="en-US" sz="2800" dirty="0" smtClean="0"/>
              <a:t>tail </a:t>
            </a:r>
            <a:r>
              <a:rPr lang="en-US" sz="2800" dirty="0"/>
              <a:t>calls the other one</a:t>
            </a:r>
            <a:r>
              <a:rPr lang="en-US" sz="2800" dirty="0" smtClean="0"/>
              <a:t>.</a:t>
            </a:r>
          </a:p>
          <a:p>
            <a:pPr marL="514350" indent="-514350">
              <a:buAutoNum type="alphaLcParenBoth"/>
            </a:pPr>
            <a:r>
              <a:rPr lang="en-US" sz="2800" dirty="0" smtClean="0"/>
              <a:t>Two functions share code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66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approaches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scan</a:t>
            </a:r>
          </a:p>
          <a:p>
            <a:endParaRPr lang="en-US" dirty="0"/>
          </a:p>
          <a:p>
            <a:r>
              <a:rPr lang="en-US" dirty="0" smtClean="0"/>
              <a:t>Control flow (recursive) traversal</a:t>
            </a:r>
          </a:p>
          <a:p>
            <a:endParaRPr lang="en-US" dirty="0"/>
          </a:p>
          <a:p>
            <a:r>
              <a:rPr lang="en-US" dirty="0" smtClean="0"/>
              <a:t>Speculative disassembly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call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 of tail calls</a:t>
            </a:r>
          </a:p>
          <a:p>
            <a:r>
              <a:rPr lang="en-US" dirty="0" smtClean="0"/>
              <a:t>Control flow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approach: </a:t>
            </a:r>
            <a:r>
              <a:rPr lang="en-US" dirty="0"/>
              <a:t>Linear </a:t>
            </a:r>
            <a:r>
              <a:rPr lang="en-US" dirty="0" smtClean="0"/>
              <a:t>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Decode instructions sequentially starting from a </a:t>
            </a:r>
            <a:r>
              <a:rPr lang="en-US" dirty="0" smtClean="0"/>
              <a:t>specific point</a:t>
            </a:r>
          </a:p>
          <a:p>
            <a:pPr lvl="1"/>
            <a:r>
              <a:rPr lang="en-US" sz="2400" dirty="0" smtClean="0"/>
              <a:t>Easy to implement</a:t>
            </a:r>
          </a:p>
          <a:p>
            <a:pPr lvl="1"/>
            <a:r>
              <a:rPr lang="en-US" sz="2400" dirty="0" smtClean="0"/>
              <a:t>Discovers almost all the instructions</a:t>
            </a:r>
          </a:p>
          <a:p>
            <a:pPr lvl="1"/>
            <a:r>
              <a:rPr lang="en-US" sz="2400" dirty="0" smtClean="0"/>
              <a:t>Can confuse data with code</a:t>
            </a:r>
          </a:p>
          <a:p>
            <a:pPr lvl="1"/>
            <a:r>
              <a:rPr lang="en-US" sz="2400" dirty="0" smtClean="0"/>
              <a:t>Can be confused about instruction alignment</a:t>
            </a:r>
          </a:p>
          <a:p>
            <a:r>
              <a:rPr lang="en-US" dirty="0" smtClean="0"/>
              <a:t>Tools that use linear scan</a:t>
            </a:r>
            <a:endParaRPr lang="en-US" dirty="0"/>
          </a:p>
          <a:p>
            <a:pPr lvl="1"/>
            <a:r>
              <a:rPr lang="en-US" sz="2400" dirty="0"/>
              <a:t>GNU </a:t>
            </a:r>
            <a:r>
              <a:rPr lang="en-US" sz="2400" dirty="0" err="1"/>
              <a:t>Objdump</a:t>
            </a:r>
            <a:endParaRPr lang="en-US" sz="2400" dirty="0"/>
          </a:p>
          <a:p>
            <a:pPr lvl="1"/>
            <a:r>
              <a:rPr lang="en-US" sz="2400" dirty="0"/>
              <a:t>IDA Pro</a:t>
            </a:r>
          </a:p>
          <a:p>
            <a:pPr lvl="1"/>
            <a:r>
              <a:rPr lang="en-US" sz="2400" dirty="0" err="1"/>
              <a:t>CodeSurfer</a:t>
            </a:r>
            <a:r>
              <a:rPr lang="en-US" sz="2400" dirty="0"/>
              <a:t>/x86</a:t>
            </a:r>
          </a:p>
          <a:p>
            <a:pPr lvl="1"/>
            <a:r>
              <a:rPr lang="en-US" sz="2400" dirty="0" smtClean="0"/>
              <a:t>BAP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3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approach: Control </a:t>
            </a:r>
            <a:r>
              <a:rPr lang="en-US" dirty="0"/>
              <a:t>flow </a:t>
            </a:r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914400"/>
            <a:ext cx="8763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/>
            <a:r>
              <a:rPr lang="en-US" sz="3200" dirty="0" smtClean="0"/>
              <a:t>Decodes </a:t>
            </a:r>
            <a:r>
              <a:rPr lang="en-US" sz="3200" dirty="0"/>
              <a:t>instructions </a:t>
            </a:r>
            <a:r>
              <a:rPr lang="en-US" sz="3200" dirty="0" smtClean="0"/>
              <a:t>start from known function entry points and follows </a:t>
            </a:r>
            <a:r>
              <a:rPr lang="en-US" sz="3200" dirty="0"/>
              <a:t>control transfers of the </a:t>
            </a:r>
            <a:r>
              <a:rPr lang="en-US" sz="3200" dirty="0" smtClean="0"/>
              <a:t>program</a:t>
            </a:r>
          </a:p>
          <a:p>
            <a:pPr lvl="1"/>
            <a:r>
              <a:rPr lang="en-US" dirty="0" smtClean="0"/>
              <a:t>Only looks at code and ignores data</a:t>
            </a:r>
          </a:p>
          <a:p>
            <a:pPr lvl="1"/>
            <a:r>
              <a:rPr lang="en-US" dirty="0" smtClean="0"/>
              <a:t>Completeness depends on quality of indirect control flow analysis</a:t>
            </a:r>
          </a:p>
          <a:p>
            <a:pPr lvl="1"/>
            <a:r>
              <a:rPr lang="en-US" dirty="0" smtClean="0"/>
              <a:t>Depends on </a:t>
            </a:r>
            <a:r>
              <a:rPr lang="en-US" i="1" dirty="0" smtClean="0"/>
              <a:t>gap parsing</a:t>
            </a:r>
            <a:r>
              <a:rPr lang="en-US" dirty="0" smtClean="0"/>
              <a:t> to find code not reachable by the traversal</a:t>
            </a:r>
          </a:p>
          <a:p>
            <a:r>
              <a:rPr lang="en-US" dirty="0" smtClean="0"/>
              <a:t>Tools that use control flow traversal</a:t>
            </a:r>
          </a:p>
          <a:p>
            <a:pPr lvl="1"/>
            <a:r>
              <a:rPr lang="en-US" dirty="0" err="1" smtClean="0"/>
              <a:t>Dyninst</a:t>
            </a:r>
            <a:endParaRPr lang="en-US" dirty="0" smtClean="0"/>
          </a:p>
          <a:p>
            <a:pPr marL="457200" lvl="1" indent="0">
              <a:buFont typeface="Courier New" pitchFamily="49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3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approach: Speculative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Tries to decode instructions starting at every byte	</a:t>
            </a:r>
          </a:p>
          <a:p>
            <a:pPr lvl="1"/>
            <a:r>
              <a:rPr lang="en-US" dirty="0" smtClean="0"/>
              <a:t>Will not miss any instruction</a:t>
            </a:r>
          </a:p>
          <a:p>
            <a:pPr lvl="1"/>
            <a:r>
              <a:rPr lang="en-US" dirty="0" smtClean="0"/>
              <a:t>Does not always find the actual start of an instruction</a:t>
            </a:r>
          </a:p>
          <a:p>
            <a:pPr lvl="1"/>
            <a:r>
              <a:rPr lang="en-US" dirty="0" smtClean="0"/>
              <a:t>May confuse code with data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Tools that use speculative disassembly</a:t>
            </a:r>
          </a:p>
          <a:p>
            <a:pPr lvl="1"/>
            <a:r>
              <a:rPr lang="en-US" dirty="0" err="1" smtClean="0"/>
              <a:t>Dyninst</a:t>
            </a:r>
            <a:r>
              <a:rPr lang="en-US" dirty="0" smtClean="0"/>
              <a:t> (gap parsing only)</a:t>
            </a:r>
          </a:p>
          <a:p>
            <a:pPr lvl="1"/>
            <a:r>
              <a:rPr lang="en-US" dirty="0" err="1" smtClean="0"/>
              <a:t>OllyDebug</a:t>
            </a:r>
            <a:endParaRPr lang="en-US" dirty="0"/>
          </a:p>
          <a:p>
            <a:pPr lvl="1"/>
            <a:r>
              <a:rPr lang="en-US" dirty="0" err="1"/>
              <a:t>SecondWrite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Code is Not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Difficulties </a:t>
            </a:r>
            <a:r>
              <a:rPr lang="en-US" dirty="0"/>
              <a:t>of accurate parsing</a:t>
            </a:r>
            <a:endParaRPr lang="en-US" u="none" strike="noStrike" dirty="0">
              <a:effectLst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973834"/>
            <a:ext cx="2286000" cy="51983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1295400"/>
            <a:ext cx="1862477" cy="5406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934200" y="1828800"/>
            <a:ext cx="656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.text</a:t>
            </a:r>
            <a:endParaRPr lang="en-US" sz="16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33026" y="973834"/>
            <a:ext cx="1296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Symbol table</a:t>
            </a:r>
            <a:endParaRPr lang="en-US" sz="16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34200" y="1295400"/>
            <a:ext cx="1862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address of foo: 0x4000</a:t>
            </a:r>
          </a:p>
          <a:p>
            <a:r>
              <a:rPr lang="en-US" sz="1400" dirty="0" smtClean="0">
                <a:latin typeface="+mj-lt"/>
              </a:rPr>
              <a:t>address of bar: 0x4040</a:t>
            </a:r>
            <a:endParaRPr lang="en-US" sz="14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34200" y="2167354"/>
            <a:ext cx="2057399" cy="806769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4000 &lt;foo&gt;: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34200" y="2974123"/>
            <a:ext cx="2057399" cy="560794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data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34200" y="3534917"/>
            <a:ext cx="2057399" cy="808483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</a:t>
            </a:r>
          </a:p>
          <a:p>
            <a:pPr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xchg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34200" y="4343400"/>
            <a:ext cx="2057399" cy="893934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4040 &lt;bar&gt;: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 _abort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5181600"/>
            <a:ext cx="2057399" cy="683477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bar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81000" y="762000"/>
            <a:ext cx="5715000" cy="16002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Code Discovery: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Code and data are mixed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Compiler </a:t>
            </a:r>
            <a:r>
              <a:rPr lang="en-US" dirty="0">
                <a:solidFill>
                  <a:schemeClr val="tx1"/>
                </a:solidFill>
              </a:rPr>
              <a:t>may insert padding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unction </a:t>
            </a:r>
            <a:r>
              <a:rPr lang="en-US" dirty="0">
                <a:solidFill>
                  <a:schemeClr val="tx1"/>
                </a:solidFill>
              </a:rPr>
              <a:t>symbols can be incomplete or missing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Instructions may overlap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705600" y="3254520"/>
            <a:ext cx="228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705600" y="4191000"/>
            <a:ext cx="228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05600" y="1557010"/>
            <a:ext cx="0" cy="2633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096000" y="1557010"/>
            <a:ext cx="83702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内容占位符 2"/>
          <p:cNvSpPr txBox="1">
            <a:spLocks/>
          </p:cNvSpPr>
          <p:nvPr/>
        </p:nvSpPr>
        <p:spPr bwMode="auto">
          <a:xfrm>
            <a:off x="6705600" y="533400"/>
            <a:ext cx="1676400" cy="37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Binary file:</a:t>
            </a:r>
          </a:p>
        </p:txBody>
      </p:sp>
    </p:spTree>
    <p:extLst>
      <p:ext uri="{BB962C8B-B14F-4D97-AF65-F5344CB8AC3E}">
        <p14:creationId xmlns:p14="http://schemas.microsoft.com/office/powerpoint/2010/main" val="36331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Difficulties </a:t>
            </a:r>
            <a:r>
              <a:rPr lang="en-US" dirty="0"/>
              <a:t>of accurate parsing</a:t>
            </a:r>
            <a:endParaRPr lang="en-US" u="none" strike="noStrike" dirty="0">
              <a:effectLst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973834"/>
            <a:ext cx="2286000" cy="51983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1295400"/>
            <a:ext cx="1862477" cy="5406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934200" y="1828800"/>
            <a:ext cx="656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.text</a:t>
            </a:r>
            <a:endParaRPr lang="en-US" sz="16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33026" y="973834"/>
            <a:ext cx="1296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Symbol table</a:t>
            </a:r>
            <a:endParaRPr lang="en-US" sz="16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34200" y="1295400"/>
            <a:ext cx="1862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address of foo: 0x4000</a:t>
            </a:r>
          </a:p>
          <a:p>
            <a:r>
              <a:rPr lang="en-US" sz="1400" dirty="0" smtClean="0">
                <a:latin typeface="+mj-lt"/>
              </a:rPr>
              <a:t>address of bar: 0x4040</a:t>
            </a:r>
            <a:endParaRPr lang="en-US" sz="14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34200" y="2167354"/>
            <a:ext cx="2057399" cy="806769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4000 &lt;foo&gt;: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34200" y="2974123"/>
            <a:ext cx="2057399" cy="560794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data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34200" y="3534917"/>
            <a:ext cx="2057399" cy="808483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</a:t>
            </a:r>
          </a:p>
          <a:p>
            <a:pPr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xchg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34200" y="4343400"/>
            <a:ext cx="2057399" cy="893934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4040 &lt;bar&gt;: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 _abort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5181600"/>
            <a:ext cx="2057399" cy="683477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bar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81000" y="762000"/>
            <a:ext cx="5715000" cy="16002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>
                    <a:alpha val="30000"/>
                  </a:schemeClr>
                </a:solidFill>
              </a:rPr>
              <a:t>Code Discovery: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Code and data are mixed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Compiler </a:t>
            </a: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may insert padding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unction </a:t>
            </a: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symbols can be incomplete or missing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Instructions may overlap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705600" y="3254520"/>
            <a:ext cx="228600" cy="0"/>
          </a:xfrm>
          <a:prstGeom prst="line">
            <a:avLst/>
          </a:prstGeom>
          <a:ln w="28575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705600" y="4191000"/>
            <a:ext cx="228600" cy="0"/>
          </a:xfrm>
          <a:prstGeom prst="line">
            <a:avLst/>
          </a:prstGeom>
          <a:ln w="28575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05600" y="1557010"/>
            <a:ext cx="0" cy="2633990"/>
          </a:xfrm>
          <a:prstGeom prst="line">
            <a:avLst/>
          </a:prstGeom>
          <a:ln w="28575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096000" y="1557010"/>
            <a:ext cx="837026" cy="0"/>
          </a:xfrm>
          <a:prstGeom prst="straightConnector1">
            <a:avLst/>
          </a:prstGeom>
          <a:ln w="28575">
            <a:solidFill>
              <a:schemeClr val="accent1">
                <a:alpha val="3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ular Callout 57"/>
          <p:cNvSpPr/>
          <p:nvPr/>
        </p:nvSpPr>
        <p:spPr>
          <a:xfrm>
            <a:off x="381000" y="2499064"/>
            <a:ext cx="5715000" cy="1387136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CFG Construction: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ndirect </a:t>
            </a:r>
            <a:r>
              <a:rPr lang="en-US" dirty="0">
                <a:solidFill>
                  <a:schemeClr val="tx1"/>
                </a:solidFill>
              </a:rPr>
              <a:t>control </a:t>
            </a:r>
            <a:r>
              <a:rPr lang="en-US" dirty="0" smtClean="0">
                <a:solidFill>
                  <a:schemeClr val="tx1"/>
                </a:solidFill>
              </a:rPr>
              <a:t>flow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Non-returning functions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Exception </a:t>
            </a:r>
            <a:r>
              <a:rPr lang="en-US" dirty="0">
                <a:solidFill>
                  <a:schemeClr val="tx1"/>
                </a:solidFill>
              </a:rPr>
              <a:t>handling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6477000" y="5029200"/>
            <a:ext cx="457204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477000" y="2874005"/>
            <a:ext cx="0" cy="215519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096000" y="2864236"/>
            <a:ext cx="837026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内容占位符 2"/>
          <p:cNvSpPr txBox="1">
            <a:spLocks/>
          </p:cNvSpPr>
          <p:nvPr/>
        </p:nvSpPr>
        <p:spPr bwMode="auto">
          <a:xfrm>
            <a:off x="6705600" y="533400"/>
            <a:ext cx="1752600" cy="45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Binary file:</a:t>
            </a:r>
          </a:p>
        </p:txBody>
      </p:sp>
    </p:spTree>
    <p:extLst>
      <p:ext uri="{BB962C8B-B14F-4D97-AF65-F5344CB8AC3E}">
        <p14:creationId xmlns:p14="http://schemas.microsoft.com/office/powerpoint/2010/main" val="9358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Difficulties </a:t>
            </a:r>
            <a:r>
              <a:rPr lang="en-US" dirty="0"/>
              <a:t>of accurate parsing</a:t>
            </a:r>
            <a:endParaRPr lang="en-US" u="none" strike="noStrike" dirty="0">
              <a:effectLst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Code is Not Easy</a:t>
            </a:r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973834"/>
            <a:ext cx="2286000" cy="51983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1295400"/>
            <a:ext cx="1862477" cy="5406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934200" y="1828800"/>
            <a:ext cx="656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.text</a:t>
            </a:r>
            <a:endParaRPr lang="en-US" sz="16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33026" y="973834"/>
            <a:ext cx="1296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Symbol table</a:t>
            </a:r>
            <a:endParaRPr lang="en-US" sz="16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34200" y="1295400"/>
            <a:ext cx="1862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address of foo: 0x4000</a:t>
            </a:r>
          </a:p>
          <a:p>
            <a:r>
              <a:rPr lang="en-US" sz="1400" dirty="0" smtClean="0">
                <a:latin typeface="+mj-lt"/>
              </a:rPr>
              <a:t>address of bar: 0x4040</a:t>
            </a:r>
            <a:endParaRPr lang="en-US" sz="14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34200" y="2167354"/>
            <a:ext cx="2057399" cy="806769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4000 &lt;foo&gt;: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34200" y="2974123"/>
            <a:ext cx="2057399" cy="560794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data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34200" y="3534917"/>
            <a:ext cx="2057399" cy="808483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</a:t>
            </a:r>
          </a:p>
          <a:p>
            <a:pPr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xchg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34200" y="4343400"/>
            <a:ext cx="2057399" cy="893934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4040 &lt;bar&gt;: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 _abort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5181600"/>
            <a:ext cx="2057399" cy="683477"/>
          </a:xfrm>
          <a:custGeom>
            <a:avLst/>
            <a:gdLst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0 h 830997"/>
              <a:gd name="connsiteX0" fmla="*/ 0 w 2514600"/>
              <a:gd name="connsiteY0" fmla="*/ 0 h 830997"/>
              <a:gd name="connsiteX1" fmla="*/ 2514600 w 2514600"/>
              <a:gd name="connsiteY1" fmla="*/ 0 h 830997"/>
              <a:gd name="connsiteX2" fmla="*/ 2514600 w 2514600"/>
              <a:gd name="connsiteY2" fmla="*/ 830997 h 830997"/>
              <a:gd name="connsiteX3" fmla="*/ 0 w 2514600"/>
              <a:gd name="connsiteY3" fmla="*/ 830997 h 830997"/>
              <a:gd name="connsiteX4" fmla="*/ 0 w 2514600"/>
              <a:gd name="connsiteY4" fmla="*/ 685800 h 830997"/>
              <a:gd name="connsiteX5" fmla="*/ 0 w 2514600"/>
              <a:gd name="connsiteY5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830997">
                <a:moveTo>
                  <a:pt x="0" y="0"/>
                </a:moveTo>
                <a:lnTo>
                  <a:pt x="2514600" y="0"/>
                </a:lnTo>
                <a:lnTo>
                  <a:pt x="2514600" y="830997"/>
                </a:lnTo>
                <a:lnTo>
                  <a:pt x="0" y="830997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defRPr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bar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81000" y="762000"/>
            <a:ext cx="5715000" cy="1600200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accent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>
                    <a:alpha val="30000"/>
                  </a:schemeClr>
                </a:solidFill>
              </a:rPr>
              <a:t>Code Discovery: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Code and data are mixed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Compiler </a:t>
            </a: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may insert padding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unction </a:t>
            </a: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symbols can be incomplete or missing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Instructions may overlap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705600" y="3254520"/>
            <a:ext cx="228600" cy="0"/>
          </a:xfrm>
          <a:prstGeom prst="line">
            <a:avLst/>
          </a:prstGeom>
          <a:ln w="28575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705600" y="4191000"/>
            <a:ext cx="228600" cy="0"/>
          </a:xfrm>
          <a:prstGeom prst="line">
            <a:avLst/>
          </a:prstGeom>
          <a:ln w="28575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05600" y="1557010"/>
            <a:ext cx="0" cy="2633990"/>
          </a:xfrm>
          <a:prstGeom prst="line">
            <a:avLst/>
          </a:prstGeom>
          <a:ln w="28575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096000" y="1557010"/>
            <a:ext cx="837026" cy="0"/>
          </a:xfrm>
          <a:prstGeom prst="straightConnector1">
            <a:avLst/>
          </a:prstGeom>
          <a:ln w="28575">
            <a:solidFill>
              <a:schemeClr val="accent1">
                <a:alpha val="3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ular Callout 57"/>
          <p:cNvSpPr/>
          <p:nvPr/>
        </p:nvSpPr>
        <p:spPr>
          <a:xfrm>
            <a:off x="381000" y="2499064"/>
            <a:ext cx="5715000" cy="1387136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accent2">
                <a:lumMod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>
                    <a:alpha val="30000"/>
                  </a:schemeClr>
                </a:solidFill>
              </a:rPr>
              <a:t>CFG Construction: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Indirect </a:t>
            </a: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control </a:t>
            </a: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flow</a:t>
            </a:r>
            <a:endParaRPr lang="en-US" dirty="0">
              <a:solidFill>
                <a:schemeClr val="tx1">
                  <a:alpha val="30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Non-returning functions</a:t>
            </a:r>
            <a:endParaRPr lang="en-US" dirty="0">
              <a:solidFill>
                <a:schemeClr val="tx1">
                  <a:alpha val="30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alpha val="30000"/>
                  </a:schemeClr>
                </a:solidFill>
              </a:rPr>
              <a:t>Exception </a:t>
            </a:r>
            <a:r>
              <a:rPr lang="en-US" dirty="0">
                <a:solidFill>
                  <a:schemeClr val="tx1">
                    <a:alpha val="30000"/>
                  </a:schemeClr>
                </a:solidFill>
              </a:rPr>
              <a:t>handling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6477000" y="5029200"/>
            <a:ext cx="457204" cy="0"/>
          </a:xfrm>
          <a:prstGeom prst="line">
            <a:avLst/>
          </a:prstGeom>
          <a:ln w="28575">
            <a:solidFill>
              <a:schemeClr val="accent2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477000" y="2874005"/>
            <a:ext cx="0" cy="2155195"/>
          </a:xfrm>
          <a:prstGeom prst="line">
            <a:avLst/>
          </a:prstGeom>
          <a:ln w="28575">
            <a:solidFill>
              <a:schemeClr val="accent2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096000" y="2864236"/>
            <a:ext cx="837026" cy="0"/>
          </a:xfrm>
          <a:prstGeom prst="straightConnector1">
            <a:avLst/>
          </a:prstGeom>
          <a:ln w="28575">
            <a:solidFill>
              <a:schemeClr val="accent2">
                <a:lumMod val="50000"/>
                <a:alpha val="3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ular Callout 83"/>
          <p:cNvSpPr/>
          <p:nvPr/>
        </p:nvSpPr>
        <p:spPr>
          <a:xfrm>
            <a:off x="375653" y="4038600"/>
            <a:ext cx="5715000" cy="2149136"/>
          </a:xfrm>
          <a:prstGeom prst="wedgeRectCallout">
            <a:avLst>
              <a:gd name="adj1" fmla="val 29014"/>
              <a:gd name="adj2" fmla="val 45658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CFG Partitioning: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inary functions are complex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Functions may share code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Function body may not be continuous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Functions do not always terminate in a return; sometimes they terminate in a jump (</a:t>
            </a:r>
            <a:r>
              <a:rPr lang="en-US" dirty="0">
                <a:solidFill>
                  <a:schemeClr val="tx1"/>
                </a:solidFill>
              </a:rPr>
              <a:t>tail </a:t>
            </a:r>
            <a:r>
              <a:rPr lang="en-US" dirty="0" smtClean="0">
                <a:solidFill>
                  <a:schemeClr val="tx1"/>
                </a:solidFill>
              </a:rPr>
              <a:t>call) or a call instruction (non-returning function).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6097178" y="5638800"/>
            <a:ext cx="837026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内容占位符 2"/>
          <p:cNvSpPr txBox="1">
            <a:spLocks/>
          </p:cNvSpPr>
          <p:nvPr/>
        </p:nvSpPr>
        <p:spPr bwMode="auto">
          <a:xfrm>
            <a:off x="6705600" y="533401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Binary file:</a:t>
            </a:r>
          </a:p>
        </p:txBody>
      </p:sp>
    </p:spTree>
    <p:extLst>
      <p:ext uri="{BB962C8B-B14F-4D97-AF65-F5344CB8AC3E}">
        <p14:creationId xmlns:p14="http://schemas.microsoft.com/office/powerpoint/2010/main" val="9358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16980</TotalTime>
  <Words>2219</Words>
  <Application>Microsoft Office PowerPoint</Application>
  <PresentationFormat>全屏显示(4:3)</PresentationFormat>
  <Paragraphs>588</Paragraphs>
  <Slides>30</Slides>
  <Notes>12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32" baseType="lpstr">
      <vt:lpstr>Office Theme</vt:lpstr>
      <vt:lpstr>blank page</vt:lpstr>
      <vt:lpstr>Binary Code is Not Easy</vt:lpstr>
      <vt:lpstr>Three parsing stages</vt:lpstr>
      <vt:lpstr>Parsing approaches</vt:lpstr>
      <vt:lpstr>Parsing approach: Linear scan</vt:lpstr>
      <vt:lpstr>Parsing approach: Control flow traversal</vt:lpstr>
      <vt:lpstr>Parsing approach: Speculative disassembly</vt:lpstr>
      <vt:lpstr>Difficulties of accurate parsing</vt:lpstr>
      <vt:lpstr>Difficulties of accurate parsing</vt:lpstr>
      <vt:lpstr>Difficulties of accurate parsing</vt:lpstr>
      <vt:lpstr>How well do other tools do?</vt:lpstr>
      <vt:lpstr>There is interaction between the parsing stages</vt:lpstr>
      <vt:lpstr>The ParseAPI approach</vt:lpstr>
      <vt:lpstr>ParseAPI’s mechanisms and status</vt:lpstr>
      <vt:lpstr>Challenge: Code or Data?</vt:lpstr>
      <vt:lpstr>Challenge: Overlapping instructions</vt:lpstr>
      <vt:lpstr>Challenge: Indirect control flow</vt:lpstr>
      <vt:lpstr>Challenge: Indirect control flow</vt:lpstr>
      <vt:lpstr>Challenge: Indirect control flow</vt:lpstr>
      <vt:lpstr>Challenge: Non-returning functions</vt:lpstr>
      <vt:lpstr>Challenge: Non-returning functions</vt:lpstr>
      <vt:lpstr>Challenge: Non-returning functions</vt:lpstr>
      <vt:lpstr>Might-ret analysis</vt:lpstr>
      <vt:lpstr>Conclusions</vt:lpstr>
      <vt:lpstr>Missing Symbols</vt:lpstr>
      <vt:lpstr>Indirect control flow</vt:lpstr>
      <vt:lpstr>Complex functions</vt:lpstr>
      <vt:lpstr>Challenge: Indirect control flow</vt:lpstr>
      <vt:lpstr>Tail calls</vt:lpstr>
      <vt:lpstr>Tail calls</vt:lpstr>
      <vt:lpstr>Tail call analysis</vt:lpstr>
    </vt:vector>
  </TitlesOfParts>
  <Company>The University of Wisconsin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Xiaozhu Meng</dc:creator>
  <cp:lastModifiedBy>Xiaozhu Meng</cp:lastModifiedBy>
  <cp:revision>1208</cp:revision>
  <dcterms:created xsi:type="dcterms:W3CDTF">2010-03-23T14:50:26Z</dcterms:created>
  <dcterms:modified xsi:type="dcterms:W3CDTF">2014-08-03T04:45:50Z</dcterms:modified>
</cp:coreProperties>
</file>