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0"/>
  </p:notesMasterIdLst>
  <p:handoutMasterIdLst>
    <p:handoutMasterId r:id="rId31"/>
  </p:handoutMasterIdLst>
  <p:sldIdLst>
    <p:sldId id="256" r:id="rId3"/>
    <p:sldId id="373" r:id="rId4"/>
    <p:sldId id="374" r:id="rId5"/>
    <p:sldId id="310" r:id="rId6"/>
    <p:sldId id="299" r:id="rId7"/>
    <p:sldId id="345" r:id="rId8"/>
    <p:sldId id="297" r:id="rId9"/>
    <p:sldId id="375" r:id="rId10"/>
    <p:sldId id="316" r:id="rId11"/>
    <p:sldId id="313" r:id="rId12"/>
    <p:sldId id="358" r:id="rId13"/>
    <p:sldId id="288" r:id="rId14"/>
    <p:sldId id="318" r:id="rId15"/>
    <p:sldId id="332" r:id="rId16"/>
    <p:sldId id="339" r:id="rId17"/>
    <p:sldId id="340" r:id="rId18"/>
    <p:sldId id="376" r:id="rId19"/>
    <p:sldId id="363" r:id="rId20"/>
    <p:sldId id="378" r:id="rId21"/>
    <p:sldId id="379" r:id="rId22"/>
    <p:sldId id="380" r:id="rId23"/>
    <p:sldId id="371" r:id="rId24"/>
    <p:sldId id="331" r:id="rId25"/>
    <p:sldId id="360" r:id="rId26"/>
    <p:sldId id="368" r:id="rId27"/>
    <p:sldId id="365" r:id="rId28"/>
    <p:sldId id="372" r:id="rId29"/>
  </p:sldIdLst>
  <p:sldSz cx="9144000" cy="6858000" type="screen4x3"/>
  <p:notesSz cx="67818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A46"/>
    <a:srgbClr val="05FF35"/>
    <a:srgbClr val="CC00CC"/>
    <a:srgbClr val="4D4D4D"/>
    <a:srgbClr val="1C1C1C"/>
    <a:srgbClr val="333333"/>
    <a:srgbClr val="5F5F5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90841" autoAdjust="0"/>
  </p:normalViewPr>
  <p:slideViewPr>
    <p:cSldViewPr>
      <p:cViewPr varScale="1">
        <p:scale>
          <a:sx n="68" d="100"/>
          <a:sy n="68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notesViewPr>
    <p:cSldViewPr>
      <p:cViewPr varScale="1">
        <p:scale>
          <a:sx n="57" d="100"/>
          <a:sy n="57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6F48-4C66-45B6-B088-9921591C443A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8613775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1379-8B3E-48D2-9E39-D89A1A6A0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49818E-45FF-47F2-9427-991F3CAEFEEC}" type="datetimeFigureOut">
              <a:rPr lang="en-US"/>
              <a:pPr>
                <a:defRPr/>
              </a:pPr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90562" tIns="45281" rIns="90562" bIns="452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9B42A8-985B-44A0-AD27-0448C822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3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r>
              <a:rPr lang="en-US" baseline="0" dirty="0" smtClean="0"/>
              <a:t> or Through the roadmap.</a:t>
            </a:r>
          </a:p>
          <a:p>
            <a:r>
              <a:rPr lang="en-US" baseline="0" dirty="0" smtClean="0"/>
              <a:t>   What our contribution was.</a:t>
            </a:r>
          </a:p>
          <a:p>
            <a:r>
              <a:rPr lang="en-US" baseline="0" dirty="0" smtClean="0"/>
              <a:t>   Explain our contribution. Move tweet slide forward.</a:t>
            </a:r>
          </a:p>
          <a:p>
            <a:r>
              <a:rPr lang="en-US" baseline="0" dirty="0" smtClean="0"/>
              <a:t>   Some more info to catch interest. Tweet slide after this.</a:t>
            </a:r>
          </a:p>
          <a:p>
            <a:r>
              <a:rPr lang="en-US" baseline="0" dirty="0" smtClean="0"/>
              <a:t>One person 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B42A8-985B-44A0-AD27-0448C822F9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Attribute</a:t>
            </a:r>
            <a:r>
              <a:rPr lang="en-US" baseline="0" dirty="0" smtClean="0"/>
              <a:t> to Hans on slide, try and fix the transition between 5 and 6. Don’t say that we had </a:t>
            </a:r>
            <a:r>
              <a:rPr lang="en-US" baseline="0" dirty="0" err="1" smtClean="0"/>
              <a:t>gpu’s</a:t>
            </a:r>
            <a:r>
              <a:rPr lang="en-US" baseline="0" dirty="0" smtClean="0"/>
              <a:t> and were looking for</a:t>
            </a:r>
          </a:p>
          <a:p>
            <a:r>
              <a:rPr lang="en-US" baseline="0" dirty="0" smtClean="0"/>
              <a:t>A problem. Change 1 on slide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B42A8-985B-44A0-AD27-0448C822F9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Forgot to mention</a:t>
            </a:r>
            <a:r>
              <a:rPr lang="en-US" baseline="0" dirty="0" smtClean="0"/>
              <a:t> reduction operation with streams. Clean up boxes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B42A8-985B-44A0-AD27-0448C822F9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Simple animation for each bullet point? </a:t>
            </a:r>
          </a:p>
          <a:p>
            <a:r>
              <a:rPr lang="en-US" dirty="0" smtClean="0">
                <a:ea typeface="ＭＳ Ｐゴシック" pitchFamily="34" charset="-128"/>
              </a:rPr>
              <a:t>Should be constant</a:t>
            </a:r>
            <a:r>
              <a:rPr lang="en-US" baseline="0" dirty="0" smtClean="0">
                <a:ea typeface="ＭＳ Ｐゴシック" pitchFamily="34" charset="-128"/>
              </a:rPr>
              <a:t>/decreasing output size. Would hit scaling limits soon.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Nuke original</a:t>
            </a:r>
            <a:r>
              <a:rPr lang="en-US" baseline="0" dirty="0" smtClean="0">
                <a:ea typeface="ＭＳ Ｐゴシック" pitchFamily="34" charset="-128"/>
              </a:rPr>
              <a:t> bullet. Keep sub-bullet. 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Mention that these are general features of </a:t>
            </a:r>
            <a:r>
              <a:rPr lang="en-US" baseline="0" dirty="0" err="1" smtClean="0">
                <a:ea typeface="ＭＳ Ｐゴシック" pitchFamily="34" charset="-128"/>
              </a:rPr>
              <a:t>MRNet</a:t>
            </a:r>
            <a:r>
              <a:rPr lang="en-US" baseline="0" dirty="0" smtClean="0">
                <a:ea typeface="ＭＳ Ｐゴシック" pitchFamily="34" charset="-128"/>
              </a:rPr>
              <a:t> (ideal computation). Replace symbol on &lt;= with actual symbol.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5818" indent="-28300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2027" indent="-2264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4838" indent="-2264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7649" indent="-2264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0460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3271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6082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8892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AF68EA7-78CF-41FF-B51B-CFB67D5431DF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5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the area so that we show</a:t>
            </a:r>
            <a:r>
              <a:rPr lang="en-US" baseline="0" dirty="0" smtClean="0"/>
              <a:t> points split in area. Label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B42A8-985B-44A0-AD27-0448C822F9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Canidate</a:t>
            </a:r>
            <a:r>
              <a:rPr lang="en-US" dirty="0" smtClean="0"/>
              <a:t> Clusters</a:t>
            </a:r>
            <a:r>
              <a:rPr lang="en-US" baseline="0" dirty="0" smtClean="0"/>
              <a:t> == Chains. What happens to chain number 1/2  do after states merge. What is a thread block maybe replace with limited by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charactoristics</a:t>
            </a:r>
            <a:r>
              <a:rPr lang="en-US" baseline="0" dirty="0" smtClean="0"/>
              <a:t>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smtClean="0"/>
              <a:t>Reference the </a:t>
            </a:r>
            <a:r>
              <a:rPr lang="en-US" baseline="0" dirty="0" err="1" smtClean="0"/>
              <a:t>cuda-dclust</a:t>
            </a:r>
            <a:r>
              <a:rPr lang="en-US" baseline="0" dirty="0" smtClean="0"/>
              <a:t> algorithm. </a:t>
            </a:r>
          </a:p>
          <a:p>
            <a:r>
              <a:rPr lang="en-US" baseline="0" dirty="0" smtClean="0"/>
              <a:t>More spacing between text. </a:t>
            </a:r>
            <a:r>
              <a:rPr lang="en-US" baseline="0" dirty="0" err="1" smtClean="0"/>
              <a:t>Consistentcy</a:t>
            </a:r>
            <a:r>
              <a:rPr lang="en-US" baseline="0" dirty="0" smtClean="0"/>
              <a:t> with justification.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B42A8-985B-44A0-AD27-0448C822F9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3124200" y="3657600"/>
            <a:ext cx="2895600" cy="457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University of Wisconsin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19400" y="4572000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err="1" smtClean="0">
                <a:solidFill>
                  <a:srgbClr val="595959"/>
                </a:solidFill>
                <a:latin typeface="Gill Sans MT" pitchFamily="34" charset="0"/>
              </a:rPr>
              <a:t>Petascale</a:t>
            </a:r>
            <a:r>
              <a:rPr lang="en-US" sz="1800" baseline="0" dirty="0" smtClean="0">
                <a:solidFill>
                  <a:srgbClr val="595959"/>
                </a:solidFill>
                <a:latin typeface="Gill Sans MT" pitchFamily="34" charset="0"/>
              </a:rPr>
              <a:t> Tools Workshop</a:t>
            </a:r>
          </a:p>
          <a:p>
            <a:pPr algn="ctr" eaLnBrk="1" hangingPunct="1">
              <a:defRPr/>
            </a:pPr>
            <a:r>
              <a:rPr lang="en-US" sz="1800" baseline="0" dirty="0" smtClean="0">
                <a:solidFill>
                  <a:srgbClr val="595959"/>
                </a:solidFill>
                <a:latin typeface="Gill Sans MT" pitchFamily="34" charset="0"/>
              </a:rPr>
              <a:t>Madison, WI</a:t>
            </a:r>
          </a:p>
          <a:p>
            <a:pPr algn="ctr" eaLnBrk="1" hangingPunct="1">
              <a:defRPr/>
            </a:pPr>
            <a:r>
              <a:rPr lang="en-US" sz="1800" baseline="0" dirty="0" smtClean="0">
                <a:solidFill>
                  <a:srgbClr val="595959"/>
                </a:solidFill>
                <a:latin typeface="Gill Sans MT" pitchFamily="34" charset="0"/>
              </a:rPr>
              <a:t>August 4-7</a:t>
            </a:r>
            <a:r>
              <a:rPr lang="en-US" sz="1800" baseline="30000" dirty="0" smtClean="0">
                <a:solidFill>
                  <a:srgbClr val="595959"/>
                </a:solidFill>
                <a:latin typeface="Gill Sans MT" pitchFamily="34" charset="0"/>
              </a:rPr>
              <a:t>th</a:t>
            </a:r>
            <a:r>
              <a:rPr lang="en-US" sz="1800" baseline="0" dirty="0" smtClean="0">
                <a:solidFill>
                  <a:srgbClr val="595959"/>
                </a:solidFill>
                <a:latin typeface="Gill Sans MT" pitchFamily="34" charset="0"/>
              </a:rPr>
              <a:t> 2014</a:t>
            </a:r>
            <a:endParaRPr lang="en-US" sz="1800" dirty="0" smtClean="0">
              <a:solidFill>
                <a:srgbClr val="595959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>
            <a:lvl1pPr>
              <a:buFont typeface="Courier New" pitchFamily="49" charset="0"/>
              <a:buChar char="o"/>
              <a:defRPr>
                <a:solidFill>
                  <a:srgbClr val="1C1C1C"/>
                </a:solidFill>
              </a:defRPr>
            </a:lvl1pPr>
            <a:lvl2pPr>
              <a:buFont typeface="Courier New" pitchFamily="49" charset="0"/>
              <a:buChar char="o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F3DE-7AEC-4409-90A1-4BA41A7B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1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 Performance challenges of an extreme scale GPU-Based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419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7DCC-9449-4A22-9FA0-B7EC931C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1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 Performance challenges of an extreme scale GPU-Based Application </a:t>
            </a:r>
          </a:p>
        </p:txBody>
      </p:sp>
    </p:spTree>
    <p:extLst>
      <p:ext uri="{BB962C8B-B14F-4D97-AF65-F5344CB8AC3E}">
        <p14:creationId xmlns:p14="http://schemas.microsoft.com/office/powerpoint/2010/main" val="16668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267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267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971550"/>
            <a:ext cx="42703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611312"/>
            <a:ext cx="4270375" cy="4560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A2A9-5469-44EF-B64F-D814071D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Efficient Clustering with MRNet and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E0DF-B91B-4121-B1F6-B3317F51C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724400" cy="365125"/>
          </a:xfrm>
        </p:spPr>
        <p:txBody>
          <a:bodyPr/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Efficient Clustering with MRNet and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E333-64FB-4D38-9FF0-664EC4B22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724400" cy="365125"/>
          </a:xfrm>
        </p:spPr>
        <p:txBody>
          <a:bodyPr/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Efficient Clustering with MRNet and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6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E7F3-825F-427D-9F98-00ED3A72F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724400" cy="365125"/>
          </a:xfrm>
        </p:spPr>
        <p:txBody>
          <a:bodyPr/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Mr. Scan: Efficient Clustering with MRNet and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4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8DA-9C0B-489C-9E41-B3084633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E2B8ED38-F56F-4D1C-AE6A-FAC9FE040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Mr. Scan:  Performance challenges of an extreme scale GPU-Based Application </a:t>
            </a:r>
            <a:endParaRPr lang="en-US" dirty="0"/>
          </a:p>
        </p:txBody>
      </p:sp>
      <p:pic>
        <p:nvPicPr>
          <p:cNvPr id="1030" name="Picture 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232525"/>
            <a:ext cx="755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2"/>
          <p:cNvGrpSpPr>
            <a:grpSpLocks/>
          </p:cNvGrpSpPr>
          <p:nvPr userDrawn="1"/>
        </p:nvGrpSpPr>
        <p:grpSpPr bwMode="auto">
          <a:xfrm>
            <a:off x="1219200" y="6343650"/>
            <a:ext cx="6553200" cy="285750"/>
            <a:chOff x="0" y="0"/>
            <a:chExt cx="6896" cy="344"/>
          </a:xfrm>
        </p:grpSpPr>
        <p:sp>
          <p:nvSpPr>
            <p:cNvPr id="1033" name="AutoShape 3"/>
            <p:cNvSpPr>
              <a:spLocks/>
            </p:cNvSpPr>
            <p:nvPr/>
          </p:nvSpPr>
          <p:spPr bwMode="auto">
            <a:xfrm>
              <a:off x="0" y="138"/>
              <a:ext cx="6896" cy="71"/>
            </a:xfrm>
            <a:prstGeom prst="roundRect">
              <a:avLst>
                <a:gd name="adj" fmla="val 3332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34" name="Rectangle 4"/>
            <p:cNvSpPr>
              <a:spLocks/>
            </p:cNvSpPr>
            <p:nvPr/>
          </p:nvSpPr>
          <p:spPr bwMode="auto">
            <a:xfrm>
              <a:off x="3420" y="0"/>
              <a:ext cx="5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pic>
        <p:nvPicPr>
          <p:cNvPr id="1032" name="Picture 9" descr="dyninst-bi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988" y="6232525"/>
            <a:ext cx="912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82AEDD5-467F-41B9-8FE3-DE19BF2DA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/>
              <a:t>The Hybrid Model:</a:t>
            </a:r>
            <a:br>
              <a:rPr lang="en-US" sz="3200" dirty="0" smtClean="0"/>
            </a:br>
            <a:r>
              <a:rPr lang="en-US" sz="3200" dirty="0" smtClean="0"/>
              <a:t>Experiences at Extreme Scale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Benjamin Welton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" y="63221"/>
            <a:ext cx="8839200" cy="762000"/>
          </a:xfrm>
        </p:spPr>
        <p:txBody>
          <a:bodyPr/>
          <a:lstStyle/>
          <a:p>
            <a:r>
              <a:rPr lang="en-US" dirty="0" smtClean="0"/>
              <a:t>Mr. Scan </a:t>
            </a:r>
            <a:r>
              <a:rPr lang="en-US" dirty="0" smtClean="0"/>
              <a:t>SC </a:t>
            </a:r>
            <a:r>
              <a:rPr lang="en-US" smtClean="0"/>
              <a:t>2013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7247" y="6479896"/>
            <a:ext cx="1219200" cy="365125"/>
          </a:xfrm>
        </p:spPr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2847" y="6540221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9807" y="1988820"/>
            <a:ext cx="716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9807" y="3360420"/>
            <a:ext cx="7159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9807" y="4732020"/>
            <a:ext cx="716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9807" y="160782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989" y="5549621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Time: 0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7247" y="5549621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Time: 18.2 Min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298323" y="278956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Partitioner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289119" y="2790019"/>
            <a:ext cx="15544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8136523" y="328834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DBSCAN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7305594" y="4194730"/>
            <a:ext cx="36576" cy="1074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8000623" y="4597761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&amp; Sweep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71215" y="554962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Clustering 6.5 Billion Points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6276" y="1455420"/>
            <a:ext cx="146304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 Read </a:t>
            </a:r>
          </a:p>
          <a:p>
            <a:pPr algn="ctr"/>
            <a:r>
              <a:rPr lang="en-US" dirty="0" smtClean="0"/>
              <a:t>224 </a:t>
            </a:r>
            <a:r>
              <a:rPr lang="en-US" dirty="0" err="1" smtClean="0"/>
              <a:t>Secs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27945" y="1455420"/>
            <a:ext cx="3191256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 Write</a:t>
            </a:r>
          </a:p>
          <a:p>
            <a:pPr algn="ctr"/>
            <a:r>
              <a:rPr lang="en-US" dirty="0" smtClean="0"/>
              <a:t>489 </a:t>
            </a:r>
            <a:r>
              <a:rPr lang="en-US" dirty="0" err="1" smtClean="0"/>
              <a:t>Secs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19201" y="2790019"/>
            <a:ext cx="850392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MRNet</a:t>
            </a:r>
            <a:endParaRPr lang="en-US" sz="1400" dirty="0" smtClean="0"/>
          </a:p>
          <a:p>
            <a:pPr algn="ctr"/>
            <a:r>
              <a:rPr lang="en-US" sz="1400" dirty="0" smtClean="0"/>
              <a:t>Startup</a:t>
            </a:r>
          </a:p>
          <a:p>
            <a:pPr algn="ctr"/>
            <a:r>
              <a:rPr lang="en-US" sz="1400" dirty="0" smtClean="0"/>
              <a:t>130 </a:t>
            </a:r>
            <a:r>
              <a:rPr lang="en-US" sz="1400" dirty="0" err="1" smtClean="0"/>
              <a:t>Secs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34459" y="2226149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FS Read: 24 </a:t>
            </a:r>
            <a:r>
              <a:rPr lang="en-US" sz="1200" dirty="0" err="1" smtClean="0"/>
              <a:t>Secs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6" idx="2"/>
            <a:endCxn id="18" idx="0"/>
          </p:cNvCxnSpPr>
          <p:nvPr/>
        </p:nvCxnSpPr>
        <p:spPr>
          <a:xfrm>
            <a:off x="6350360" y="2503148"/>
            <a:ext cx="16483" cy="28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55202" y="2790019"/>
            <a:ext cx="850392" cy="1066800"/>
          </a:xfrm>
          <a:prstGeom prst="rect">
            <a:avLst/>
          </a:prstGeom>
          <a:solidFill>
            <a:srgbClr val="00B050"/>
          </a:solidFill>
          <a:ln>
            <a:solidFill>
              <a:srgbClr val="009A4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DBSCAN</a:t>
            </a:r>
          </a:p>
          <a:p>
            <a:pPr algn="ctr"/>
            <a:r>
              <a:rPr lang="en-US" sz="1200" dirty="0" smtClean="0"/>
              <a:t>168 </a:t>
            </a:r>
            <a:r>
              <a:rPr lang="en-US" sz="1200" dirty="0" err="1" smtClean="0"/>
              <a:t>Secs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17166" y="4039521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Merge Time: 6 </a:t>
            </a:r>
            <a:r>
              <a:rPr lang="en-US" sz="1200" dirty="0" err="1" smtClean="0"/>
              <a:t>Secs</a:t>
            </a:r>
            <a:endParaRPr lang="en-US" sz="1200" dirty="0"/>
          </a:p>
        </p:txBody>
      </p:sp>
      <p:cxnSp>
        <p:nvCxnSpPr>
          <p:cNvPr id="27" name="Curved Connector 26"/>
          <p:cNvCxnSpPr>
            <a:stCxn id="13" idx="2"/>
          </p:cNvCxnSpPr>
          <p:nvPr/>
        </p:nvCxnSpPr>
        <p:spPr>
          <a:xfrm rot="16200000" flipH="1">
            <a:off x="6718491" y="3890984"/>
            <a:ext cx="161567" cy="1012637"/>
          </a:xfrm>
          <a:prstGeom prst="curvedConnector2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57122" y="4194730"/>
            <a:ext cx="36576" cy="10744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17166" y="4900755"/>
            <a:ext cx="158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Sweep Time: 4 </a:t>
            </a:r>
            <a:r>
              <a:rPr lang="en-US" sz="1200" dirty="0" err="1" smtClean="0"/>
              <a:t>Secs</a:t>
            </a:r>
            <a:endParaRPr lang="en-US" sz="1200" dirty="0"/>
          </a:p>
        </p:txBody>
      </p:sp>
      <p:cxnSp>
        <p:nvCxnSpPr>
          <p:cNvPr id="31" name="Curved Connector 30"/>
          <p:cNvCxnSpPr>
            <a:stCxn id="29" idx="2"/>
            <a:endCxn id="28" idx="2"/>
          </p:cNvCxnSpPr>
          <p:nvPr/>
        </p:nvCxnSpPr>
        <p:spPr>
          <a:xfrm rot="16200000" flipH="1">
            <a:off x="6796900" y="4690640"/>
            <a:ext cx="91396" cy="1065623"/>
          </a:xfrm>
          <a:prstGeom prst="curvedConnector3">
            <a:avLst>
              <a:gd name="adj1" fmla="val 35012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90362" y="4198540"/>
            <a:ext cx="47742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7432451" y="3545088"/>
            <a:ext cx="113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Write Output: </a:t>
            </a:r>
          </a:p>
          <a:p>
            <a:r>
              <a:rPr lang="en-US" sz="1200" dirty="0" smtClean="0"/>
              <a:t>19 </a:t>
            </a:r>
            <a:r>
              <a:rPr lang="en-US" sz="1200" dirty="0" err="1" smtClean="0"/>
              <a:t>Secs</a:t>
            </a:r>
            <a:endParaRPr lang="en-US" sz="1200" dirty="0"/>
          </a:p>
        </p:txBody>
      </p:sp>
      <p:cxnSp>
        <p:nvCxnSpPr>
          <p:cNvPr id="35" name="Curved Connector 34"/>
          <p:cNvCxnSpPr>
            <a:stCxn id="33" idx="2"/>
            <a:endCxn id="32" idx="0"/>
          </p:cNvCxnSpPr>
          <p:nvPr/>
        </p:nvCxnSpPr>
        <p:spPr>
          <a:xfrm rot="5400000">
            <a:off x="7717991" y="3917834"/>
            <a:ext cx="191787" cy="3696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4" grpId="0" animBg="1"/>
      <p:bldP spid="6" grpId="0"/>
      <p:bldP spid="25" grpId="0" animBg="1"/>
      <p:bldP spid="13" grpId="0"/>
      <p:bldP spid="28" grpId="0" animBg="1"/>
      <p:bldP spid="29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initial testing imbalances in load between nodes was a significant limiting factor in performance </a:t>
            </a:r>
          </a:p>
          <a:p>
            <a:pPr lvl="1"/>
            <a:r>
              <a:rPr lang="en-US" sz="2400" dirty="0" smtClean="0"/>
              <a:t>Increased run-time of Mr. Scan’s computation phase by a factor of 10. </a:t>
            </a:r>
          </a:p>
          <a:p>
            <a:r>
              <a:rPr lang="en-US" sz="2800" dirty="0" smtClean="0"/>
              <a:t>Input point counts did not correlate to run times for a specific node</a:t>
            </a:r>
          </a:p>
          <a:p>
            <a:pPr lvl="1"/>
            <a:r>
              <a:rPr lang="en-US" sz="2400" dirty="0" smtClean="0"/>
              <a:t>Adding an additional 25 minutes to the computation</a:t>
            </a:r>
          </a:p>
          <a:p>
            <a:r>
              <a:rPr lang="en-US" sz="2800" dirty="0" smtClean="0"/>
              <a:t>Resolving the load balance problem required numerous Mr. Scan specific optimizations</a:t>
            </a:r>
          </a:p>
          <a:p>
            <a:pPr lvl="1"/>
            <a:r>
              <a:rPr lang="en-US" sz="2400" dirty="0" smtClean="0"/>
              <a:t>Algorithm Tricks like Dense Box</a:t>
            </a:r>
            <a:r>
              <a:rPr lang="en-US" sz="2400" dirty="0"/>
              <a:t> </a:t>
            </a:r>
            <a:r>
              <a:rPr lang="en-US" sz="2400" dirty="0" smtClean="0"/>
              <a:t>and heuristics in data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1697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763000" cy="2133600"/>
          </a:xfrm>
        </p:spPr>
        <p:txBody>
          <a:bodyPr/>
          <a:lstStyle/>
          <a:p>
            <a:r>
              <a:rPr lang="en-US" dirty="0" smtClean="0"/>
              <a:t>Goal: Partitions computationally equivalent to DBSCAN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Form initial partitions</a:t>
            </a:r>
          </a:p>
          <a:p>
            <a:pPr lvl="1"/>
            <a:r>
              <a:rPr lang="en-US" dirty="0" smtClean="0"/>
              <a:t>Add shadow regions</a:t>
            </a:r>
          </a:p>
          <a:p>
            <a:pPr lvl="1"/>
            <a:r>
              <a:rPr lang="en-US" dirty="0" smtClean="0"/>
              <a:t>Rebalance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286000" y="3276600"/>
            <a:ext cx="5029200" cy="2935224"/>
            <a:chOff x="2743200" y="8305800"/>
            <a:chExt cx="5029200" cy="2929594"/>
          </a:xfrm>
        </p:grpSpPr>
        <p:pic>
          <p:nvPicPr>
            <p:cNvPr id="72" name="Picture 71" descr="nov10_tweet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200" y="8305800"/>
              <a:ext cx="5029200" cy="2929594"/>
            </a:xfrm>
            <a:prstGeom prst="rect">
              <a:avLst/>
            </a:prstGeom>
          </p:spPr>
        </p:pic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52578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4864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7150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9436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1722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4008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66294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8580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0866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3152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5438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9718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34290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6576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8862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41148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43434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5720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48006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5029200" y="8305800"/>
              <a:ext cx="0" cy="2929594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2743200" y="85344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743200" y="87630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2743200" y="89916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2743200" y="92202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2743200" y="94488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2743200" y="9677400"/>
              <a:ext cx="5029200" cy="0"/>
            </a:xfrm>
            <a:prstGeom prst="line">
              <a:avLst/>
            </a:prstGeom>
            <a:solidFill>
              <a:srgbClr val="FFFFCC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743200" y="99060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743200" y="101346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2743200" y="103632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743200" y="105918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743200" y="108204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743200" y="11049000"/>
              <a:ext cx="5029200" cy="0"/>
            </a:xfrm>
            <a:prstGeom prst="lin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2286000" y="3276600"/>
            <a:ext cx="5029200" cy="2935224"/>
            <a:chOff x="8153400" y="8077200"/>
            <a:chExt cx="5029200" cy="2935224"/>
          </a:xfrm>
        </p:grpSpPr>
        <p:grpSp>
          <p:nvGrpSpPr>
            <p:cNvPr id="109" name="Group 108"/>
            <p:cNvGrpSpPr/>
            <p:nvPr/>
          </p:nvGrpSpPr>
          <p:grpSpPr>
            <a:xfrm>
              <a:off x="8153400" y="8077200"/>
              <a:ext cx="5029200" cy="2929594"/>
              <a:chOff x="2743200" y="8305800"/>
              <a:chExt cx="5029200" cy="2929594"/>
            </a:xfrm>
          </p:grpSpPr>
          <p:pic>
            <p:nvPicPr>
              <p:cNvPr id="121" name="Picture 120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122" name="Straight Connector 121"/>
              <p:cNvCxnSpPr>
                <a:stCxn id="121" idx="0"/>
                <a:endCxn id="121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8610600" y="8610600"/>
              <a:ext cx="914400" cy="1524000"/>
              <a:chOff x="8610600" y="8610600"/>
              <a:chExt cx="914400" cy="1524000"/>
            </a:xfrm>
          </p:grpSpPr>
          <p:sp>
            <p:nvSpPr>
              <p:cNvPr id="118" name="Rectangle 117"/>
              <p:cNvSpPr/>
              <p:nvPr/>
            </p:nvSpPr>
            <p:spPr bwMode="auto">
              <a:xfrm>
                <a:off x="8610600" y="9906000"/>
                <a:ext cx="228600" cy="228600"/>
              </a:xfrm>
              <a:prstGeom prst="rect">
                <a:avLst/>
              </a:prstGeom>
              <a:solidFill>
                <a:srgbClr val="FFFF00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9296400" y="8763000"/>
                <a:ext cx="228600" cy="13716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 flipV="1">
                <a:off x="9409176" y="8610600"/>
                <a:ext cx="0" cy="152400"/>
              </a:xfrm>
              <a:prstGeom prst="straightConnector1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1" name="Rectangle 110"/>
            <p:cNvSpPr/>
            <p:nvPr/>
          </p:nvSpPr>
          <p:spPr bwMode="auto">
            <a:xfrm>
              <a:off x="8610600" y="8077200"/>
              <a:ext cx="228600" cy="18288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8839200" y="80772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9067800" y="80772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9296400" y="10134600"/>
              <a:ext cx="228600" cy="8778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8153400" y="80772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8382000" y="80772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8610600" y="101346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286000" y="3276600"/>
            <a:ext cx="5029200" cy="2935224"/>
            <a:chOff x="13868400" y="8153400"/>
            <a:chExt cx="5029200" cy="2935224"/>
          </a:xfrm>
        </p:grpSpPr>
        <p:grpSp>
          <p:nvGrpSpPr>
            <p:cNvPr id="220" name="Group 219"/>
            <p:cNvGrpSpPr/>
            <p:nvPr/>
          </p:nvGrpSpPr>
          <p:grpSpPr>
            <a:xfrm>
              <a:off x="13868400" y="8153400"/>
              <a:ext cx="5029200" cy="2929594"/>
              <a:chOff x="2743200" y="8305800"/>
              <a:chExt cx="5029200" cy="2929594"/>
            </a:xfrm>
          </p:grpSpPr>
          <p:pic>
            <p:nvPicPr>
              <p:cNvPr id="249" name="Picture 248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250" name="Straight Connector 249"/>
              <p:cNvCxnSpPr>
                <a:stCxn id="249" idx="0"/>
                <a:endCxn id="249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1" name="Straight Connector 250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5" name="Straight Connector 254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Straight Connector 255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4" name="Straight Connector 263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5" name="Straight Connector 264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" name="Straight Connector 265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3" name="Straight Connector 272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4" name="Straight Connector 273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5" name="Straight Connector 274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6" name="Straight Connector 275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7" name="Straight Connector 276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8" name="Straight Connector 277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9" name="Straight Connector 278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0" name="Straight Connector 279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1" name="Straight Connector 280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1" name="Group 220"/>
            <p:cNvGrpSpPr/>
            <p:nvPr/>
          </p:nvGrpSpPr>
          <p:grpSpPr>
            <a:xfrm>
              <a:off x="13868400" y="8153400"/>
              <a:ext cx="1371600" cy="2935224"/>
              <a:chOff x="8153400" y="8077200"/>
              <a:chExt cx="1371600" cy="2935224"/>
            </a:xfrm>
          </p:grpSpPr>
          <p:sp>
            <p:nvSpPr>
              <p:cNvPr id="240" name="Rectangle 239"/>
              <p:cNvSpPr/>
              <p:nvPr/>
            </p:nvSpPr>
            <p:spPr bwMode="auto">
              <a:xfrm>
                <a:off x="8153400" y="8077200"/>
                <a:ext cx="228600" cy="29352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8382000" y="8077200"/>
                <a:ext cx="228600" cy="29352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8610600" y="8077200"/>
                <a:ext cx="228600" cy="1828800"/>
              </a:xfrm>
              <a:prstGeom prst="rect">
                <a:avLst/>
              </a:prstGeom>
              <a:solidFill>
                <a:schemeClr val="tx2">
                  <a:lumMod val="50000"/>
                  <a:alpha val="4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8610600" y="10134600"/>
                <a:ext cx="228600" cy="8778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8839200" y="8077200"/>
                <a:ext cx="228600" cy="2935224"/>
              </a:xfrm>
              <a:prstGeom prst="rect">
                <a:avLst/>
              </a:prstGeom>
              <a:solidFill>
                <a:schemeClr val="tx2">
                  <a:lumMod val="50000"/>
                  <a:alpha val="4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9067800" y="8077200"/>
                <a:ext cx="228600" cy="2935224"/>
              </a:xfrm>
              <a:prstGeom prst="rect">
                <a:avLst/>
              </a:prstGeom>
              <a:solidFill>
                <a:schemeClr val="tx2">
                  <a:lumMod val="50000"/>
                  <a:alpha val="4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9296400" y="10134600"/>
                <a:ext cx="228600" cy="877824"/>
              </a:xfrm>
              <a:prstGeom prst="rect">
                <a:avLst/>
              </a:prstGeom>
              <a:solidFill>
                <a:schemeClr val="tx2">
                  <a:lumMod val="50000"/>
                  <a:alpha val="4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8610600" y="9906000"/>
                <a:ext cx="228600" cy="228600"/>
              </a:xfrm>
              <a:prstGeom prst="rect">
                <a:avLst/>
              </a:prstGeom>
              <a:solidFill>
                <a:srgbClr val="FFFF00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9296400" y="8763000"/>
                <a:ext cx="228600" cy="13716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22" name="Rectangle 221"/>
            <p:cNvSpPr/>
            <p:nvPr/>
          </p:nvSpPr>
          <p:spPr bwMode="auto">
            <a:xfrm>
              <a:off x="152400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54686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156972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59258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61544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63830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66116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16840200" y="9296400"/>
              <a:ext cx="228600" cy="1792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5011400" y="8153400"/>
              <a:ext cx="228600" cy="685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70688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16840200" y="8153400"/>
              <a:ext cx="228600" cy="11430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72974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75260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77546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79832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2118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184404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86690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381000" y="3276600"/>
            <a:ext cx="8247887" cy="3000756"/>
            <a:chOff x="457200" y="3247644"/>
            <a:chExt cx="8247887" cy="3000756"/>
          </a:xfrm>
        </p:grpSpPr>
        <p:grpSp>
          <p:nvGrpSpPr>
            <p:cNvPr id="315" name="Group 314"/>
            <p:cNvGrpSpPr/>
            <p:nvPr/>
          </p:nvGrpSpPr>
          <p:grpSpPr>
            <a:xfrm>
              <a:off x="457200" y="3247644"/>
              <a:ext cx="2933700" cy="3000756"/>
              <a:chOff x="25146000" y="18440400"/>
              <a:chExt cx="2933700" cy="3000756"/>
            </a:xfrm>
          </p:grpSpPr>
          <p:grpSp>
            <p:nvGrpSpPr>
              <p:cNvPr id="316" name="Group 315"/>
              <p:cNvGrpSpPr/>
              <p:nvPr/>
            </p:nvGrpSpPr>
            <p:grpSpPr>
              <a:xfrm>
                <a:off x="25146000" y="18440400"/>
                <a:ext cx="939800" cy="3000756"/>
                <a:chOff x="19888200" y="11430000"/>
                <a:chExt cx="939800" cy="3000756"/>
              </a:xfrm>
            </p:grpSpPr>
            <p:pic>
              <p:nvPicPr>
                <p:cNvPr id="339" name="Picture 338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86112"/>
                <a:stretch/>
              </p:blipFill>
              <p:spPr>
                <a:xfrm>
                  <a:off x="19888200" y="11430000"/>
                  <a:ext cx="698500" cy="2933700"/>
                </a:xfrm>
                <a:prstGeom prst="rect">
                  <a:avLst/>
                </a:prstGeom>
              </p:spPr>
            </p:pic>
            <p:grpSp>
              <p:nvGrpSpPr>
                <p:cNvPr id="340" name="Group 339"/>
                <p:cNvGrpSpPr/>
                <p:nvPr/>
              </p:nvGrpSpPr>
              <p:grpSpPr>
                <a:xfrm>
                  <a:off x="19888200" y="11430000"/>
                  <a:ext cx="685800" cy="2935224"/>
                  <a:chOff x="19888200" y="11430000"/>
                  <a:chExt cx="685800" cy="2935224"/>
                </a:xfrm>
              </p:grpSpPr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19888200" y="11430000"/>
                    <a:ext cx="228600" cy="2935224"/>
                  </a:xfrm>
                  <a:prstGeom prst="rect">
                    <a:avLst/>
                  </a:prstGeom>
                  <a:solidFill>
                    <a:srgbClr val="FF0000">
                      <a:alpha val="53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20116800" y="11430000"/>
                    <a:ext cx="228600" cy="2935224"/>
                  </a:xfrm>
                  <a:prstGeom prst="rect">
                    <a:avLst/>
                  </a:prstGeom>
                  <a:solidFill>
                    <a:srgbClr val="FF0000">
                      <a:alpha val="53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20345400" y="13487400"/>
                    <a:ext cx="228600" cy="877824"/>
                  </a:xfrm>
                  <a:prstGeom prst="rect">
                    <a:avLst/>
                  </a:prstGeom>
                  <a:solidFill>
                    <a:srgbClr val="FF0000">
                      <a:alpha val="53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20345400" y="11430000"/>
                    <a:ext cx="228600" cy="2057400"/>
                  </a:xfrm>
                  <a:prstGeom prst="rect">
                    <a:avLst/>
                  </a:prstGeom>
                  <a:blipFill rotWithShape="1">
                    <a:blip r:embed="rId5">
                      <a:alphaModFix amt="44000"/>
                    </a:blip>
                    <a:tile tx="0" ty="0" sx="100000" sy="100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pic>
              <p:nvPicPr>
                <p:cNvPr id="341" name="Picture 340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3384" t="61905" r="81566" b="-2164"/>
                <a:stretch/>
              </p:blipFill>
              <p:spPr>
                <a:xfrm>
                  <a:off x="20574000" y="13249656"/>
                  <a:ext cx="254000" cy="1181100"/>
                </a:xfrm>
                <a:prstGeom prst="rect">
                  <a:avLst/>
                </a:prstGeom>
                <a:noFill/>
              </p:spPr>
            </p:pic>
            <p:sp>
              <p:nvSpPr>
                <p:cNvPr id="342" name="Rectangle 341"/>
                <p:cNvSpPr/>
                <p:nvPr/>
              </p:nvSpPr>
              <p:spPr bwMode="auto">
                <a:xfrm>
                  <a:off x="20583144" y="13258800"/>
                  <a:ext cx="228600" cy="1106424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25908000" y="19431000"/>
                <a:ext cx="685800" cy="698500"/>
                <a:chOff x="20955000" y="12573000"/>
                <a:chExt cx="685800" cy="698500"/>
              </a:xfrm>
            </p:grpSpPr>
            <p:pic>
              <p:nvPicPr>
                <p:cNvPr id="330" name="Picture 329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839" t="54112" r="86111" b="22078"/>
                <a:stretch/>
              </p:blipFill>
              <p:spPr>
                <a:xfrm>
                  <a:off x="21183600" y="12573000"/>
                  <a:ext cx="254000" cy="698500"/>
                </a:xfrm>
                <a:prstGeom prst="rect">
                  <a:avLst/>
                </a:prstGeom>
              </p:spPr>
            </p:pic>
            <p:pic>
              <p:nvPicPr>
                <p:cNvPr id="331" name="Picture 330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294" t="54113" r="90656" b="22078"/>
                <a:stretch/>
              </p:blipFill>
              <p:spPr>
                <a:xfrm>
                  <a:off x="20955000" y="12573000"/>
                  <a:ext cx="254000" cy="698500"/>
                </a:xfrm>
                <a:prstGeom prst="rect">
                  <a:avLst/>
                </a:prstGeom>
              </p:spPr>
            </p:pic>
            <p:grpSp>
              <p:nvGrpSpPr>
                <p:cNvPr id="332" name="Group 331"/>
                <p:cNvGrpSpPr/>
                <p:nvPr/>
              </p:nvGrpSpPr>
              <p:grpSpPr>
                <a:xfrm>
                  <a:off x="21183600" y="12573000"/>
                  <a:ext cx="228600" cy="685800"/>
                  <a:chOff x="21183600" y="12573000"/>
                  <a:chExt cx="228600" cy="685800"/>
                </a:xfrm>
              </p:grpSpPr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21183600" y="12573000"/>
                    <a:ext cx="228600" cy="228600"/>
                  </a:xfrm>
                  <a:prstGeom prst="rect">
                    <a:avLst/>
                  </a:prstGeom>
                  <a:blipFill rotWithShape="1">
                    <a:blip r:embed="rId5">
                      <a:alphaModFix amt="44000"/>
                    </a:blip>
                    <a:tile tx="0" ty="0" sx="100000" sy="100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21183600" y="13030200"/>
                    <a:ext cx="228600" cy="228600"/>
                  </a:xfrm>
                  <a:prstGeom prst="rect">
                    <a:avLst/>
                  </a:prstGeom>
                  <a:blipFill rotWithShape="1">
                    <a:blip r:embed="rId5">
                      <a:alphaModFix amt="44000"/>
                    </a:blip>
                    <a:tile tx="0" ty="0" sx="100000" sy="100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21183600" y="12801600"/>
                    <a:ext cx="228600" cy="228600"/>
                  </a:xfrm>
                  <a:prstGeom prst="rect">
                    <a:avLst/>
                  </a:prstGeom>
                  <a:solidFill>
                    <a:srgbClr val="FFFF00">
                      <a:alpha val="42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156638" rIns="0" bIns="15663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92113" marR="0" indent="-392113" algn="l" defTabSz="3135313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6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33" name="Rectangle 332"/>
                <p:cNvSpPr/>
                <p:nvPr/>
              </p:nvSpPr>
              <p:spPr bwMode="auto">
                <a:xfrm>
                  <a:off x="20955000" y="12573000"/>
                  <a:ext cx="228600" cy="685800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334" name="Picture 333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3384" t="54112" r="81565" b="22078"/>
                <a:stretch/>
              </p:blipFill>
              <p:spPr>
                <a:xfrm>
                  <a:off x="21386800" y="12573000"/>
                  <a:ext cx="254000" cy="698500"/>
                </a:xfrm>
                <a:prstGeom prst="rect">
                  <a:avLst/>
                </a:prstGeom>
              </p:spPr>
            </p:pic>
            <p:sp>
              <p:nvSpPr>
                <p:cNvPr id="335" name="Rectangle 334"/>
                <p:cNvSpPr/>
                <p:nvPr/>
              </p:nvSpPr>
              <p:spPr bwMode="auto">
                <a:xfrm>
                  <a:off x="21412200" y="12573000"/>
                  <a:ext cx="228600" cy="685800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6670000" y="18440400"/>
                <a:ext cx="1409700" cy="2937256"/>
                <a:chOff x="22009100" y="11430000"/>
                <a:chExt cx="1409700" cy="2937256"/>
              </a:xfrm>
            </p:grpSpPr>
            <p:pic>
              <p:nvPicPr>
                <p:cNvPr id="319" name="Picture 318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839" r="72727"/>
                <a:stretch/>
              </p:blipFill>
              <p:spPr>
                <a:xfrm>
                  <a:off x="22237700" y="11430000"/>
                  <a:ext cx="927100" cy="2933700"/>
                </a:xfrm>
                <a:prstGeom prst="rect">
                  <a:avLst/>
                </a:prstGeom>
              </p:spPr>
            </p:pic>
            <p:sp>
              <p:nvSpPr>
                <p:cNvPr id="320" name="Rectangle 319"/>
                <p:cNvSpPr/>
                <p:nvPr/>
              </p:nvSpPr>
              <p:spPr bwMode="auto">
                <a:xfrm>
                  <a:off x="22237700" y="11430000"/>
                  <a:ext cx="228600" cy="1828800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42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22466300" y="11430000"/>
                  <a:ext cx="228600" cy="2935224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42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22694900" y="11430000"/>
                  <a:ext cx="228600" cy="2935224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42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22923500" y="13487400"/>
                  <a:ext cx="228600" cy="877824"/>
                </a:xfrm>
                <a:prstGeom prst="rect">
                  <a:avLst/>
                </a:prstGeom>
                <a:solidFill>
                  <a:schemeClr val="tx2">
                    <a:lumMod val="50000"/>
                    <a:alpha val="42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22923500" y="11430000"/>
                  <a:ext cx="228600" cy="2057400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22237700" y="13258800"/>
                  <a:ext cx="228600" cy="1097280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326" name="Picture 325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294" r="90909" b="29437"/>
                <a:stretch/>
              </p:blipFill>
              <p:spPr>
                <a:xfrm>
                  <a:off x="22009100" y="11430000"/>
                  <a:ext cx="241300" cy="2070100"/>
                </a:xfrm>
                <a:prstGeom prst="rect">
                  <a:avLst/>
                </a:prstGeom>
              </p:spPr>
            </p:pic>
            <p:sp>
              <p:nvSpPr>
                <p:cNvPr id="327" name="Rectangle 326"/>
                <p:cNvSpPr/>
                <p:nvPr/>
              </p:nvSpPr>
              <p:spPr bwMode="auto">
                <a:xfrm>
                  <a:off x="22009100" y="11430000"/>
                  <a:ext cx="228600" cy="2057400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328" name="Picture 327" descr="us_grid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7020" t="61905" r="67929"/>
                <a:stretch/>
              </p:blipFill>
              <p:spPr>
                <a:xfrm>
                  <a:off x="23164800" y="13249656"/>
                  <a:ext cx="254000" cy="1117600"/>
                </a:xfrm>
                <a:prstGeom prst="rect">
                  <a:avLst/>
                </a:prstGeom>
              </p:spPr>
            </p:pic>
            <p:sp>
              <p:nvSpPr>
                <p:cNvPr id="329" name="Rectangle 328"/>
                <p:cNvSpPr/>
                <p:nvPr/>
              </p:nvSpPr>
              <p:spPr bwMode="auto">
                <a:xfrm>
                  <a:off x="23164800" y="13258800"/>
                  <a:ext cx="228600" cy="1106424"/>
                </a:xfrm>
                <a:prstGeom prst="rect">
                  <a:avLst/>
                </a:prstGeom>
                <a:blipFill rotWithShape="1">
                  <a:blip r:embed="rId5">
                    <a:alphaModFix amt="44000"/>
                  </a:blip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156638" rIns="0" bIns="15663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92113" marR="0" indent="-392113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6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347" name="Group 346"/>
            <p:cNvGrpSpPr/>
            <p:nvPr/>
          </p:nvGrpSpPr>
          <p:grpSpPr>
            <a:xfrm>
              <a:off x="3505200" y="3247644"/>
              <a:ext cx="2540000" cy="2946400"/>
              <a:chOff x="23926800" y="11430000"/>
              <a:chExt cx="2540000" cy="2946400"/>
            </a:xfrm>
          </p:grpSpPr>
          <p:pic>
            <p:nvPicPr>
              <p:cNvPr id="348" name="Picture 347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474" r="36111"/>
              <a:stretch/>
            </p:blipFill>
            <p:spPr>
              <a:xfrm>
                <a:off x="24155400" y="11430000"/>
                <a:ext cx="2082800" cy="2933700"/>
              </a:xfrm>
              <a:prstGeom prst="rect">
                <a:avLst/>
              </a:prstGeom>
            </p:spPr>
          </p:pic>
          <p:sp>
            <p:nvSpPr>
              <p:cNvPr id="349" name="Rectangle 348"/>
              <p:cNvSpPr/>
              <p:nvPr/>
            </p:nvSpPr>
            <p:spPr bwMode="auto">
              <a:xfrm>
                <a:off x="24155400" y="12115800"/>
                <a:ext cx="228600" cy="13716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243840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246126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248412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250698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252984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255270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257556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25984200" y="12573000"/>
                <a:ext cx="228600" cy="1792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24155400" y="11430000"/>
                <a:ext cx="228600" cy="6858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25984200" y="11430000"/>
                <a:ext cx="228600" cy="11430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24155400" y="13487400"/>
                <a:ext cx="228600" cy="8778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361" name="Picture 360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929" r="77273" b="21645"/>
              <a:stretch/>
            </p:blipFill>
            <p:spPr>
              <a:xfrm>
                <a:off x="23926800" y="11430000"/>
                <a:ext cx="241300" cy="2298700"/>
              </a:xfrm>
              <a:prstGeom prst="rect">
                <a:avLst/>
              </a:prstGeom>
            </p:spPr>
          </p:pic>
          <p:sp>
            <p:nvSpPr>
              <p:cNvPr id="362" name="Rectangle 361"/>
              <p:cNvSpPr/>
              <p:nvPr/>
            </p:nvSpPr>
            <p:spPr bwMode="auto">
              <a:xfrm>
                <a:off x="23926800" y="11430000"/>
                <a:ext cx="228600" cy="22860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363" name="Picture 362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384" t="30736" r="31566"/>
              <a:stretch/>
            </p:blipFill>
            <p:spPr>
              <a:xfrm>
                <a:off x="26212800" y="12344400"/>
                <a:ext cx="254000" cy="2032000"/>
              </a:xfrm>
              <a:prstGeom prst="rect">
                <a:avLst/>
              </a:prstGeom>
            </p:spPr>
          </p:pic>
          <p:sp>
            <p:nvSpPr>
              <p:cNvPr id="364" name="Rectangle 363"/>
              <p:cNvSpPr/>
              <p:nvPr/>
            </p:nvSpPr>
            <p:spPr bwMode="auto">
              <a:xfrm>
                <a:off x="26212800" y="12344400"/>
                <a:ext cx="228600" cy="20208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>
              <a:off x="6400800" y="3247644"/>
              <a:ext cx="2304287" cy="2935224"/>
              <a:chOff x="26822400" y="11430000"/>
              <a:chExt cx="2304287" cy="2935224"/>
            </a:xfrm>
          </p:grpSpPr>
          <p:pic>
            <p:nvPicPr>
              <p:cNvPr id="366" name="Picture 365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8838"/>
              <a:stretch/>
            </p:blipFill>
            <p:spPr>
              <a:xfrm>
                <a:off x="27051000" y="11430000"/>
                <a:ext cx="2070100" cy="2933700"/>
              </a:xfrm>
              <a:prstGeom prst="rect">
                <a:avLst/>
              </a:prstGeom>
            </p:spPr>
          </p:pic>
          <p:sp>
            <p:nvSpPr>
              <p:cNvPr id="367" name="Rectangle 366"/>
              <p:cNvSpPr/>
              <p:nvPr/>
            </p:nvSpPr>
            <p:spPr bwMode="auto">
              <a:xfrm>
                <a:off x="272796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27051000" y="11430000"/>
                <a:ext cx="228600" cy="1143000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275082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277368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279654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281940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284226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286512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28879800" y="11430000"/>
                <a:ext cx="246887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27051000" y="12573000"/>
                <a:ext cx="228600" cy="17922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377" name="Picture 376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4293" r="40656" b="53247"/>
              <a:stretch/>
            </p:blipFill>
            <p:spPr>
              <a:xfrm>
                <a:off x="26822400" y="11430000"/>
                <a:ext cx="254000" cy="1371600"/>
              </a:xfrm>
              <a:prstGeom prst="rect">
                <a:avLst/>
              </a:prstGeom>
            </p:spPr>
          </p:pic>
          <p:sp>
            <p:nvSpPr>
              <p:cNvPr id="378" name="Rectangle 377"/>
              <p:cNvSpPr/>
              <p:nvPr/>
            </p:nvSpPr>
            <p:spPr bwMode="auto">
              <a:xfrm>
                <a:off x="26822400" y="11430000"/>
                <a:ext cx="228600" cy="13716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grpSp>
        <p:nvGrpSpPr>
          <p:cNvPr id="476" name="Group 475"/>
          <p:cNvGrpSpPr/>
          <p:nvPr/>
        </p:nvGrpSpPr>
        <p:grpSpPr>
          <a:xfrm>
            <a:off x="5943600" y="3276600"/>
            <a:ext cx="2672587" cy="2935224"/>
            <a:chOff x="15011400" y="4572000"/>
            <a:chExt cx="2672587" cy="2935224"/>
          </a:xfrm>
        </p:grpSpPr>
        <p:grpSp>
          <p:nvGrpSpPr>
            <p:cNvPr id="379" name="Group 378"/>
            <p:cNvGrpSpPr/>
            <p:nvPr/>
          </p:nvGrpSpPr>
          <p:grpSpPr>
            <a:xfrm>
              <a:off x="15011400" y="4572000"/>
              <a:ext cx="1397000" cy="2933700"/>
              <a:chOff x="16840200" y="11353800"/>
              <a:chExt cx="1397000" cy="2933700"/>
            </a:xfrm>
          </p:grpSpPr>
          <p:pic>
            <p:nvPicPr>
              <p:cNvPr id="380" name="Picture 379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384" r="17931"/>
              <a:stretch/>
            </p:blipFill>
            <p:spPr>
              <a:xfrm>
                <a:off x="17068800" y="11353800"/>
                <a:ext cx="939800" cy="2933700"/>
              </a:xfrm>
              <a:prstGeom prst="rect">
                <a:avLst/>
              </a:prstGeom>
            </p:spPr>
          </p:pic>
          <p:pic>
            <p:nvPicPr>
              <p:cNvPr id="381" name="Picture 380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565" t="46320" r="13384"/>
              <a:stretch/>
            </p:blipFill>
            <p:spPr>
              <a:xfrm>
                <a:off x="17983200" y="12710160"/>
                <a:ext cx="254000" cy="1574800"/>
              </a:xfrm>
              <a:prstGeom prst="rect">
                <a:avLst/>
              </a:prstGeom>
            </p:spPr>
          </p:pic>
          <p:pic>
            <p:nvPicPr>
              <p:cNvPr id="382" name="Picture 381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8838" r="36111" b="60606"/>
              <a:stretch/>
            </p:blipFill>
            <p:spPr>
              <a:xfrm>
                <a:off x="16840200" y="11353800"/>
                <a:ext cx="254000" cy="1155700"/>
              </a:xfrm>
              <a:prstGeom prst="rect">
                <a:avLst/>
              </a:prstGeom>
            </p:spPr>
          </p:pic>
        </p:grpSp>
        <p:grpSp>
          <p:nvGrpSpPr>
            <p:cNvPr id="383" name="Group 382"/>
            <p:cNvGrpSpPr/>
            <p:nvPr/>
          </p:nvGrpSpPr>
          <p:grpSpPr>
            <a:xfrm>
              <a:off x="16522700" y="4572000"/>
              <a:ext cx="1161287" cy="2935224"/>
              <a:chOff x="17830800" y="11430000"/>
              <a:chExt cx="1161287" cy="2935224"/>
            </a:xfrm>
          </p:grpSpPr>
          <p:pic>
            <p:nvPicPr>
              <p:cNvPr id="384" name="Picture 383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566"/>
              <a:stretch/>
            </p:blipFill>
            <p:spPr>
              <a:xfrm>
                <a:off x="18059400" y="11430000"/>
                <a:ext cx="927100" cy="2933700"/>
              </a:xfrm>
              <a:prstGeom prst="rect">
                <a:avLst/>
              </a:prstGeom>
            </p:spPr>
          </p:pic>
          <p:sp>
            <p:nvSpPr>
              <p:cNvPr id="385" name="Rectangle 384"/>
              <p:cNvSpPr/>
              <p:nvPr/>
            </p:nvSpPr>
            <p:spPr bwMode="auto">
              <a:xfrm>
                <a:off x="185166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18745200" y="11430000"/>
                <a:ext cx="246887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18059400" y="11430000"/>
                <a:ext cx="228600" cy="1371600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18288000" y="11430000"/>
                <a:ext cx="228600" cy="2935224"/>
              </a:xfrm>
              <a:prstGeom prst="rect">
                <a:avLst/>
              </a:prstGeom>
              <a:solidFill>
                <a:srgbClr val="660066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18059400" y="12801600"/>
                <a:ext cx="228600" cy="15636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390" name="Picture 389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7020" r="17929" b="45455"/>
              <a:stretch/>
            </p:blipFill>
            <p:spPr>
              <a:xfrm>
                <a:off x="17830800" y="11430000"/>
                <a:ext cx="254000" cy="1600200"/>
              </a:xfrm>
              <a:prstGeom prst="rect">
                <a:avLst/>
              </a:prstGeom>
            </p:spPr>
          </p:pic>
          <p:sp>
            <p:nvSpPr>
              <p:cNvPr id="391" name="Rectangle 390"/>
              <p:cNvSpPr/>
              <p:nvPr/>
            </p:nvSpPr>
            <p:spPr bwMode="auto">
              <a:xfrm>
                <a:off x="17830800" y="11430000"/>
                <a:ext cx="228600" cy="16002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  <p:cxnSp>
          <p:nvCxnSpPr>
            <p:cNvPr id="410" name="Elbow Connector 409"/>
            <p:cNvCxnSpPr>
              <a:stCxn id="387" idx="2"/>
              <a:endCxn id="381" idx="0"/>
            </p:cNvCxnSpPr>
            <p:nvPr/>
          </p:nvCxnSpPr>
          <p:spPr bwMode="auto">
            <a:xfrm rot="5400000" flipH="1">
              <a:off x="16565880" y="5643880"/>
              <a:ext cx="15240" cy="584200"/>
            </a:xfrm>
            <a:prstGeom prst="bentConnector5">
              <a:avLst>
                <a:gd name="adj1" fmla="val -1125000"/>
                <a:gd name="adj2" fmla="val 38999"/>
                <a:gd name="adj3" fmla="val 1753990"/>
              </a:avLst>
            </a:prstGeom>
            <a:solidFill>
              <a:srgbClr val="FFFFCC"/>
            </a:solidFill>
            <a:ln w="222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7" name="Group 476"/>
          <p:cNvGrpSpPr/>
          <p:nvPr/>
        </p:nvGrpSpPr>
        <p:grpSpPr>
          <a:xfrm>
            <a:off x="3124200" y="3276600"/>
            <a:ext cx="2984500" cy="2946400"/>
            <a:chOff x="12192000" y="4521200"/>
            <a:chExt cx="2984500" cy="2946400"/>
          </a:xfrm>
        </p:grpSpPr>
        <p:grpSp>
          <p:nvGrpSpPr>
            <p:cNvPr id="392" name="Group 391"/>
            <p:cNvGrpSpPr/>
            <p:nvPr/>
          </p:nvGrpSpPr>
          <p:grpSpPr>
            <a:xfrm>
              <a:off x="12192000" y="4521200"/>
              <a:ext cx="2540000" cy="2946400"/>
              <a:chOff x="23926800" y="11430000"/>
              <a:chExt cx="2540000" cy="2946400"/>
            </a:xfrm>
          </p:grpSpPr>
          <p:pic>
            <p:nvPicPr>
              <p:cNvPr id="393" name="Picture 392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474" r="36111"/>
              <a:stretch/>
            </p:blipFill>
            <p:spPr>
              <a:xfrm>
                <a:off x="24155400" y="11430000"/>
                <a:ext cx="2082800" cy="2933700"/>
              </a:xfrm>
              <a:prstGeom prst="rect">
                <a:avLst/>
              </a:prstGeom>
            </p:spPr>
          </p:pic>
          <p:sp>
            <p:nvSpPr>
              <p:cNvPr id="394" name="Rectangle 393"/>
              <p:cNvSpPr/>
              <p:nvPr/>
            </p:nvSpPr>
            <p:spPr bwMode="auto">
              <a:xfrm>
                <a:off x="24155400" y="12115800"/>
                <a:ext cx="228600" cy="13716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243840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246126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248412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250698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252984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255270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25755600" y="11430000"/>
                <a:ext cx="228600" cy="2935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25984200" y="12573000"/>
                <a:ext cx="228600" cy="1792224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24155400" y="11430000"/>
                <a:ext cx="228600" cy="685800"/>
              </a:xfrm>
              <a:prstGeom prst="rect">
                <a:avLst/>
              </a:prstGeom>
              <a:solidFill>
                <a:srgbClr val="27F50B">
                  <a:alpha val="4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25984200" y="11430000"/>
                <a:ext cx="228600" cy="11430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24155400" y="13487400"/>
                <a:ext cx="228600" cy="8778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406" name="Picture 405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929" r="77273" b="21645"/>
              <a:stretch/>
            </p:blipFill>
            <p:spPr>
              <a:xfrm>
                <a:off x="23926800" y="11430000"/>
                <a:ext cx="241300" cy="2298700"/>
              </a:xfrm>
              <a:prstGeom prst="rect">
                <a:avLst/>
              </a:prstGeom>
            </p:spPr>
          </p:pic>
          <p:sp>
            <p:nvSpPr>
              <p:cNvPr id="407" name="Rectangle 406"/>
              <p:cNvSpPr/>
              <p:nvPr/>
            </p:nvSpPr>
            <p:spPr bwMode="auto">
              <a:xfrm>
                <a:off x="23926800" y="11430000"/>
                <a:ext cx="228600" cy="2286000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408" name="Picture 407" descr="us_grid.pd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384" t="30736" r="31566"/>
              <a:stretch/>
            </p:blipFill>
            <p:spPr>
              <a:xfrm>
                <a:off x="26212800" y="12344400"/>
                <a:ext cx="254000" cy="2032000"/>
              </a:xfrm>
              <a:prstGeom prst="rect">
                <a:avLst/>
              </a:prstGeom>
            </p:spPr>
          </p:pic>
          <p:sp>
            <p:nvSpPr>
              <p:cNvPr id="409" name="Rectangle 408"/>
              <p:cNvSpPr/>
              <p:nvPr/>
            </p:nvSpPr>
            <p:spPr bwMode="auto">
              <a:xfrm>
                <a:off x="26212800" y="12344400"/>
                <a:ext cx="228600" cy="2020824"/>
              </a:xfrm>
              <a:prstGeom prst="rect">
                <a:avLst/>
              </a:prstGeom>
              <a:blipFill rotWithShape="1">
                <a:blip r:embed="rId5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  <p:cxnSp>
          <p:nvCxnSpPr>
            <p:cNvPr id="411" name="Elbow Connector 410"/>
            <p:cNvCxnSpPr/>
            <p:nvPr/>
          </p:nvCxnSpPr>
          <p:spPr bwMode="auto">
            <a:xfrm rot="5400000" flipH="1">
              <a:off x="14782800" y="5283200"/>
              <a:ext cx="12700" cy="774700"/>
            </a:xfrm>
            <a:prstGeom prst="bentConnector5">
              <a:avLst>
                <a:gd name="adj1" fmla="val -1800000"/>
                <a:gd name="adj2" fmla="val 50820"/>
                <a:gd name="adj3" fmla="val 2800000"/>
              </a:avLst>
            </a:prstGeom>
            <a:solidFill>
              <a:srgbClr val="FFFFCC"/>
            </a:solidFill>
            <a:ln w="22225" cap="flat" cmpd="sng" algn="ctr">
              <a:solidFill>
                <a:srgbClr val="27F50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Group 411"/>
          <p:cNvGrpSpPr/>
          <p:nvPr/>
        </p:nvGrpSpPr>
        <p:grpSpPr>
          <a:xfrm>
            <a:off x="2286000" y="3276600"/>
            <a:ext cx="5029200" cy="2935224"/>
            <a:chOff x="19507200" y="8153400"/>
            <a:chExt cx="5029200" cy="2935224"/>
          </a:xfrm>
        </p:grpSpPr>
        <p:grpSp>
          <p:nvGrpSpPr>
            <p:cNvPr id="413" name="Group 412"/>
            <p:cNvGrpSpPr/>
            <p:nvPr/>
          </p:nvGrpSpPr>
          <p:grpSpPr>
            <a:xfrm>
              <a:off x="19507200" y="8153400"/>
              <a:ext cx="5029200" cy="2929594"/>
              <a:chOff x="2743200" y="8305800"/>
              <a:chExt cx="5029200" cy="2929594"/>
            </a:xfrm>
          </p:grpSpPr>
          <p:pic>
            <p:nvPicPr>
              <p:cNvPr id="441" name="Picture 440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442" name="Straight Connector 441"/>
              <p:cNvCxnSpPr>
                <a:stCxn id="441" idx="0"/>
                <a:endCxn id="441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4" name="Straight Connector 443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" name="Straight Connector 444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7" name="Straight Connector 446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8" name="Straight Connector 447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" name="Straight Connector 449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" name="Straight Connector 450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2" name="Straight Connector 451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3" name="Straight Connector 452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4" name="Straight Connector 453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5" name="Straight Connector 454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6" name="Straight Connector 455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Straight Connector 456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8" name="Straight Connector 457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9" name="Straight Connector 458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0" name="Straight Connector 459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1" name="Straight Connector 460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2" name="Straight Connector 461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3" name="Straight Connector 462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4" name="Straight Connector 463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5" name="Straight Connector 464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6" name="Straight Connector 465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7" name="Straight Connector 466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8" name="Straight Connector 467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9" name="Straight Connector 468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0" name="Straight Connector 469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1" name="Straight Connector 470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2" name="Straight Connector 471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3" name="Straight Connector 472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4" name="Straight Connector 473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" name="Rectangle 413"/>
            <p:cNvSpPr/>
            <p:nvPr/>
          </p:nvSpPr>
          <p:spPr bwMode="auto">
            <a:xfrm>
              <a:off x="240792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43078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3622000" y="81534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38506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33934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3622000" y="95250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31648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29362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227076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224790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2250400" y="81534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9964400" y="99822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19964400" y="97536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220218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217932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15646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3360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11074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08788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06502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04216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01930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19964400" y="81534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2250400" y="99822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19507200" y="81534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19735800" y="81534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19964400" y="102108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7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Partitioner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D7DCC-9449-4A22-9FA0-B7EC931C5C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sp>
        <p:nvSpPr>
          <p:cNvPr id="7" name="Oval 2056"/>
          <p:cNvSpPr/>
          <p:nvPr/>
        </p:nvSpPr>
        <p:spPr>
          <a:xfrm>
            <a:off x="3886200" y="1066800"/>
            <a:ext cx="83820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2067"/>
          <p:cNvCxnSpPr>
            <a:stCxn id="10" idx="0"/>
            <a:endCxn id="7" idx="4"/>
          </p:cNvCxnSpPr>
          <p:nvPr/>
        </p:nvCxnSpPr>
        <p:spPr>
          <a:xfrm flipV="1">
            <a:off x="723900" y="1905000"/>
            <a:ext cx="3581400" cy="205740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2067"/>
          <p:cNvCxnSpPr>
            <a:stCxn id="11" idx="0"/>
            <a:endCxn id="7" idx="4"/>
          </p:cNvCxnSpPr>
          <p:nvPr/>
        </p:nvCxnSpPr>
        <p:spPr>
          <a:xfrm flipH="1" flipV="1">
            <a:off x="4305300" y="1905000"/>
            <a:ext cx="3810000" cy="205740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2056"/>
          <p:cNvSpPr/>
          <p:nvPr/>
        </p:nvSpPr>
        <p:spPr>
          <a:xfrm>
            <a:off x="304800" y="3962400"/>
            <a:ext cx="838200" cy="838200"/>
          </a:xfrm>
          <a:prstGeom prst="ellipse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056"/>
          <p:cNvSpPr/>
          <p:nvPr/>
        </p:nvSpPr>
        <p:spPr>
          <a:xfrm>
            <a:off x="7696200" y="3962400"/>
            <a:ext cx="838200" cy="838200"/>
          </a:xfrm>
          <a:prstGeom prst="ellipse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2067"/>
          <p:cNvCxnSpPr>
            <a:stCxn id="18" idx="0"/>
            <a:endCxn id="7" idx="4"/>
          </p:cNvCxnSpPr>
          <p:nvPr/>
        </p:nvCxnSpPr>
        <p:spPr>
          <a:xfrm flipV="1">
            <a:off x="3390900" y="1905000"/>
            <a:ext cx="914400" cy="205740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067"/>
          <p:cNvCxnSpPr>
            <a:stCxn id="19" idx="0"/>
            <a:endCxn id="7" idx="4"/>
          </p:cNvCxnSpPr>
          <p:nvPr/>
        </p:nvCxnSpPr>
        <p:spPr>
          <a:xfrm flipH="1" flipV="1">
            <a:off x="4305300" y="1905000"/>
            <a:ext cx="1676400" cy="2057400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val 2056"/>
          <p:cNvSpPr/>
          <p:nvPr/>
        </p:nvSpPr>
        <p:spPr>
          <a:xfrm>
            <a:off x="5562600" y="3962400"/>
            <a:ext cx="838200" cy="838200"/>
          </a:xfrm>
          <a:prstGeom prst="ellipse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2056"/>
          <p:cNvSpPr/>
          <p:nvPr/>
        </p:nvSpPr>
        <p:spPr>
          <a:xfrm>
            <a:off x="2971800" y="3962400"/>
            <a:ext cx="838200" cy="838200"/>
          </a:xfrm>
          <a:prstGeom prst="ellipse">
            <a:avLst/>
          </a:prstGeom>
          <a:solidFill>
            <a:srgbClr val="BFBFB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6" name="Group 745"/>
          <p:cNvGrpSpPr/>
          <p:nvPr/>
        </p:nvGrpSpPr>
        <p:grpSpPr>
          <a:xfrm>
            <a:off x="76200" y="4876800"/>
            <a:ext cx="2057400" cy="1225296"/>
            <a:chOff x="76200" y="4876800"/>
            <a:chExt cx="2057400" cy="1225296"/>
          </a:xfrm>
        </p:grpSpPr>
        <p:pic>
          <p:nvPicPr>
            <p:cNvPr id="504" name="Picture 503" descr="nov10_tweets.png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8438" r="7084" b="20312"/>
            <a:stretch/>
          </p:blipFill>
          <p:spPr>
            <a:xfrm>
              <a:off x="76200" y="4876800"/>
              <a:ext cx="2057400" cy="122529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15" name="Rectangle 314"/>
            <p:cNvSpPr/>
            <p:nvPr/>
          </p:nvSpPr>
          <p:spPr>
            <a:xfrm>
              <a:off x="76200" y="4876800"/>
              <a:ext cx="12954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752601" y="5257803"/>
              <a:ext cx="201166" cy="173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33400" y="5562601"/>
              <a:ext cx="1295400" cy="512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6200" y="5410201"/>
              <a:ext cx="457200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2286000" y="4876800"/>
            <a:ext cx="2057400" cy="1225296"/>
            <a:chOff x="2286000" y="4876800"/>
            <a:chExt cx="2057400" cy="1225296"/>
          </a:xfrm>
        </p:grpSpPr>
        <p:pic>
          <p:nvPicPr>
            <p:cNvPr id="505" name="Picture 504" descr="nov10_tweets.png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8438" r="7084" b="20312"/>
            <a:stretch/>
          </p:blipFill>
          <p:spPr>
            <a:xfrm>
              <a:off x="2286000" y="4876800"/>
              <a:ext cx="2057400" cy="1225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9" name="Rectangle 318"/>
            <p:cNvSpPr/>
            <p:nvPr/>
          </p:nvSpPr>
          <p:spPr>
            <a:xfrm>
              <a:off x="2743200" y="5458968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2860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038600" y="4876800"/>
              <a:ext cx="228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743200" y="5562601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Group 747"/>
          <p:cNvGrpSpPr/>
          <p:nvPr/>
        </p:nvGrpSpPr>
        <p:grpSpPr>
          <a:xfrm>
            <a:off x="4495800" y="4876800"/>
            <a:ext cx="2057400" cy="1225296"/>
            <a:chOff x="4495800" y="4876800"/>
            <a:chExt cx="2057400" cy="1225296"/>
          </a:xfrm>
        </p:grpSpPr>
        <p:pic>
          <p:nvPicPr>
            <p:cNvPr id="506" name="Picture 505" descr="nov10_tweets.png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8438" r="7084" b="20312"/>
            <a:stretch/>
          </p:blipFill>
          <p:spPr>
            <a:xfrm>
              <a:off x="4495800" y="4876800"/>
              <a:ext cx="2057400" cy="1225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0" name="Rectangle 319"/>
            <p:cNvSpPr/>
            <p:nvPr/>
          </p:nvSpPr>
          <p:spPr>
            <a:xfrm>
              <a:off x="4953000" y="5452872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4958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248400" y="4876800"/>
              <a:ext cx="3048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486400" y="5562601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9" name="Group 748"/>
          <p:cNvGrpSpPr/>
          <p:nvPr/>
        </p:nvGrpSpPr>
        <p:grpSpPr>
          <a:xfrm>
            <a:off x="6705600" y="4876800"/>
            <a:ext cx="2057400" cy="1246631"/>
            <a:chOff x="6705600" y="4876800"/>
            <a:chExt cx="2057400" cy="1246631"/>
          </a:xfrm>
        </p:grpSpPr>
        <p:pic>
          <p:nvPicPr>
            <p:cNvPr id="507" name="Picture 506" descr="nov10_tweets.png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8438" r="7084" b="20312"/>
            <a:stretch/>
          </p:blipFill>
          <p:spPr>
            <a:xfrm>
              <a:off x="6705600" y="4876800"/>
              <a:ext cx="2057400" cy="1225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1" name="Rectangle 320"/>
            <p:cNvSpPr/>
            <p:nvPr/>
          </p:nvSpPr>
          <p:spPr>
            <a:xfrm>
              <a:off x="7162800" y="5452872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7056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382000" y="5562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705600" y="5562600"/>
              <a:ext cx="17526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7086600" y="4876800"/>
              <a:ext cx="838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1066800" y="2667000"/>
            <a:ext cx="1371600" cy="914400"/>
            <a:chOff x="76200" y="4876800"/>
            <a:chExt cx="2057400" cy="1246631"/>
          </a:xfrm>
        </p:grpSpPr>
        <p:grpSp>
          <p:nvGrpSpPr>
            <p:cNvPr id="337" name="Group 336"/>
            <p:cNvGrpSpPr/>
            <p:nvPr/>
          </p:nvGrpSpPr>
          <p:grpSpPr>
            <a:xfrm>
              <a:off x="76200" y="4876800"/>
              <a:ext cx="2057400" cy="1219200"/>
              <a:chOff x="2743200" y="8305800"/>
              <a:chExt cx="5029200" cy="2929594"/>
            </a:xfrm>
          </p:grpSpPr>
          <p:pic>
            <p:nvPicPr>
              <p:cNvPr id="342" name="Picture 341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02" t="20288" r="8381" b="21740"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343" name="Straight Connector 342"/>
              <p:cNvCxnSpPr>
                <a:stCxn id="342" idx="0"/>
                <a:endCxn id="342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" name="Straight Connector 343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7" name="Straight Connector 346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Straight Connector 351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3" name="Straight Connector 352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4" name="Straight Connector 353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5" name="Straight Connector 354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6" name="Straight Connector 355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7" name="Straight Connector 356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8" name="Straight Connector 357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3" name="Straight Connector 362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4" name="Straight Connector 363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5" name="Straight Connector 364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6" name="Straight Connector 365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7" name="Straight Connector 366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8" name="Straight Connector 367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9" name="Straight Connector 368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" name="Straight Connector 369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" name="Straight Connector 370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" name="Straight Connector 371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" name="Straight Connector 372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Straight Connector 373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" name="Straight Connector 374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8" name="Rectangle 337"/>
            <p:cNvSpPr/>
            <p:nvPr/>
          </p:nvSpPr>
          <p:spPr>
            <a:xfrm>
              <a:off x="76200" y="4876800"/>
              <a:ext cx="12954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752601" y="5257803"/>
              <a:ext cx="201166" cy="173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533400" y="5562600"/>
              <a:ext cx="12954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200" y="5410201"/>
              <a:ext cx="457200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3124200" y="2819400"/>
            <a:ext cx="1371600" cy="914400"/>
            <a:chOff x="2286000" y="4876800"/>
            <a:chExt cx="2057400" cy="1246631"/>
          </a:xfrm>
        </p:grpSpPr>
        <p:grpSp>
          <p:nvGrpSpPr>
            <p:cNvPr id="377" name="Group 376"/>
            <p:cNvGrpSpPr/>
            <p:nvPr/>
          </p:nvGrpSpPr>
          <p:grpSpPr>
            <a:xfrm>
              <a:off x="2286000" y="4876800"/>
              <a:ext cx="2057400" cy="1219200"/>
              <a:chOff x="2743200" y="8305800"/>
              <a:chExt cx="5029200" cy="2929594"/>
            </a:xfrm>
          </p:grpSpPr>
          <p:pic>
            <p:nvPicPr>
              <p:cNvPr id="382" name="Picture 381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02" t="20288" r="8381" b="21740"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383" name="Straight Connector 382"/>
              <p:cNvCxnSpPr>
                <a:stCxn id="382" idx="0"/>
                <a:endCxn id="382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Straight Connector 383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Straight Connector 384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6" name="Straight Connector 385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7" name="Straight Connector 386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8" name="Straight Connector 387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" name="Straight Connector 388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" name="Straight Connector 389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" name="Straight Connector 390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" name="Straight Connector 391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Straight Connector 394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Straight Connector 395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7" name="Straight Connector 396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8" name="Straight Connector 397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9" name="Straight Connector 398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" name="Straight Connector 399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1" name="Straight Connector 400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Straight Connector 401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3" name="Straight Connector 402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4" name="Straight Connector 403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5" name="Straight Connector 404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6" name="Straight Connector 405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7" name="Straight Connector 406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8" name="Straight Connector 407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9" name="Straight Connector 408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0" name="Straight Connector 409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" name="Straight Connector 410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2" name="Straight Connector 411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3" name="Straight Connector 412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4" name="Straight Connector 413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5" name="Straight Connector 414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8" name="Rectangle 377"/>
            <p:cNvSpPr/>
            <p:nvPr/>
          </p:nvSpPr>
          <p:spPr>
            <a:xfrm>
              <a:off x="2743200" y="5458968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22860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38600" y="4876800"/>
              <a:ext cx="3048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2743200" y="5562600"/>
              <a:ext cx="8382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4724400" y="2971800"/>
            <a:ext cx="1447800" cy="914400"/>
            <a:chOff x="4495800" y="4876800"/>
            <a:chExt cx="2057400" cy="1246631"/>
          </a:xfrm>
        </p:grpSpPr>
        <p:grpSp>
          <p:nvGrpSpPr>
            <p:cNvPr id="421" name="Group 420"/>
            <p:cNvGrpSpPr/>
            <p:nvPr/>
          </p:nvGrpSpPr>
          <p:grpSpPr>
            <a:xfrm>
              <a:off x="4495800" y="4876800"/>
              <a:ext cx="2057400" cy="1219200"/>
              <a:chOff x="2743200" y="8305800"/>
              <a:chExt cx="5029200" cy="2929594"/>
            </a:xfrm>
          </p:grpSpPr>
          <p:pic>
            <p:nvPicPr>
              <p:cNvPr id="426" name="Picture 425" descr="nov10_tweets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02" t="20288" r="8381" b="21740"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427" name="Straight Connector 426"/>
              <p:cNvCxnSpPr>
                <a:stCxn id="426" idx="0"/>
                <a:endCxn id="426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8" name="Straight Connector 427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9" name="Straight Connector 428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0" name="Straight Connector 429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1" name="Straight Connector 430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2" name="Straight Connector 431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3" name="Straight Connector 432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4" name="Straight Connector 433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" name="Straight Connector 434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6" name="Straight Connector 435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7" name="Straight Connector 436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8" name="Straight Connector 437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9" name="Straight Connector 438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1" name="Straight Connector 440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2" name="Straight Connector 441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4" name="Straight Connector 443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" name="Straight Connector 444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7" name="Straight Connector 446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8" name="Straight Connector 447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0" name="Straight Connector 449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" name="Straight Connector 450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2" name="Straight Connector 451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3" name="Straight Connector 452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4" name="Straight Connector 453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5" name="Straight Connector 454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6" name="Straight Connector 455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Straight Connector 456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8" name="Straight Connector 457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9" name="Straight Connector 458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22" name="Rectangle 421"/>
            <p:cNvSpPr/>
            <p:nvPr/>
          </p:nvSpPr>
          <p:spPr>
            <a:xfrm>
              <a:off x="4953000" y="5452872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4958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248400" y="4876800"/>
              <a:ext cx="3048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486400" y="5562600"/>
              <a:ext cx="8382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6629400" y="2971800"/>
            <a:ext cx="1371600" cy="914400"/>
            <a:chOff x="6705600" y="4876800"/>
            <a:chExt cx="2057400" cy="1246631"/>
          </a:xfrm>
        </p:grpSpPr>
        <p:grpSp>
          <p:nvGrpSpPr>
            <p:cNvPr id="463" name="Group 462"/>
            <p:cNvGrpSpPr/>
            <p:nvPr/>
          </p:nvGrpSpPr>
          <p:grpSpPr>
            <a:xfrm>
              <a:off x="6705600" y="4876800"/>
              <a:ext cx="2057400" cy="1219200"/>
              <a:chOff x="2743200" y="8305800"/>
              <a:chExt cx="5029200" cy="2929594"/>
            </a:xfrm>
          </p:grpSpPr>
          <p:pic>
            <p:nvPicPr>
              <p:cNvPr id="469" name="Picture 468" descr="nov10_tweets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02" t="20288" r="8381" b="21740"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470" name="Straight Connector 469"/>
              <p:cNvCxnSpPr>
                <a:stCxn id="469" idx="0"/>
                <a:endCxn id="469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1" name="Straight Connector 470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2" name="Straight Connector 471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3" name="Straight Connector 472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4" name="Straight Connector 473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5" name="Straight Connector 474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7" name="Straight Connector 476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8" name="Straight Connector 477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9" name="Straight Connector 478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0" name="Straight Connector 479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1" name="Straight Connector 480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2" name="Straight Connector 481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3" name="Straight Connector 482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4" name="Straight Connector 483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Straight Connector 484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6" name="Straight Connector 485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7" name="Straight Connector 486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8" name="Straight Connector 487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9" name="Straight Connector 488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0" name="Straight Connector 489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" name="Straight Connector 490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2" name="Straight Connector 491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3" name="Straight Connector 492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4" name="Straight Connector 493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5" name="Straight Connector 494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6" name="Straight Connector 495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7" name="Straight Connector 496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8" name="Straight Connector 497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9" name="Straight Connector 498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0" name="Straight Connector 499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1" name="Straight Connector 500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2" name="Straight Connector 501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4" name="Rectangle 463"/>
            <p:cNvSpPr/>
            <p:nvPr/>
          </p:nvSpPr>
          <p:spPr>
            <a:xfrm>
              <a:off x="7162800" y="5452872"/>
              <a:ext cx="1600200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6705600" y="5638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8382000" y="5562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6705600" y="5562600"/>
              <a:ext cx="1752600" cy="560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086600" y="4876800"/>
              <a:ext cx="838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990600" y="2514600"/>
            <a:ext cx="1447800" cy="914400"/>
            <a:chOff x="2286000" y="3276600"/>
            <a:chExt cx="5029200" cy="2935224"/>
          </a:xfrm>
        </p:grpSpPr>
        <p:sp>
          <p:nvSpPr>
            <p:cNvPr id="571" name="Rectangle 570"/>
            <p:cNvSpPr/>
            <p:nvPr/>
          </p:nvSpPr>
          <p:spPr bwMode="auto">
            <a:xfrm>
              <a:off x="68580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2" name="Rectangle 571"/>
            <p:cNvSpPr/>
            <p:nvPr/>
          </p:nvSpPr>
          <p:spPr bwMode="auto">
            <a:xfrm>
              <a:off x="70866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Rectangle 572"/>
            <p:cNvSpPr/>
            <p:nvPr/>
          </p:nvSpPr>
          <p:spPr bwMode="auto">
            <a:xfrm>
              <a:off x="6400800" y="32766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4" name="Rectangle 573"/>
            <p:cNvSpPr/>
            <p:nvPr/>
          </p:nvSpPr>
          <p:spPr bwMode="auto">
            <a:xfrm>
              <a:off x="66294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5" name="Rectangle 574"/>
            <p:cNvSpPr/>
            <p:nvPr/>
          </p:nvSpPr>
          <p:spPr bwMode="auto">
            <a:xfrm>
              <a:off x="61722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Rectangle 575"/>
            <p:cNvSpPr/>
            <p:nvPr/>
          </p:nvSpPr>
          <p:spPr bwMode="auto">
            <a:xfrm>
              <a:off x="6400800" y="46482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7" name="Rectangle 576"/>
            <p:cNvSpPr/>
            <p:nvPr/>
          </p:nvSpPr>
          <p:spPr bwMode="auto">
            <a:xfrm>
              <a:off x="59436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Rectangle 577"/>
            <p:cNvSpPr/>
            <p:nvPr/>
          </p:nvSpPr>
          <p:spPr bwMode="auto">
            <a:xfrm>
              <a:off x="57150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Rectangle 578"/>
            <p:cNvSpPr/>
            <p:nvPr/>
          </p:nvSpPr>
          <p:spPr bwMode="auto">
            <a:xfrm>
              <a:off x="54864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52578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Rectangle 580"/>
            <p:cNvSpPr/>
            <p:nvPr/>
          </p:nvSpPr>
          <p:spPr bwMode="auto">
            <a:xfrm>
              <a:off x="5029200" y="32766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581"/>
            <p:cNvSpPr/>
            <p:nvPr/>
          </p:nvSpPr>
          <p:spPr bwMode="auto">
            <a:xfrm>
              <a:off x="2743200" y="51054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3" name="Rectangle 582"/>
            <p:cNvSpPr/>
            <p:nvPr/>
          </p:nvSpPr>
          <p:spPr bwMode="auto">
            <a:xfrm>
              <a:off x="2743200" y="48768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4" name="Rectangle 583"/>
            <p:cNvSpPr/>
            <p:nvPr/>
          </p:nvSpPr>
          <p:spPr bwMode="auto">
            <a:xfrm>
              <a:off x="4800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5" name="Rectangle 584"/>
            <p:cNvSpPr/>
            <p:nvPr/>
          </p:nvSpPr>
          <p:spPr bwMode="auto">
            <a:xfrm>
              <a:off x="4572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6" name="Rectangle 585"/>
            <p:cNvSpPr/>
            <p:nvPr/>
          </p:nvSpPr>
          <p:spPr bwMode="auto">
            <a:xfrm>
              <a:off x="4343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4114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38862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3657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3429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3200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2971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2743200" y="32766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5029200" y="51054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22860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25146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2743200" y="53340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2895600" y="2895600"/>
            <a:ext cx="1447800" cy="914400"/>
            <a:chOff x="2286000" y="3276600"/>
            <a:chExt cx="5029200" cy="2935224"/>
          </a:xfrm>
        </p:grpSpPr>
        <p:sp>
          <p:nvSpPr>
            <p:cNvPr id="600" name="Rectangle 599"/>
            <p:cNvSpPr/>
            <p:nvPr/>
          </p:nvSpPr>
          <p:spPr bwMode="auto">
            <a:xfrm>
              <a:off x="68580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70866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6400800" y="32766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66294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61722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6400800" y="46482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59436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57150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8" name="Rectangle 607"/>
            <p:cNvSpPr/>
            <p:nvPr/>
          </p:nvSpPr>
          <p:spPr bwMode="auto">
            <a:xfrm>
              <a:off x="54864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52578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5029200" y="32766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2743200" y="51054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2743200" y="48768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4800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4572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4343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4114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38862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3657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3429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3200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1" name="Rectangle 620"/>
            <p:cNvSpPr/>
            <p:nvPr/>
          </p:nvSpPr>
          <p:spPr bwMode="auto">
            <a:xfrm>
              <a:off x="2971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2" name="Rectangle 621"/>
            <p:cNvSpPr/>
            <p:nvPr/>
          </p:nvSpPr>
          <p:spPr bwMode="auto">
            <a:xfrm>
              <a:off x="2743200" y="32766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3" name="Rectangle 622"/>
            <p:cNvSpPr/>
            <p:nvPr/>
          </p:nvSpPr>
          <p:spPr bwMode="auto">
            <a:xfrm>
              <a:off x="5029200" y="51054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4" name="Rectangle 623"/>
            <p:cNvSpPr/>
            <p:nvPr/>
          </p:nvSpPr>
          <p:spPr bwMode="auto">
            <a:xfrm>
              <a:off x="22860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5" name="Rectangle 624"/>
            <p:cNvSpPr/>
            <p:nvPr/>
          </p:nvSpPr>
          <p:spPr bwMode="auto">
            <a:xfrm>
              <a:off x="25146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6" name="Rectangle 625"/>
            <p:cNvSpPr/>
            <p:nvPr/>
          </p:nvSpPr>
          <p:spPr bwMode="auto">
            <a:xfrm>
              <a:off x="2743200" y="53340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572000" y="2895600"/>
            <a:ext cx="1447800" cy="914400"/>
            <a:chOff x="2286000" y="3276600"/>
            <a:chExt cx="5029200" cy="2935224"/>
          </a:xfrm>
        </p:grpSpPr>
        <p:sp>
          <p:nvSpPr>
            <p:cNvPr id="628" name="Rectangle 627"/>
            <p:cNvSpPr/>
            <p:nvPr/>
          </p:nvSpPr>
          <p:spPr bwMode="auto">
            <a:xfrm>
              <a:off x="68580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9" name="Rectangle 628"/>
            <p:cNvSpPr/>
            <p:nvPr/>
          </p:nvSpPr>
          <p:spPr bwMode="auto">
            <a:xfrm>
              <a:off x="70866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0" name="Rectangle 629"/>
            <p:cNvSpPr/>
            <p:nvPr/>
          </p:nvSpPr>
          <p:spPr bwMode="auto">
            <a:xfrm>
              <a:off x="6400800" y="32766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1" name="Rectangle 630"/>
            <p:cNvSpPr/>
            <p:nvPr/>
          </p:nvSpPr>
          <p:spPr bwMode="auto">
            <a:xfrm>
              <a:off x="66294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2" name="Rectangle 631"/>
            <p:cNvSpPr/>
            <p:nvPr/>
          </p:nvSpPr>
          <p:spPr bwMode="auto">
            <a:xfrm>
              <a:off x="61722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3" name="Rectangle 632"/>
            <p:cNvSpPr/>
            <p:nvPr/>
          </p:nvSpPr>
          <p:spPr bwMode="auto">
            <a:xfrm>
              <a:off x="6400800" y="46482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4" name="Rectangle 633"/>
            <p:cNvSpPr/>
            <p:nvPr/>
          </p:nvSpPr>
          <p:spPr bwMode="auto">
            <a:xfrm>
              <a:off x="59436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5" name="Rectangle 634"/>
            <p:cNvSpPr/>
            <p:nvPr/>
          </p:nvSpPr>
          <p:spPr bwMode="auto">
            <a:xfrm>
              <a:off x="57150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6" name="Rectangle 635"/>
            <p:cNvSpPr/>
            <p:nvPr/>
          </p:nvSpPr>
          <p:spPr bwMode="auto">
            <a:xfrm>
              <a:off x="54864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52578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8" name="Rectangle 637"/>
            <p:cNvSpPr/>
            <p:nvPr/>
          </p:nvSpPr>
          <p:spPr bwMode="auto">
            <a:xfrm>
              <a:off x="5029200" y="32766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9" name="Rectangle 638"/>
            <p:cNvSpPr/>
            <p:nvPr/>
          </p:nvSpPr>
          <p:spPr bwMode="auto">
            <a:xfrm>
              <a:off x="2743200" y="51054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0" name="Rectangle 639"/>
            <p:cNvSpPr/>
            <p:nvPr/>
          </p:nvSpPr>
          <p:spPr bwMode="auto">
            <a:xfrm>
              <a:off x="2743200" y="48768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1" name="Rectangle 640"/>
            <p:cNvSpPr/>
            <p:nvPr/>
          </p:nvSpPr>
          <p:spPr bwMode="auto">
            <a:xfrm>
              <a:off x="4800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2" name="Rectangle 641"/>
            <p:cNvSpPr/>
            <p:nvPr/>
          </p:nvSpPr>
          <p:spPr bwMode="auto">
            <a:xfrm>
              <a:off x="4572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3" name="Rectangle 642"/>
            <p:cNvSpPr/>
            <p:nvPr/>
          </p:nvSpPr>
          <p:spPr bwMode="auto">
            <a:xfrm>
              <a:off x="4343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4" name="Rectangle 643"/>
            <p:cNvSpPr/>
            <p:nvPr/>
          </p:nvSpPr>
          <p:spPr bwMode="auto">
            <a:xfrm>
              <a:off x="4114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" name="Rectangle 644"/>
            <p:cNvSpPr/>
            <p:nvPr/>
          </p:nvSpPr>
          <p:spPr bwMode="auto">
            <a:xfrm>
              <a:off x="38862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6" name="Rectangle 645"/>
            <p:cNvSpPr/>
            <p:nvPr/>
          </p:nvSpPr>
          <p:spPr bwMode="auto">
            <a:xfrm>
              <a:off x="3657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7" name="Rectangle 646"/>
            <p:cNvSpPr/>
            <p:nvPr/>
          </p:nvSpPr>
          <p:spPr bwMode="auto">
            <a:xfrm>
              <a:off x="3429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8" name="Rectangle 647"/>
            <p:cNvSpPr/>
            <p:nvPr/>
          </p:nvSpPr>
          <p:spPr bwMode="auto">
            <a:xfrm>
              <a:off x="3200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9" name="Rectangle 648"/>
            <p:cNvSpPr/>
            <p:nvPr/>
          </p:nvSpPr>
          <p:spPr bwMode="auto">
            <a:xfrm>
              <a:off x="2971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0" name="Rectangle 649"/>
            <p:cNvSpPr/>
            <p:nvPr/>
          </p:nvSpPr>
          <p:spPr bwMode="auto">
            <a:xfrm>
              <a:off x="2743200" y="32766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1" name="Rectangle 650"/>
            <p:cNvSpPr/>
            <p:nvPr/>
          </p:nvSpPr>
          <p:spPr bwMode="auto">
            <a:xfrm>
              <a:off x="5029200" y="51054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2" name="Rectangle 651"/>
            <p:cNvSpPr/>
            <p:nvPr/>
          </p:nvSpPr>
          <p:spPr bwMode="auto">
            <a:xfrm>
              <a:off x="22860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3" name="Rectangle 652"/>
            <p:cNvSpPr/>
            <p:nvPr/>
          </p:nvSpPr>
          <p:spPr bwMode="auto">
            <a:xfrm>
              <a:off x="25146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4" name="Rectangle 653"/>
            <p:cNvSpPr/>
            <p:nvPr/>
          </p:nvSpPr>
          <p:spPr bwMode="auto">
            <a:xfrm>
              <a:off x="2743200" y="53340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6781800" y="2743200"/>
            <a:ext cx="1447800" cy="914400"/>
            <a:chOff x="2286000" y="3276600"/>
            <a:chExt cx="5029200" cy="2935224"/>
          </a:xfrm>
        </p:grpSpPr>
        <p:sp>
          <p:nvSpPr>
            <p:cNvPr id="656" name="Rectangle 655"/>
            <p:cNvSpPr/>
            <p:nvPr/>
          </p:nvSpPr>
          <p:spPr bwMode="auto">
            <a:xfrm>
              <a:off x="68580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7" name="Rectangle 656"/>
            <p:cNvSpPr/>
            <p:nvPr/>
          </p:nvSpPr>
          <p:spPr bwMode="auto">
            <a:xfrm>
              <a:off x="70866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8" name="Rectangle 657"/>
            <p:cNvSpPr/>
            <p:nvPr/>
          </p:nvSpPr>
          <p:spPr bwMode="auto">
            <a:xfrm>
              <a:off x="6400800" y="32766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9" name="Rectangle 658"/>
            <p:cNvSpPr/>
            <p:nvPr/>
          </p:nvSpPr>
          <p:spPr bwMode="auto">
            <a:xfrm>
              <a:off x="66294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0" name="Rectangle 659"/>
            <p:cNvSpPr/>
            <p:nvPr/>
          </p:nvSpPr>
          <p:spPr bwMode="auto">
            <a:xfrm>
              <a:off x="61722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1" name="Rectangle 660"/>
            <p:cNvSpPr/>
            <p:nvPr/>
          </p:nvSpPr>
          <p:spPr bwMode="auto">
            <a:xfrm>
              <a:off x="6400800" y="46482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2" name="Rectangle 661"/>
            <p:cNvSpPr/>
            <p:nvPr/>
          </p:nvSpPr>
          <p:spPr bwMode="auto">
            <a:xfrm>
              <a:off x="59436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3" name="Rectangle 662"/>
            <p:cNvSpPr/>
            <p:nvPr/>
          </p:nvSpPr>
          <p:spPr bwMode="auto">
            <a:xfrm>
              <a:off x="57150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4" name="Rectangle 663"/>
            <p:cNvSpPr/>
            <p:nvPr/>
          </p:nvSpPr>
          <p:spPr bwMode="auto">
            <a:xfrm>
              <a:off x="54864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5" name="Rectangle 664"/>
            <p:cNvSpPr/>
            <p:nvPr/>
          </p:nvSpPr>
          <p:spPr bwMode="auto">
            <a:xfrm>
              <a:off x="52578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6" name="Rectangle 665"/>
            <p:cNvSpPr/>
            <p:nvPr/>
          </p:nvSpPr>
          <p:spPr bwMode="auto">
            <a:xfrm>
              <a:off x="5029200" y="32766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7" name="Rectangle 666"/>
            <p:cNvSpPr/>
            <p:nvPr/>
          </p:nvSpPr>
          <p:spPr bwMode="auto">
            <a:xfrm>
              <a:off x="2743200" y="51054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8" name="Rectangle 667"/>
            <p:cNvSpPr/>
            <p:nvPr/>
          </p:nvSpPr>
          <p:spPr bwMode="auto">
            <a:xfrm>
              <a:off x="2743200" y="48768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9" name="Rectangle 668"/>
            <p:cNvSpPr/>
            <p:nvPr/>
          </p:nvSpPr>
          <p:spPr bwMode="auto">
            <a:xfrm>
              <a:off x="4800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0" name="Rectangle 669"/>
            <p:cNvSpPr/>
            <p:nvPr/>
          </p:nvSpPr>
          <p:spPr bwMode="auto">
            <a:xfrm>
              <a:off x="4572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1" name="Rectangle 670"/>
            <p:cNvSpPr/>
            <p:nvPr/>
          </p:nvSpPr>
          <p:spPr bwMode="auto">
            <a:xfrm>
              <a:off x="4343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2" name="Rectangle 671"/>
            <p:cNvSpPr/>
            <p:nvPr/>
          </p:nvSpPr>
          <p:spPr bwMode="auto">
            <a:xfrm>
              <a:off x="4114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3" name="Rectangle 672"/>
            <p:cNvSpPr/>
            <p:nvPr/>
          </p:nvSpPr>
          <p:spPr bwMode="auto">
            <a:xfrm>
              <a:off x="38862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4" name="Rectangle 673"/>
            <p:cNvSpPr/>
            <p:nvPr/>
          </p:nvSpPr>
          <p:spPr bwMode="auto">
            <a:xfrm>
              <a:off x="3657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5" name="Rectangle 674"/>
            <p:cNvSpPr/>
            <p:nvPr/>
          </p:nvSpPr>
          <p:spPr bwMode="auto">
            <a:xfrm>
              <a:off x="3429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" name="Rectangle 675"/>
            <p:cNvSpPr/>
            <p:nvPr/>
          </p:nvSpPr>
          <p:spPr bwMode="auto">
            <a:xfrm>
              <a:off x="3200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7" name="Rectangle 676"/>
            <p:cNvSpPr/>
            <p:nvPr/>
          </p:nvSpPr>
          <p:spPr bwMode="auto">
            <a:xfrm>
              <a:off x="2971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8" name="Rectangle 677"/>
            <p:cNvSpPr/>
            <p:nvPr/>
          </p:nvSpPr>
          <p:spPr bwMode="auto">
            <a:xfrm>
              <a:off x="2743200" y="32766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9" name="Rectangle 678"/>
            <p:cNvSpPr/>
            <p:nvPr/>
          </p:nvSpPr>
          <p:spPr bwMode="auto">
            <a:xfrm>
              <a:off x="5029200" y="51054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0" name="Rectangle 679"/>
            <p:cNvSpPr/>
            <p:nvPr/>
          </p:nvSpPr>
          <p:spPr bwMode="auto">
            <a:xfrm>
              <a:off x="22860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1" name="Rectangle 680"/>
            <p:cNvSpPr/>
            <p:nvPr/>
          </p:nvSpPr>
          <p:spPr bwMode="auto">
            <a:xfrm>
              <a:off x="25146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2" name="Rectangle 681"/>
            <p:cNvSpPr/>
            <p:nvPr/>
          </p:nvSpPr>
          <p:spPr bwMode="auto">
            <a:xfrm>
              <a:off x="2743200" y="53340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83" name="Group 682"/>
          <p:cNvGrpSpPr/>
          <p:nvPr/>
        </p:nvGrpSpPr>
        <p:grpSpPr>
          <a:xfrm>
            <a:off x="3429000" y="5181600"/>
            <a:ext cx="2057400" cy="1219200"/>
            <a:chOff x="19507200" y="8153400"/>
            <a:chExt cx="5029200" cy="2935224"/>
          </a:xfrm>
        </p:grpSpPr>
        <p:grpSp>
          <p:nvGrpSpPr>
            <p:cNvPr id="684" name="Group 683"/>
            <p:cNvGrpSpPr/>
            <p:nvPr/>
          </p:nvGrpSpPr>
          <p:grpSpPr>
            <a:xfrm>
              <a:off x="19507200" y="8153400"/>
              <a:ext cx="5029200" cy="2929594"/>
              <a:chOff x="2743200" y="8305800"/>
              <a:chExt cx="5029200" cy="2929594"/>
            </a:xfrm>
          </p:grpSpPr>
          <p:pic>
            <p:nvPicPr>
              <p:cNvPr id="712" name="Picture 711" descr="nov10_tweets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43200" y="8305800"/>
                <a:ext cx="5029200" cy="2929594"/>
              </a:xfrm>
              <a:prstGeom prst="rect">
                <a:avLst/>
              </a:prstGeom>
            </p:spPr>
          </p:pic>
          <p:cxnSp>
            <p:nvCxnSpPr>
              <p:cNvPr id="713" name="Straight Connector 712"/>
              <p:cNvCxnSpPr>
                <a:stCxn id="712" idx="0"/>
                <a:endCxn id="712" idx="2"/>
              </p:cNvCxnSpPr>
              <p:nvPr/>
            </p:nvCxnSpPr>
            <p:spPr bwMode="auto">
              <a:xfrm>
                <a:off x="5257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" name="Straight Connector 713"/>
              <p:cNvCxnSpPr/>
              <p:nvPr/>
            </p:nvCxnSpPr>
            <p:spPr bwMode="auto">
              <a:xfrm>
                <a:off x="5486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5" name="Straight Connector 714"/>
              <p:cNvCxnSpPr/>
              <p:nvPr/>
            </p:nvCxnSpPr>
            <p:spPr bwMode="auto">
              <a:xfrm>
                <a:off x="5715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6" name="Straight Connector 715"/>
              <p:cNvCxnSpPr/>
              <p:nvPr/>
            </p:nvCxnSpPr>
            <p:spPr bwMode="auto">
              <a:xfrm>
                <a:off x="5943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7" name="Straight Connector 716"/>
              <p:cNvCxnSpPr/>
              <p:nvPr/>
            </p:nvCxnSpPr>
            <p:spPr bwMode="auto">
              <a:xfrm>
                <a:off x="6172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" name="Straight Connector 717"/>
              <p:cNvCxnSpPr/>
              <p:nvPr/>
            </p:nvCxnSpPr>
            <p:spPr bwMode="auto">
              <a:xfrm>
                <a:off x="6400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9" name="Straight Connector 718"/>
              <p:cNvCxnSpPr/>
              <p:nvPr/>
            </p:nvCxnSpPr>
            <p:spPr bwMode="auto">
              <a:xfrm>
                <a:off x="6629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0" name="Straight Connector 719"/>
              <p:cNvCxnSpPr/>
              <p:nvPr/>
            </p:nvCxnSpPr>
            <p:spPr bwMode="auto">
              <a:xfrm>
                <a:off x="6858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1" name="Straight Connector 720"/>
              <p:cNvCxnSpPr/>
              <p:nvPr/>
            </p:nvCxnSpPr>
            <p:spPr bwMode="auto">
              <a:xfrm>
                <a:off x="7086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2" name="Straight Connector 721"/>
              <p:cNvCxnSpPr/>
              <p:nvPr/>
            </p:nvCxnSpPr>
            <p:spPr bwMode="auto">
              <a:xfrm>
                <a:off x="7315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3" name="Straight Connector 722"/>
              <p:cNvCxnSpPr/>
              <p:nvPr/>
            </p:nvCxnSpPr>
            <p:spPr bwMode="auto">
              <a:xfrm>
                <a:off x="7543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4" name="Straight Connector 723"/>
              <p:cNvCxnSpPr/>
              <p:nvPr/>
            </p:nvCxnSpPr>
            <p:spPr bwMode="auto">
              <a:xfrm>
                <a:off x="2971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5" name="Straight Connector 724"/>
              <p:cNvCxnSpPr/>
              <p:nvPr/>
            </p:nvCxnSpPr>
            <p:spPr bwMode="auto">
              <a:xfrm>
                <a:off x="3200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6" name="Straight Connector 725"/>
              <p:cNvCxnSpPr/>
              <p:nvPr/>
            </p:nvCxnSpPr>
            <p:spPr bwMode="auto">
              <a:xfrm>
                <a:off x="3429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" name="Straight Connector 726"/>
              <p:cNvCxnSpPr/>
              <p:nvPr/>
            </p:nvCxnSpPr>
            <p:spPr bwMode="auto">
              <a:xfrm>
                <a:off x="3657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8" name="Straight Connector 727"/>
              <p:cNvCxnSpPr/>
              <p:nvPr/>
            </p:nvCxnSpPr>
            <p:spPr bwMode="auto">
              <a:xfrm>
                <a:off x="3886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" name="Straight Connector 728"/>
              <p:cNvCxnSpPr/>
              <p:nvPr/>
            </p:nvCxnSpPr>
            <p:spPr bwMode="auto">
              <a:xfrm>
                <a:off x="41148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0" name="Straight Connector 729"/>
              <p:cNvCxnSpPr/>
              <p:nvPr/>
            </p:nvCxnSpPr>
            <p:spPr bwMode="auto">
              <a:xfrm>
                <a:off x="43434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1" name="Straight Connector 730"/>
              <p:cNvCxnSpPr/>
              <p:nvPr/>
            </p:nvCxnSpPr>
            <p:spPr bwMode="auto">
              <a:xfrm>
                <a:off x="45720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2" name="Straight Connector 731"/>
              <p:cNvCxnSpPr/>
              <p:nvPr/>
            </p:nvCxnSpPr>
            <p:spPr bwMode="auto">
              <a:xfrm>
                <a:off x="48006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3" name="Straight Connector 732"/>
              <p:cNvCxnSpPr/>
              <p:nvPr/>
            </p:nvCxnSpPr>
            <p:spPr bwMode="auto">
              <a:xfrm>
                <a:off x="5029200" y="8305800"/>
                <a:ext cx="0" cy="2929594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4" name="Straight Connector 733"/>
              <p:cNvCxnSpPr/>
              <p:nvPr/>
            </p:nvCxnSpPr>
            <p:spPr bwMode="auto">
              <a:xfrm>
                <a:off x="2743200" y="8534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5" name="Straight Connector 734"/>
              <p:cNvCxnSpPr/>
              <p:nvPr/>
            </p:nvCxnSpPr>
            <p:spPr bwMode="auto">
              <a:xfrm>
                <a:off x="2743200" y="8763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6" name="Straight Connector 735"/>
              <p:cNvCxnSpPr/>
              <p:nvPr/>
            </p:nvCxnSpPr>
            <p:spPr bwMode="auto">
              <a:xfrm>
                <a:off x="2743200" y="8991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" name="Straight Connector 736"/>
              <p:cNvCxnSpPr/>
              <p:nvPr/>
            </p:nvCxnSpPr>
            <p:spPr bwMode="auto">
              <a:xfrm>
                <a:off x="2743200" y="9220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Straight Connector 737"/>
              <p:cNvCxnSpPr/>
              <p:nvPr/>
            </p:nvCxnSpPr>
            <p:spPr bwMode="auto">
              <a:xfrm>
                <a:off x="2743200" y="9448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Straight Connector 738"/>
              <p:cNvCxnSpPr/>
              <p:nvPr/>
            </p:nvCxnSpPr>
            <p:spPr bwMode="auto">
              <a:xfrm>
                <a:off x="2743200" y="9677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Straight Connector 739"/>
              <p:cNvCxnSpPr/>
              <p:nvPr/>
            </p:nvCxnSpPr>
            <p:spPr bwMode="auto">
              <a:xfrm>
                <a:off x="2743200" y="9906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1" name="Straight Connector 740"/>
              <p:cNvCxnSpPr/>
              <p:nvPr/>
            </p:nvCxnSpPr>
            <p:spPr bwMode="auto">
              <a:xfrm>
                <a:off x="2743200" y="101346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2" name="Straight Connector 741"/>
              <p:cNvCxnSpPr/>
              <p:nvPr/>
            </p:nvCxnSpPr>
            <p:spPr bwMode="auto">
              <a:xfrm>
                <a:off x="2743200" y="103632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3" name="Straight Connector 742"/>
              <p:cNvCxnSpPr/>
              <p:nvPr/>
            </p:nvCxnSpPr>
            <p:spPr bwMode="auto">
              <a:xfrm>
                <a:off x="2743200" y="105918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4" name="Straight Connector 743"/>
              <p:cNvCxnSpPr/>
              <p:nvPr/>
            </p:nvCxnSpPr>
            <p:spPr bwMode="auto">
              <a:xfrm>
                <a:off x="2743200" y="108204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5" name="Straight Connector 744"/>
              <p:cNvCxnSpPr/>
              <p:nvPr/>
            </p:nvCxnSpPr>
            <p:spPr bwMode="auto">
              <a:xfrm>
                <a:off x="2743200" y="11049000"/>
                <a:ext cx="50292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5" name="Rectangle 684"/>
            <p:cNvSpPr/>
            <p:nvPr/>
          </p:nvSpPr>
          <p:spPr bwMode="auto">
            <a:xfrm>
              <a:off x="240792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6" name="Rectangle 685"/>
            <p:cNvSpPr/>
            <p:nvPr/>
          </p:nvSpPr>
          <p:spPr bwMode="auto">
            <a:xfrm>
              <a:off x="243078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7" name="Rectangle 686"/>
            <p:cNvSpPr/>
            <p:nvPr/>
          </p:nvSpPr>
          <p:spPr bwMode="auto">
            <a:xfrm>
              <a:off x="23622000" y="81534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8" name="Rectangle 687"/>
            <p:cNvSpPr/>
            <p:nvPr/>
          </p:nvSpPr>
          <p:spPr bwMode="auto">
            <a:xfrm>
              <a:off x="23850600" y="81534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9" name="Rectangle 688"/>
            <p:cNvSpPr/>
            <p:nvPr/>
          </p:nvSpPr>
          <p:spPr bwMode="auto">
            <a:xfrm>
              <a:off x="233934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0" name="Rectangle 689"/>
            <p:cNvSpPr/>
            <p:nvPr/>
          </p:nvSpPr>
          <p:spPr bwMode="auto">
            <a:xfrm>
              <a:off x="23622000" y="95250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1" name="Rectangle 690"/>
            <p:cNvSpPr/>
            <p:nvPr/>
          </p:nvSpPr>
          <p:spPr bwMode="auto">
            <a:xfrm>
              <a:off x="231648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2" name="Rectangle 691"/>
            <p:cNvSpPr/>
            <p:nvPr/>
          </p:nvSpPr>
          <p:spPr bwMode="auto">
            <a:xfrm>
              <a:off x="229362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3" name="Rectangle 692"/>
            <p:cNvSpPr/>
            <p:nvPr/>
          </p:nvSpPr>
          <p:spPr bwMode="auto">
            <a:xfrm>
              <a:off x="227076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4" name="Rectangle 693"/>
            <p:cNvSpPr/>
            <p:nvPr/>
          </p:nvSpPr>
          <p:spPr bwMode="auto">
            <a:xfrm>
              <a:off x="22479000" y="81534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5" name="Rectangle 694"/>
            <p:cNvSpPr/>
            <p:nvPr/>
          </p:nvSpPr>
          <p:spPr bwMode="auto">
            <a:xfrm>
              <a:off x="22250400" y="81534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6" name="Rectangle 695"/>
            <p:cNvSpPr/>
            <p:nvPr/>
          </p:nvSpPr>
          <p:spPr bwMode="auto">
            <a:xfrm>
              <a:off x="19964400" y="99822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7" name="Rectangle 696"/>
            <p:cNvSpPr/>
            <p:nvPr/>
          </p:nvSpPr>
          <p:spPr bwMode="auto">
            <a:xfrm>
              <a:off x="19964400" y="97536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8" name="Rectangle 697"/>
            <p:cNvSpPr/>
            <p:nvPr/>
          </p:nvSpPr>
          <p:spPr bwMode="auto">
            <a:xfrm>
              <a:off x="220218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9" name="Rectangle 698"/>
            <p:cNvSpPr/>
            <p:nvPr/>
          </p:nvSpPr>
          <p:spPr bwMode="auto">
            <a:xfrm>
              <a:off x="217932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0" name="Rectangle 699"/>
            <p:cNvSpPr/>
            <p:nvPr/>
          </p:nvSpPr>
          <p:spPr bwMode="auto">
            <a:xfrm>
              <a:off x="215646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1" name="Rectangle 700"/>
            <p:cNvSpPr/>
            <p:nvPr/>
          </p:nvSpPr>
          <p:spPr bwMode="auto">
            <a:xfrm>
              <a:off x="213360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2" name="Rectangle 701"/>
            <p:cNvSpPr/>
            <p:nvPr/>
          </p:nvSpPr>
          <p:spPr bwMode="auto">
            <a:xfrm>
              <a:off x="211074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3" name="Rectangle 702"/>
            <p:cNvSpPr/>
            <p:nvPr/>
          </p:nvSpPr>
          <p:spPr bwMode="auto">
            <a:xfrm>
              <a:off x="208788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4" name="Rectangle 703"/>
            <p:cNvSpPr/>
            <p:nvPr/>
          </p:nvSpPr>
          <p:spPr bwMode="auto">
            <a:xfrm>
              <a:off x="206502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5" name="Rectangle 704"/>
            <p:cNvSpPr/>
            <p:nvPr/>
          </p:nvSpPr>
          <p:spPr bwMode="auto">
            <a:xfrm>
              <a:off x="204216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6" name="Rectangle 705"/>
            <p:cNvSpPr/>
            <p:nvPr/>
          </p:nvSpPr>
          <p:spPr bwMode="auto">
            <a:xfrm>
              <a:off x="20193000" y="81534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" name="Rectangle 706"/>
            <p:cNvSpPr/>
            <p:nvPr/>
          </p:nvSpPr>
          <p:spPr bwMode="auto">
            <a:xfrm>
              <a:off x="19964400" y="81534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8" name="Rectangle 707"/>
            <p:cNvSpPr/>
            <p:nvPr/>
          </p:nvSpPr>
          <p:spPr bwMode="auto">
            <a:xfrm>
              <a:off x="22250400" y="99822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9" name="Rectangle 708"/>
            <p:cNvSpPr/>
            <p:nvPr/>
          </p:nvSpPr>
          <p:spPr bwMode="auto">
            <a:xfrm>
              <a:off x="19507200" y="81534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0" name="Rectangle 709"/>
            <p:cNvSpPr/>
            <p:nvPr/>
          </p:nvSpPr>
          <p:spPr bwMode="auto">
            <a:xfrm>
              <a:off x="19735800" y="81534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19964400" y="102108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3581400" y="1371600"/>
            <a:ext cx="1447800" cy="914400"/>
            <a:chOff x="2286000" y="3276600"/>
            <a:chExt cx="5029200" cy="2935224"/>
          </a:xfrm>
        </p:grpSpPr>
        <p:sp>
          <p:nvSpPr>
            <p:cNvPr id="751" name="Rectangle 750"/>
            <p:cNvSpPr/>
            <p:nvPr/>
          </p:nvSpPr>
          <p:spPr bwMode="auto">
            <a:xfrm>
              <a:off x="68580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2" name="Rectangle 751"/>
            <p:cNvSpPr/>
            <p:nvPr/>
          </p:nvSpPr>
          <p:spPr bwMode="auto">
            <a:xfrm>
              <a:off x="70866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3" name="Rectangle 752"/>
            <p:cNvSpPr/>
            <p:nvPr/>
          </p:nvSpPr>
          <p:spPr bwMode="auto">
            <a:xfrm>
              <a:off x="6400800" y="3276600"/>
              <a:ext cx="228600" cy="13716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4" name="Rectangle 753"/>
            <p:cNvSpPr/>
            <p:nvPr/>
          </p:nvSpPr>
          <p:spPr bwMode="auto">
            <a:xfrm>
              <a:off x="6629400" y="32766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5" name="Rectangle 754"/>
            <p:cNvSpPr/>
            <p:nvPr/>
          </p:nvSpPr>
          <p:spPr bwMode="auto">
            <a:xfrm>
              <a:off x="61722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6" name="Rectangle 755"/>
            <p:cNvSpPr/>
            <p:nvPr/>
          </p:nvSpPr>
          <p:spPr bwMode="auto">
            <a:xfrm>
              <a:off x="6400800" y="4648200"/>
              <a:ext cx="228600" cy="15636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7" name="Rectangle 756"/>
            <p:cNvSpPr/>
            <p:nvPr/>
          </p:nvSpPr>
          <p:spPr bwMode="auto">
            <a:xfrm>
              <a:off x="59436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8" name="Rectangle 757"/>
            <p:cNvSpPr/>
            <p:nvPr/>
          </p:nvSpPr>
          <p:spPr bwMode="auto">
            <a:xfrm>
              <a:off x="57150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9" name="Rectangle 758"/>
            <p:cNvSpPr/>
            <p:nvPr/>
          </p:nvSpPr>
          <p:spPr bwMode="auto">
            <a:xfrm>
              <a:off x="54864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0" name="Rectangle 759"/>
            <p:cNvSpPr/>
            <p:nvPr/>
          </p:nvSpPr>
          <p:spPr bwMode="auto">
            <a:xfrm>
              <a:off x="5257800" y="32766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1" name="Rectangle 760"/>
            <p:cNvSpPr/>
            <p:nvPr/>
          </p:nvSpPr>
          <p:spPr bwMode="auto">
            <a:xfrm>
              <a:off x="5029200" y="3276600"/>
              <a:ext cx="228600" cy="1828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2" name="Rectangle 761"/>
            <p:cNvSpPr/>
            <p:nvPr/>
          </p:nvSpPr>
          <p:spPr bwMode="auto">
            <a:xfrm>
              <a:off x="2743200" y="51054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3" name="Rectangle 762"/>
            <p:cNvSpPr/>
            <p:nvPr/>
          </p:nvSpPr>
          <p:spPr bwMode="auto">
            <a:xfrm>
              <a:off x="2743200" y="4876800"/>
              <a:ext cx="228600" cy="228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4" name="Rectangle 763"/>
            <p:cNvSpPr/>
            <p:nvPr/>
          </p:nvSpPr>
          <p:spPr bwMode="auto">
            <a:xfrm>
              <a:off x="4800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5" name="Rectangle 764"/>
            <p:cNvSpPr/>
            <p:nvPr/>
          </p:nvSpPr>
          <p:spPr bwMode="auto">
            <a:xfrm>
              <a:off x="4572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6" name="Rectangle 765"/>
            <p:cNvSpPr/>
            <p:nvPr/>
          </p:nvSpPr>
          <p:spPr bwMode="auto">
            <a:xfrm>
              <a:off x="4343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7" name="Rectangle 766"/>
            <p:cNvSpPr/>
            <p:nvPr/>
          </p:nvSpPr>
          <p:spPr bwMode="auto">
            <a:xfrm>
              <a:off x="4114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8" name="Rectangle 767"/>
            <p:cNvSpPr/>
            <p:nvPr/>
          </p:nvSpPr>
          <p:spPr bwMode="auto">
            <a:xfrm>
              <a:off x="38862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69" name="Rectangle 768"/>
            <p:cNvSpPr/>
            <p:nvPr/>
          </p:nvSpPr>
          <p:spPr bwMode="auto">
            <a:xfrm>
              <a:off x="36576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0" name="Rectangle 769"/>
            <p:cNvSpPr/>
            <p:nvPr/>
          </p:nvSpPr>
          <p:spPr bwMode="auto">
            <a:xfrm>
              <a:off x="34290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1" name="Rectangle 770"/>
            <p:cNvSpPr/>
            <p:nvPr/>
          </p:nvSpPr>
          <p:spPr bwMode="auto">
            <a:xfrm>
              <a:off x="32004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2" name="Rectangle 771"/>
            <p:cNvSpPr/>
            <p:nvPr/>
          </p:nvSpPr>
          <p:spPr bwMode="auto">
            <a:xfrm>
              <a:off x="2971800" y="32766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3" name="Rectangle 772"/>
            <p:cNvSpPr/>
            <p:nvPr/>
          </p:nvSpPr>
          <p:spPr bwMode="auto">
            <a:xfrm>
              <a:off x="2743200" y="3276600"/>
              <a:ext cx="228600" cy="16002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4" name="Rectangle 773"/>
            <p:cNvSpPr/>
            <p:nvPr/>
          </p:nvSpPr>
          <p:spPr bwMode="auto">
            <a:xfrm>
              <a:off x="5029200" y="5105400"/>
              <a:ext cx="228600" cy="11064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5" name="Rectangle 774"/>
            <p:cNvSpPr/>
            <p:nvPr/>
          </p:nvSpPr>
          <p:spPr bwMode="auto">
            <a:xfrm>
              <a:off x="22860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6" name="Rectangle 775"/>
            <p:cNvSpPr/>
            <p:nvPr/>
          </p:nvSpPr>
          <p:spPr bwMode="auto">
            <a:xfrm>
              <a:off x="2514600" y="3276600"/>
              <a:ext cx="228600" cy="29352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7" name="Rectangle 776"/>
            <p:cNvSpPr/>
            <p:nvPr/>
          </p:nvSpPr>
          <p:spPr bwMode="auto">
            <a:xfrm>
              <a:off x="2743200" y="5334000"/>
              <a:ext cx="228600" cy="877824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DBSCAN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02268"/>
            <a:ext cx="875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DBSCAN computation is performed in two distinct steps on the leaf nodes of the 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57555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Detect Core Points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2057400"/>
            <a:ext cx="2541906" cy="34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057400"/>
            <a:ext cx="161636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28600" y="3276600"/>
            <a:ext cx="161636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28601" y="4572000"/>
            <a:ext cx="161414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858" y="2057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481858" y="325528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467918" y="45567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900</a:t>
            </a:r>
            <a:endParaRPr lang="en-US" dirty="0"/>
          </a:p>
        </p:txBody>
      </p:sp>
      <p:cxnSp>
        <p:nvCxnSpPr>
          <p:cNvPr id="12" name="Straight Connector 11"/>
          <p:cNvCxnSpPr>
            <a:stCxn id="122" idx="2"/>
            <a:endCxn id="123" idx="0"/>
          </p:cNvCxnSpPr>
          <p:nvPr/>
        </p:nvCxnSpPr>
        <p:spPr>
          <a:xfrm flipH="1">
            <a:off x="1035671" y="4191000"/>
            <a:ext cx="1111" cy="3810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654" y="2423696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724861" y="2428279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7" name="Rectangle 126"/>
          <p:cNvSpPr/>
          <p:nvPr/>
        </p:nvSpPr>
        <p:spPr>
          <a:xfrm>
            <a:off x="1371600" y="2420659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sp>
        <p:nvSpPr>
          <p:cNvPr id="128" name="Rectangle 127"/>
          <p:cNvSpPr/>
          <p:nvPr/>
        </p:nvSpPr>
        <p:spPr>
          <a:xfrm>
            <a:off x="251654" y="3662185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9" name="Rectangle 128"/>
          <p:cNvSpPr/>
          <p:nvPr/>
        </p:nvSpPr>
        <p:spPr>
          <a:xfrm>
            <a:off x="724861" y="3666768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30" name="Rectangle 129"/>
          <p:cNvSpPr/>
          <p:nvPr/>
        </p:nvSpPr>
        <p:spPr>
          <a:xfrm>
            <a:off x="1371600" y="3659148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sp>
        <p:nvSpPr>
          <p:cNvPr id="131" name="Rectangle 130"/>
          <p:cNvSpPr/>
          <p:nvPr/>
        </p:nvSpPr>
        <p:spPr>
          <a:xfrm>
            <a:off x="251654" y="4971039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32" name="Rectangle 131"/>
          <p:cNvSpPr/>
          <p:nvPr/>
        </p:nvSpPr>
        <p:spPr>
          <a:xfrm>
            <a:off x="724861" y="4975622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33" name="Rectangle 132"/>
          <p:cNvSpPr/>
          <p:nvPr/>
        </p:nvSpPr>
        <p:spPr>
          <a:xfrm>
            <a:off x="1371600" y="4968002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2483684" y="2255084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940908" y="24682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433233" y="274455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844352" y="2346742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840916" y="2667952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401519" y="347396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618870" y="4700648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159870" y="21634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108813" y="34207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338048" y="3550148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855637" y="3721368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930547" y="335448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422550" y="4757561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2667000" y="502920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048000" y="4954093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184531" y="378418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338048" y="4465102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680242" y="4507331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154732" y="3001013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535950" y="4325424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092071" y="251460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261640" y="2154983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237114" y="3161982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2667000" y="2559884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2330552" y="44196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7000" y="2559884"/>
            <a:ext cx="183316" cy="183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664961" y="356091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657600" y="3565624"/>
            <a:ext cx="183316" cy="183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744325" y="4814332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754206" y="4818937"/>
            <a:ext cx="183316" cy="183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9" idx="3"/>
            <a:endCxn id="18" idx="2"/>
          </p:cNvCxnSpPr>
          <p:nvPr/>
        </p:nvCxnSpPr>
        <p:spPr>
          <a:xfrm>
            <a:off x="1844964" y="2514600"/>
            <a:ext cx="822036" cy="13694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22" idx="3"/>
            <a:endCxn id="134" idx="4"/>
          </p:cNvCxnSpPr>
          <p:nvPr/>
        </p:nvCxnSpPr>
        <p:spPr>
          <a:xfrm>
            <a:off x="1844964" y="3733800"/>
            <a:ext cx="1904294" cy="15140"/>
          </a:xfrm>
          <a:prstGeom prst="curvedConnector4">
            <a:avLst>
              <a:gd name="adj1" fmla="val 47593"/>
              <a:gd name="adj2" fmla="val 160990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23" idx="3"/>
            <a:endCxn id="135" idx="3"/>
          </p:cNvCxnSpPr>
          <p:nvPr/>
        </p:nvCxnSpPr>
        <p:spPr>
          <a:xfrm flipV="1">
            <a:off x="1842741" y="4975407"/>
            <a:ext cx="938311" cy="53793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5" idx="2"/>
            <a:endCxn id="137" idx="4"/>
          </p:cNvCxnSpPr>
          <p:nvPr/>
        </p:nvCxnSpPr>
        <p:spPr>
          <a:xfrm rot="5400000" flipH="1" flipV="1">
            <a:off x="1624469" y="1484467"/>
            <a:ext cx="241022" cy="2575172"/>
          </a:xfrm>
          <a:prstGeom prst="curvedConnector3">
            <a:avLst>
              <a:gd name="adj1" fmla="val -138523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26" idx="2"/>
            <a:endCxn id="138" idx="4"/>
          </p:cNvCxnSpPr>
          <p:nvPr/>
        </p:nvCxnSpPr>
        <p:spPr>
          <a:xfrm rot="16200000" flipH="1">
            <a:off x="1717478" y="2120452"/>
            <a:ext cx="30719" cy="1584108"/>
          </a:xfrm>
          <a:prstGeom prst="curvedConnector3">
            <a:avLst>
              <a:gd name="adj1" fmla="val 844165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6" name="Curved Connector 165"/>
          <p:cNvCxnSpPr>
            <a:stCxn id="127" idx="2"/>
            <a:endCxn id="136" idx="2"/>
          </p:cNvCxnSpPr>
          <p:nvPr/>
        </p:nvCxnSpPr>
        <p:spPr>
          <a:xfrm rot="5400000" flipH="1" flipV="1">
            <a:off x="1765796" y="2171640"/>
            <a:ext cx="542785" cy="892990"/>
          </a:xfrm>
          <a:prstGeom prst="curvedConnector4">
            <a:avLst>
              <a:gd name="adj1" fmla="val -42116"/>
              <a:gd name="adj2" fmla="val 62267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8" name="Curved Connector 167"/>
          <p:cNvCxnSpPr>
            <a:stCxn id="130" idx="2"/>
            <a:endCxn id="147" idx="0"/>
          </p:cNvCxnSpPr>
          <p:nvPr/>
        </p:nvCxnSpPr>
        <p:spPr>
          <a:xfrm rot="5400000" flipH="1" flipV="1">
            <a:off x="2419684" y="2525495"/>
            <a:ext cx="773530" cy="2431511"/>
          </a:xfrm>
          <a:prstGeom prst="curvedConnector5">
            <a:avLst>
              <a:gd name="adj1" fmla="val -29553"/>
              <a:gd name="adj2" fmla="val 52620"/>
              <a:gd name="adj3" fmla="val 122657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0" name="Curved Connector 169"/>
          <p:cNvCxnSpPr>
            <a:stCxn id="129" idx="2"/>
            <a:endCxn id="145" idx="4"/>
          </p:cNvCxnSpPr>
          <p:nvPr/>
        </p:nvCxnSpPr>
        <p:spPr>
          <a:xfrm rot="5400000" flipH="1" flipV="1">
            <a:off x="1984158" y="2690088"/>
            <a:ext cx="402172" cy="2488923"/>
          </a:xfrm>
          <a:prstGeom prst="curvedConnector3">
            <a:avLst>
              <a:gd name="adj1" fmla="val -70105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28" idx="2"/>
            <a:endCxn id="146" idx="5"/>
          </p:cNvCxnSpPr>
          <p:nvPr/>
        </p:nvCxnSpPr>
        <p:spPr>
          <a:xfrm rot="5400000" flipH="1" flipV="1">
            <a:off x="2108142" y="2227089"/>
            <a:ext cx="253215" cy="3554713"/>
          </a:xfrm>
          <a:prstGeom prst="curvedConnector3">
            <a:avLst>
              <a:gd name="adj1" fmla="val -126390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9" name="Curved Connector 178"/>
          <p:cNvCxnSpPr>
            <a:stCxn id="133" idx="2"/>
            <a:endCxn id="148" idx="2"/>
          </p:cNvCxnSpPr>
          <p:nvPr/>
        </p:nvCxnSpPr>
        <p:spPr>
          <a:xfrm rot="5400000" flipH="1" flipV="1">
            <a:off x="1712796" y="4727117"/>
            <a:ext cx="587651" cy="831856"/>
          </a:xfrm>
          <a:prstGeom prst="curvedConnector4">
            <a:avLst>
              <a:gd name="adj1" fmla="val -38901"/>
              <a:gd name="adj2" fmla="val 63169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132" idx="2"/>
            <a:endCxn id="149" idx="4"/>
          </p:cNvCxnSpPr>
          <p:nvPr/>
        </p:nvCxnSpPr>
        <p:spPr>
          <a:xfrm rot="5400000" flipH="1" flipV="1">
            <a:off x="1733733" y="4419565"/>
            <a:ext cx="231974" cy="1817875"/>
          </a:xfrm>
          <a:prstGeom prst="curvedConnector3">
            <a:avLst>
              <a:gd name="adj1" fmla="val -98546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31" idx="2"/>
            <a:endCxn id="150" idx="4"/>
          </p:cNvCxnSpPr>
          <p:nvPr/>
        </p:nvCxnSpPr>
        <p:spPr>
          <a:xfrm rot="5400000" flipH="1" flipV="1">
            <a:off x="1647277" y="3947526"/>
            <a:ext cx="302498" cy="2682264"/>
          </a:xfrm>
          <a:prstGeom prst="curvedConnector3">
            <a:avLst>
              <a:gd name="adj1" fmla="val -133509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6449694" y="2057400"/>
            <a:ext cx="2541906" cy="34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952178" y="2255084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409402" y="24682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901727" y="274455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8312846" y="2346742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8309410" y="2667952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870013" y="347396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8087364" y="4700648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8628364" y="21634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577307" y="342072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806542" y="3550148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8324131" y="3721368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8399041" y="335448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6891044" y="4757561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162800" y="5029200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516494" y="4954093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6653025" y="3784186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7806542" y="4465102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8148736" y="4507331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7623226" y="3001013"/>
            <a:ext cx="183316" cy="18331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8004444" y="4325424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8560565" y="2514600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135494" y="2559884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8133455" y="3560910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212819" y="4814332"/>
            <a:ext cx="183316" cy="183316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709936" y="2057400"/>
            <a:ext cx="161636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4963194" y="2057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732990" y="2423696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25" name="Rectangle 224"/>
          <p:cNvSpPr/>
          <p:nvPr/>
        </p:nvSpPr>
        <p:spPr>
          <a:xfrm>
            <a:off x="5206197" y="2428279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26" name="Rectangle 225"/>
          <p:cNvSpPr/>
          <p:nvPr/>
        </p:nvSpPr>
        <p:spPr>
          <a:xfrm>
            <a:off x="5852936" y="2420659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sp>
        <p:nvSpPr>
          <p:cNvPr id="227" name="Rectangle 226"/>
          <p:cNvSpPr/>
          <p:nvPr/>
        </p:nvSpPr>
        <p:spPr>
          <a:xfrm>
            <a:off x="4709140" y="3281065"/>
            <a:ext cx="161636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/>
          <p:cNvSpPr txBox="1"/>
          <p:nvPr/>
        </p:nvSpPr>
        <p:spPr>
          <a:xfrm>
            <a:off x="4962398" y="32810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4732194" y="3647361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30" name="Rectangle 229"/>
          <p:cNvSpPr/>
          <p:nvPr/>
        </p:nvSpPr>
        <p:spPr>
          <a:xfrm>
            <a:off x="5205401" y="3651944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31" name="Rectangle 230"/>
          <p:cNvSpPr/>
          <p:nvPr/>
        </p:nvSpPr>
        <p:spPr>
          <a:xfrm>
            <a:off x="5852140" y="3644324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sp>
        <p:nvSpPr>
          <p:cNvPr id="232" name="Rectangle 231"/>
          <p:cNvSpPr/>
          <p:nvPr/>
        </p:nvSpPr>
        <p:spPr>
          <a:xfrm>
            <a:off x="4709936" y="4556760"/>
            <a:ext cx="161636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4963194" y="45567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900</a:t>
            </a:r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4732990" y="4923056"/>
            <a:ext cx="411480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  <a:endParaRPr lang="en-US" sz="1200" dirty="0"/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35" name="Rectangle 234"/>
          <p:cNvSpPr/>
          <p:nvPr/>
        </p:nvSpPr>
        <p:spPr>
          <a:xfrm>
            <a:off x="5206197" y="4927639"/>
            <a:ext cx="431843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36" name="Rectangle 235"/>
          <p:cNvSpPr/>
          <p:nvPr/>
        </p:nvSpPr>
        <p:spPr>
          <a:xfrm>
            <a:off x="5852936" y="4920019"/>
            <a:ext cx="438188" cy="468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</a:t>
            </a:r>
          </a:p>
          <a:p>
            <a:pPr algn="ctr"/>
            <a:r>
              <a:rPr lang="en-US" sz="1200" dirty="0" smtClean="0"/>
              <a:t>512</a:t>
            </a:r>
            <a:endParaRPr lang="en-US" sz="1200" dirty="0"/>
          </a:p>
        </p:txBody>
      </p:sp>
      <p:cxnSp>
        <p:nvCxnSpPr>
          <p:cNvPr id="237" name="Straight Connector 236"/>
          <p:cNvCxnSpPr>
            <a:stCxn id="227" idx="2"/>
            <a:endCxn id="232" idx="0"/>
          </p:cNvCxnSpPr>
          <p:nvPr/>
        </p:nvCxnSpPr>
        <p:spPr>
          <a:xfrm>
            <a:off x="5517322" y="4195465"/>
            <a:ext cx="796" cy="36129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4977794" y="157126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Expand core points and color</a:t>
            </a:r>
            <a:endParaRPr lang="en-US" dirty="0"/>
          </a:p>
        </p:txBody>
      </p:sp>
      <p:cxnSp>
        <p:nvCxnSpPr>
          <p:cNvPr id="242" name="Curved Connector 241"/>
          <p:cNvCxnSpPr>
            <a:stCxn id="222" idx="3"/>
            <a:endCxn id="212" idx="2"/>
          </p:cNvCxnSpPr>
          <p:nvPr/>
        </p:nvCxnSpPr>
        <p:spPr>
          <a:xfrm>
            <a:off x="6326300" y="2514600"/>
            <a:ext cx="809194" cy="13694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6727400" y="2122835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7729422" y="3152917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Curved Connector 244"/>
          <p:cNvCxnSpPr>
            <a:stCxn id="227" idx="3"/>
            <a:endCxn id="215" idx="4"/>
          </p:cNvCxnSpPr>
          <p:nvPr/>
        </p:nvCxnSpPr>
        <p:spPr>
          <a:xfrm>
            <a:off x="6325504" y="3738265"/>
            <a:ext cx="1899609" cy="5961"/>
          </a:xfrm>
          <a:prstGeom prst="curvedConnector4">
            <a:avLst>
              <a:gd name="adj1" fmla="val 47587"/>
              <a:gd name="adj2" fmla="val 39349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Oval 247"/>
          <p:cNvSpPr/>
          <p:nvPr/>
        </p:nvSpPr>
        <p:spPr>
          <a:xfrm>
            <a:off x="6807019" y="441069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Curved Connector 249"/>
          <p:cNvCxnSpPr>
            <a:stCxn id="232" idx="3"/>
            <a:endCxn id="217" idx="3"/>
          </p:cNvCxnSpPr>
          <p:nvPr/>
        </p:nvCxnSpPr>
        <p:spPr>
          <a:xfrm flipV="1">
            <a:off x="6326300" y="4970802"/>
            <a:ext cx="913365" cy="4315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9" idx="3"/>
          </p:cNvCxnSpPr>
          <p:nvPr/>
        </p:nvCxnSpPr>
        <p:spPr>
          <a:xfrm>
            <a:off x="1844964" y="2514600"/>
            <a:ext cx="1279236" cy="609600"/>
          </a:xfrm>
          <a:prstGeom prst="curvedConnector3">
            <a:avLst>
              <a:gd name="adj1" fmla="val 3924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2743200" y="25908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22" idx="3"/>
            <a:endCxn id="141" idx="3"/>
          </p:cNvCxnSpPr>
          <p:nvPr/>
        </p:nvCxnSpPr>
        <p:spPr>
          <a:xfrm flipV="1">
            <a:off x="1844964" y="3630436"/>
            <a:ext cx="583401" cy="103364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1981200" y="30480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23" idx="3"/>
            <a:endCxn id="148" idx="2"/>
          </p:cNvCxnSpPr>
          <p:nvPr/>
        </p:nvCxnSpPr>
        <p:spPr>
          <a:xfrm flipV="1">
            <a:off x="1842741" y="4849219"/>
            <a:ext cx="579809" cy="179981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2057400" y="43434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>
            <a:stCxn id="128" idx="2"/>
            <a:endCxn id="151" idx="4"/>
          </p:cNvCxnSpPr>
          <p:nvPr/>
        </p:nvCxnSpPr>
        <p:spPr>
          <a:xfrm rot="5400000" flipH="1" flipV="1">
            <a:off x="1285015" y="3139880"/>
            <a:ext cx="163551" cy="1818795"/>
          </a:xfrm>
          <a:prstGeom prst="curvedConnector3">
            <a:avLst>
              <a:gd name="adj1" fmla="val -139773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29" idx="2"/>
            <a:endCxn id="144" idx="4"/>
          </p:cNvCxnSpPr>
          <p:nvPr/>
        </p:nvCxnSpPr>
        <p:spPr>
          <a:xfrm rot="5400000" flipH="1" flipV="1">
            <a:off x="1304830" y="3239995"/>
            <a:ext cx="531594" cy="1259688"/>
          </a:xfrm>
          <a:prstGeom prst="curvedConnector3">
            <a:avLst>
              <a:gd name="adj1" fmla="val -27325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1" name="Curved Connector 240"/>
          <p:cNvCxnSpPr>
            <a:stCxn id="131" idx="2"/>
            <a:endCxn id="149" idx="4"/>
          </p:cNvCxnSpPr>
          <p:nvPr/>
        </p:nvCxnSpPr>
        <p:spPr>
          <a:xfrm rot="5400000" flipH="1" flipV="1">
            <a:off x="1494330" y="4175580"/>
            <a:ext cx="227391" cy="2301264"/>
          </a:xfrm>
          <a:prstGeom prst="curvedConnector3">
            <a:avLst>
              <a:gd name="adj1" fmla="val -10053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7" name="Curved Connector 246"/>
          <p:cNvCxnSpPr>
            <a:stCxn id="132" idx="2"/>
            <a:endCxn id="135" idx="4"/>
          </p:cNvCxnSpPr>
          <p:nvPr/>
        </p:nvCxnSpPr>
        <p:spPr>
          <a:xfrm rot="5400000" flipH="1" flipV="1">
            <a:off x="1672204" y="4270831"/>
            <a:ext cx="442237" cy="1905081"/>
          </a:xfrm>
          <a:prstGeom prst="curvedConnector3">
            <a:avLst>
              <a:gd name="adj1" fmla="val -39846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AAF6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AAF6"/>
                                      </p:to>
                                    </p:animClr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AAF6"/>
                                      </p:to>
                                    </p:animClr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1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53A0"/>
                                      </p:to>
                                    </p:animClr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53A0"/>
                                      </p:to>
                                    </p:animClr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53A0"/>
                                      </p:to>
                                    </p:animClr>
                                    <p:set>
                                      <p:cBhvr>
                                        <p:cTn id="60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53A0"/>
                                      </p:to>
                                    </p:animClr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74A3"/>
                                      </p:to>
                                    </p:animClr>
                                    <p:set>
                                      <p:cBhvr>
                                        <p:cTn id="62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74A3"/>
                                      </p:to>
                                    </p:animClr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74A3"/>
                                      </p:to>
                                    </p:animClr>
                                    <p:set>
                                      <p:cBhvr>
                                        <p:cTn id="63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74A3"/>
                                      </p:to>
                                    </p:animClr>
                                    <p:set>
                                      <p:cBhvr>
                                        <p:cTn id="64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3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3EE"/>
                                      </p:to>
                                    </p:animClr>
                                    <p:set>
                                      <p:cBhvr>
                                        <p:cTn id="64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3EE"/>
                                      </p:to>
                                    </p:animClr>
                                    <p:set>
                                      <p:cBhvr>
                                        <p:cTn id="64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3EE"/>
                                      </p:to>
                                    </p:animClr>
                                    <p:set>
                                      <p:cBhvr>
                                        <p:cTn id="65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3EE"/>
                                      </p:to>
                                    </p:animClr>
                                    <p:set>
                                      <p:cBhvr>
                                        <p:cTn id="65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7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2" grpId="0" animBg="1"/>
      <p:bldP spid="123" grpId="0" animBg="1"/>
      <p:bldP spid="10" grpId="0"/>
      <p:bldP spid="124" grpId="0"/>
      <p:bldP spid="125" grpId="0"/>
      <p:bldP spid="1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7" grpId="1" animBg="1"/>
      <p:bldP spid="158" grpId="0" animBg="1"/>
      <p:bldP spid="158" grpId="1" animBg="1"/>
      <p:bldP spid="160" grpId="0" animBg="1"/>
      <p:bldP spid="159" grpId="0" animBg="1"/>
      <p:bldP spid="159" grpId="1" animBg="1"/>
      <p:bldP spid="18" grpId="0" animBg="1"/>
      <p:bldP spid="161" grpId="0" animBg="1"/>
      <p:bldP spid="134" grpId="0" animBg="1"/>
      <p:bldP spid="162" grpId="0" animBg="1"/>
      <p:bldP spid="135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2" grpId="0" animBg="1"/>
      <p:bldP spid="215" grpId="0" animBg="1"/>
      <p:bldP spid="215" grpId="1" animBg="1"/>
      <p:bldP spid="217" grpId="0" animBg="1"/>
      <p:bldP spid="222" grpId="0" animBg="1"/>
      <p:bldP spid="223" grpId="0"/>
      <p:bldP spid="224" grpId="0" animBg="1"/>
      <p:bldP spid="225" grpId="0" animBg="1"/>
      <p:bldP spid="226" grpId="0" animBg="1"/>
      <p:bldP spid="227" grpId="0" animBg="1"/>
      <p:bldP spid="228" grpId="0"/>
      <p:bldP spid="229" grpId="0" animBg="1"/>
      <p:bldP spid="230" grpId="0" animBg="1"/>
      <p:bldP spid="231" grpId="0" animBg="1"/>
      <p:bldP spid="232" grpId="0" animBg="1"/>
      <p:bldP spid="233" grpId="0"/>
      <p:bldP spid="234" grpId="0" animBg="1"/>
      <p:bldP spid="235" grpId="0" animBg="1"/>
      <p:bldP spid="236" grpId="0" animBg="1"/>
      <p:bldP spid="240" grpId="0"/>
      <p:bldP spid="243" grpId="0" animBg="1"/>
      <p:bldP spid="243" grpId="1" animBg="1"/>
      <p:bldP spid="244" grpId="0" animBg="1"/>
      <p:bldP spid="244" grpId="1" animBg="1"/>
      <p:bldP spid="248" grpId="0" animBg="1"/>
      <p:bldP spid="248" grpId="1" animBg="1"/>
      <p:bldP spid="116" grpId="0" animBg="1"/>
      <p:bldP spid="121" grpId="0" animBg="1"/>
      <p:bldP spid="1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DBSCAN Density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Imbalances in point density can cause huge differences in runtimes between Thread Groups inside of a GPU (10-15x variance in time)</a:t>
            </a:r>
            <a:endParaRPr lang="en-US" sz="2800" dirty="0"/>
          </a:p>
          <a:p>
            <a:pPr lvl="1"/>
            <a:r>
              <a:rPr lang="en-US" sz="2400" dirty="0" smtClean="0"/>
              <a:t>Issue is caused by the lookup operation for a points neighbors  in the DBSCAN point expansion phase.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66900" y="4191000"/>
            <a:ext cx="1905000" cy="1905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19600" y="4191000"/>
            <a:ext cx="1905000" cy="1905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057400" y="5410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209800" y="4953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4384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1242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667000" y="5257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718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200400" y="5105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286000" y="4495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29200" y="5562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9530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800600" y="5791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578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05400" y="5791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2578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48200" y="5257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00600" y="5029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181600" y="5105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95800" y="5715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334000" y="5867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054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6388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486400" y="5257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410200" y="4953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8006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72000" y="5029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7912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19800" y="5791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4958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876800" y="4572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4958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67400" y="4572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562600" y="4343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943600" y="4953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81600" y="4343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943600" y="4267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866900" y="4038600"/>
            <a:ext cx="1905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19600" y="4038600"/>
            <a:ext cx="1905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914900" y="368737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3687375"/>
                <a:ext cx="9144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324100" y="368565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3685659"/>
                <a:ext cx="9144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6388729" y="4328636"/>
            <a:ext cx="2679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density results in higher neighbor count which increases the number of comparison operations</a:t>
            </a:r>
          </a:p>
        </p:txBody>
      </p:sp>
      <p:sp>
        <p:nvSpPr>
          <p:cNvPr id="119" name="Oval 118"/>
          <p:cNvSpPr/>
          <p:nvPr/>
        </p:nvSpPr>
        <p:spPr>
          <a:xfrm>
            <a:off x="4565965" y="4857907"/>
            <a:ext cx="990600" cy="990600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609850" y="4199196"/>
            <a:ext cx="990600" cy="990600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/>
          <a:p>
            <a:r>
              <a:rPr lang="en-US" sz="2800" dirty="0" smtClean="0"/>
              <a:t>Dense Box eliminates the need to perform neighbor lookups on points in dense regions by labeling points as a member of cluster before DBSCAN is run.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7331075"/>
            <a:ext cx="1219200" cy="365125"/>
          </a:xfrm>
        </p:spPr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85800" y="4038600"/>
            <a:ext cx="1905000" cy="1905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906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295400" y="5410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219200" y="5105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0668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524000" y="5181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5240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914400" y="5105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066800" y="4876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447800" y="4953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62000" y="5562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600200" y="5715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371600" y="4648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9050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752600" y="5105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6764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66800" y="4648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38200" y="4876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057400" y="5181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2860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62000" y="4648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143000" y="4419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133600" y="4419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828800" y="4191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2098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447800" y="4191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209800" y="4114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33400" y="2405721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Start with an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 smtClean="0">
                    <a:ea typeface="Cambria Math" panose="02040503050406030204" pitchFamily="18" charset="0"/>
                  </a:rPr>
                  <a:t> region.</a:t>
                </a: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05721"/>
                <a:ext cx="2286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0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Footer Placeholder 4"/>
          <p:cNvSpPr txBox="1">
            <a:spLocks/>
          </p:cNvSpPr>
          <p:nvPr/>
        </p:nvSpPr>
        <p:spPr>
          <a:xfrm>
            <a:off x="2061453" y="7766745"/>
            <a:ext cx="472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Mr. Scan: Efficient Clustering with MRNet and GPUs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3581400" y="4032945"/>
            <a:ext cx="1905000" cy="1905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886200" y="5328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191000" y="54045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114800" y="50997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962400" y="5633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419600" y="5175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267200" y="5633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419600" y="54807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810000" y="50997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962400" y="4871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343400" y="4947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657600" y="5556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495800" y="5709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267200" y="46425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800600" y="54807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648200" y="50997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72000" y="4794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962400" y="46425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733800" y="4871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953000" y="5175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181600" y="5633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3657600" y="46425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038600" y="4413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657600" y="5328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5029200" y="4413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724400" y="4185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5105400" y="47949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4343400" y="41853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105400" y="4109145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>
            <a:off x="3429000" y="4032945"/>
            <a:ext cx="0" cy="13441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3590544" y="3880545"/>
            <a:ext cx="13441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4981488" y="4032945"/>
            <a:ext cx="0" cy="1905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3581400" y="5404545"/>
            <a:ext cx="1905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4038600" y="3392872"/>
                <a:ext cx="367088" cy="39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2√2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92872"/>
                <a:ext cx="367088" cy="397545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2855237" y="4481436"/>
                <a:ext cx="367088" cy="39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2√2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37" y="4481436"/>
                <a:ext cx="367088" cy="397545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3124200" y="2416930"/>
                <a:ext cx="2965721" cy="94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2. Divide the region of data into area’s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1600" dirty="0" smtClean="0"/>
                  <a:t> for dense area detection</a:t>
                </a:r>
                <a:r>
                  <a:rPr lang="en-US" sz="1600" baseline="30000" dirty="0" smtClean="0"/>
                  <a:t>*</a:t>
                </a:r>
                <a:r>
                  <a:rPr lang="en-US" sz="1600" dirty="0" smtClean="0"/>
                  <a:t>.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416930"/>
                <a:ext cx="2965721" cy="944426"/>
              </a:xfrm>
              <a:prstGeom prst="rect">
                <a:avLst/>
              </a:prstGeom>
              <a:blipFill rotWithShape="0">
                <a:blip r:embed="rId5"/>
                <a:stretch>
                  <a:fillRect l="-1235" t="-1935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6178279" y="2405721"/>
                <a:ext cx="2965721" cy="143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3. For each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1600" dirty="0" smtClean="0"/>
                  <a:t> area which </a:t>
                </a:r>
              </a:p>
              <a:p>
                <a:r>
                  <a:rPr lang="en-US" sz="1600" dirty="0"/>
                  <a:t>h</a:t>
                </a:r>
                <a:r>
                  <a:rPr lang="en-US" sz="1600" dirty="0" smtClean="0"/>
                  <a:t>as point count &gt;= </a:t>
                </a:r>
                <a:r>
                  <a:rPr lang="en-US" sz="1600" dirty="0" err="1" smtClean="0"/>
                  <a:t>MinPts</a:t>
                </a:r>
                <a:r>
                  <a:rPr lang="en-US" sz="1600" dirty="0" smtClean="0"/>
                  <a:t>. Mark points as members of a cluster. Do not expand these points.</a:t>
                </a:r>
                <a:endParaRPr lang="en-US" sz="16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79" y="2405721"/>
                <a:ext cx="2965721" cy="1436868"/>
              </a:xfrm>
              <a:prstGeom prst="rect">
                <a:avLst/>
              </a:prstGeom>
              <a:blipFill rotWithShape="0">
                <a:blip r:embed="rId6"/>
                <a:stretch>
                  <a:fillRect l="-1027" b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/>
          <p:cNvSpPr/>
          <p:nvPr/>
        </p:nvSpPr>
        <p:spPr>
          <a:xfrm>
            <a:off x="6629400" y="4038600"/>
            <a:ext cx="1905000" cy="1905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9342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7239000" y="54102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7162800" y="5105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0104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467600" y="51816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73152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4676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6858000" y="5105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010400" y="4876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391400" y="4953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6705600" y="5562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7543800" y="5715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315200" y="46482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7848600" y="54864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7696200" y="5105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0" y="48006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7010400" y="46482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781800" y="4876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8001000" y="5181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8229600" y="5638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6705600" y="46482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7086600" y="44196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6705600" y="53340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8077200" y="4419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7772400" y="4191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8153400" y="48006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7391400" y="4191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8153400" y="4114800"/>
            <a:ext cx="2286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Connector 238"/>
          <p:cNvCxnSpPr/>
          <p:nvPr/>
        </p:nvCxnSpPr>
        <p:spPr>
          <a:xfrm flipH="1">
            <a:off x="8029488" y="4038600"/>
            <a:ext cx="0" cy="1905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6629400" y="5410200"/>
            <a:ext cx="1905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1828800" y="6096000"/>
                <a:ext cx="5791200" cy="50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US" sz="1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 smtClean="0"/>
                  <a:t>chosen because it guarantees all points inside are within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 smtClean="0"/>
                  <a:t>distance of each other.</a:t>
                </a:r>
                <a:endParaRPr lang="en-US" sz="1100" dirty="0"/>
              </a:p>
              <a:p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096000"/>
                <a:ext cx="5791200" cy="5087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Slide Number Placeholder 3"/>
          <p:cNvSpPr txBox="1">
            <a:spLocks/>
          </p:cNvSpPr>
          <p:nvPr/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7" name="Straight Connector 6"/>
          <p:cNvCxnSpPr>
            <a:endCxn id="189" idx="3"/>
          </p:cNvCxnSpPr>
          <p:nvPr/>
        </p:nvCxnSpPr>
        <p:spPr>
          <a:xfrm>
            <a:off x="3590544" y="4032945"/>
            <a:ext cx="1395934" cy="133812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5666" y="4219755"/>
                <a:ext cx="5100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66" y="4219755"/>
                <a:ext cx="51007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the 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Debugging</a:t>
            </a:r>
          </a:p>
          <a:p>
            <a:pPr lvl="1"/>
            <a:r>
              <a:rPr lang="en-US" sz="2400" dirty="0" smtClean="0"/>
              <a:t>Difficult to detect incorrect output without writing application specific verification tools</a:t>
            </a:r>
          </a:p>
          <a:p>
            <a:r>
              <a:rPr lang="en-US" sz="2800" dirty="0" smtClean="0"/>
              <a:t>Load </a:t>
            </a:r>
            <a:r>
              <a:rPr lang="en-US" sz="2800" dirty="0"/>
              <a:t>Balancing</a:t>
            </a:r>
          </a:p>
          <a:p>
            <a:pPr lvl="1"/>
            <a:r>
              <a:rPr lang="en-US" sz="2400" dirty="0"/>
              <a:t>GPUs increased the difficulty of balancing load both cluster wide and on a local </a:t>
            </a:r>
            <a:r>
              <a:rPr lang="en-US" sz="2400" dirty="0" smtClean="0"/>
              <a:t>node (due to large variance in runtimes with identical sized input)</a:t>
            </a:r>
          </a:p>
          <a:p>
            <a:pPr lvl="1"/>
            <a:r>
              <a:rPr lang="en-US" sz="2400" dirty="0" smtClean="0"/>
              <a:t>Application-specific solution required for load balancing</a:t>
            </a:r>
          </a:p>
          <a:p>
            <a:r>
              <a:rPr lang="en-US" sz="2800" dirty="0" smtClean="0"/>
              <a:t>Existing distributed framework components stressed</a:t>
            </a:r>
          </a:p>
          <a:p>
            <a:pPr lvl="1"/>
            <a:r>
              <a:rPr lang="en-US" sz="2400" dirty="0" smtClean="0"/>
              <a:t>Increased computational performance of GPUs stress other non-accelerated components of the system (such as I/O)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2800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Mr.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Result verification complicated due to:</a:t>
            </a:r>
          </a:p>
          <a:p>
            <a:pPr lvl="1"/>
            <a:r>
              <a:rPr lang="en-US" sz="2400" dirty="0" smtClean="0"/>
              <a:t>CUDA Warp Scheduling not being deterministic</a:t>
            </a:r>
          </a:p>
          <a:p>
            <a:pPr lvl="1"/>
            <a:r>
              <a:rPr lang="en-US" sz="2400" dirty="0" smtClean="0"/>
              <a:t>Packet reception order not deterministic in MRNet</a:t>
            </a:r>
          </a:p>
          <a:p>
            <a:r>
              <a:rPr lang="en-US" sz="2800" dirty="0" smtClean="0"/>
              <a:t>Both issues altered output slightly </a:t>
            </a:r>
          </a:p>
          <a:p>
            <a:pPr lvl="1"/>
            <a:r>
              <a:rPr lang="en-US" sz="2400" dirty="0" smtClean="0"/>
              <a:t>DBSCAN non-core point cluster selection is order dependent</a:t>
            </a:r>
          </a:p>
          <a:p>
            <a:pPr lvl="1"/>
            <a:r>
              <a:rPr lang="en-US" sz="2400" dirty="0" smtClean="0"/>
              <a:t>Output cluster IDs would vary based on packet processing order in MRNet</a:t>
            </a:r>
          </a:p>
          <a:p>
            <a:r>
              <a:rPr lang="en-US" sz="2800" dirty="0" smtClean="0"/>
              <a:t>Easy verification of output, such as a bitwise comparison against a known correct output, not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1657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Mr.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write verification tools to run after each run to ensure output was still correct</a:t>
            </a:r>
          </a:p>
          <a:p>
            <a:pPr lvl="1"/>
            <a:r>
              <a:rPr lang="en-US" dirty="0" smtClean="0"/>
              <a:t>Very costly in terms of both programmer time (to write the tools) and wall clock runtime</a:t>
            </a:r>
          </a:p>
          <a:p>
            <a:r>
              <a:rPr lang="en-US" dirty="0" smtClean="0"/>
              <a:t>Worst of all…. Tools used for verification are DBSCAN specific. </a:t>
            </a:r>
          </a:p>
          <a:p>
            <a:pPr lvl="1"/>
            <a:r>
              <a:rPr lang="en-US" dirty="0" smtClean="0"/>
              <a:t>Generic solutions needed badly for increased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1877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TBON + X</a:t>
            </a:r>
          </a:p>
          <a:p>
            <a:pPr lvl="1"/>
            <a:r>
              <a:rPr lang="en-US" sz="2400" dirty="0" smtClean="0"/>
              <a:t>Leveraging TBONs, GPUs, and CPUs in </a:t>
            </a:r>
            <a:r>
              <a:rPr lang="en-US" sz="2400" dirty="0"/>
              <a:t>l</a:t>
            </a:r>
            <a:r>
              <a:rPr lang="en-US" sz="2400" dirty="0" smtClean="0"/>
              <a:t>arge scale computation</a:t>
            </a:r>
          </a:p>
          <a:p>
            <a:r>
              <a:rPr lang="en-US" sz="2800" dirty="0" smtClean="0"/>
              <a:t>Combination creates a new computational model with new challenges</a:t>
            </a:r>
          </a:p>
          <a:p>
            <a:pPr lvl="1"/>
            <a:r>
              <a:rPr lang="en-US" sz="2400" dirty="0" smtClean="0"/>
              <a:t>Management of multiple devices, Local node load balancing, and Node level data management.</a:t>
            </a:r>
          </a:p>
          <a:p>
            <a:r>
              <a:rPr lang="en-US" sz="2800" dirty="0" smtClean="0"/>
              <a:t>Traditional distributed systems problems get worse</a:t>
            </a:r>
          </a:p>
          <a:p>
            <a:pPr lvl="1"/>
            <a:r>
              <a:rPr lang="en-US" sz="2400" dirty="0" smtClean="0"/>
              <a:t>Cluster wide load balancing, I/O management, and debugging.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</a:t>
            </a:r>
            <a:r>
              <a:rPr lang="en-US" dirty="0" smtClean="0"/>
              <a:t>Model: Experiences </a:t>
            </a:r>
            <a:r>
              <a:rPr lang="en-US" dirty="0"/>
              <a:t>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2214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balancing between nodes proved to be a significant and serious issue</a:t>
            </a:r>
          </a:p>
          <a:p>
            <a:pPr lvl="1"/>
            <a:r>
              <a:rPr lang="en-US" dirty="0" smtClean="0"/>
              <a:t>Identical input sizes would result in vastly differing runtimes (by up to 10x)</a:t>
            </a:r>
          </a:p>
          <a:p>
            <a:pPr lvl="1"/>
            <a:r>
              <a:rPr lang="en-US" dirty="0" smtClean="0"/>
              <a:t>Without the load balancing work, Mr. Scan would not have scaled</a:t>
            </a:r>
          </a:p>
          <a:p>
            <a:r>
              <a:rPr lang="en-US" dirty="0" smtClean="0"/>
              <a:t>Application specific GPU load balancing system implemented</a:t>
            </a:r>
          </a:p>
          <a:p>
            <a:pPr lvl="1"/>
            <a:r>
              <a:rPr lang="en-US" dirty="0" smtClean="0"/>
              <a:t>No existing frameworks could help with balancing GPU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894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use revealed flaws that were hidden in the original non-GPU implementation of Mr. Scan. </a:t>
            </a:r>
          </a:p>
          <a:p>
            <a:r>
              <a:rPr lang="en-US" dirty="0" smtClean="0"/>
              <a:t>I/O, start-up, and other components of the system impacted performance greatly</a:t>
            </a:r>
          </a:p>
          <a:p>
            <a:pPr lvl="1"/>
            <a:r>
              <a:rPr lang="en-US" dirty="0" smtClean="0"/>
              <a:t>Accounting for a majority of the run time of Mr. Scan</a:t>
            </a:r>
          </a:p>
          <a:p>
            <a:r>
              <a:rPr lang="en-US" dirty="0" smtClean="0"/>
              <a:t>Solutions to these issued that scaled for a CPU based application, might not for a GPU based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3769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currently looking at ways to perform load balance/sharing in GPU applications in a generic way</a:t>
            </a:r>
          </a:p>
          <a:p>
            <a:r>
              <a:rPr lang="en-US" dirty="0" smtClean="0"/>
              <a:t>We are looking at methods that do not change the distributed models used by applications and require no direct vendor support</a:t>
            </a:r>
          </a:p>
          <a:p>
            <a:pPr lvl="1"/>
            <a:r>
              <a:rPr lang="en-US" dirty="0" smtClean="0"/>
              <a:t>Getting users or hardware vendors to make massive changes to their applications/hardware is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Mr. Scan:  Performance challenges of an extreme scale GPU-Based Application </a:t>
            </a:r>
          </a:p>
        </p:txBody>
      </p:sp>
    </p:spTree>
    <p:extLst>
      <p:ext uri="{BB962C8B-B14F-4D97-AF65-F5344CB8AC3E}">
        <p14:creationId xmlns:p14="http://schemas.microsoft.com/office/powerpoint/2010/main" val="17944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Mr. Scan:  Performance challenges of an extreme scale GPU-Based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Characteristics of a ideal load balancing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Require as few changes to existing applications as possible</a:t>
            </a:r>
          </a:p>
          <a:p>
            <a:pPr lvl="1"/>
            <a:r>
              <a:rPr lang="en-US" sz="2400" dirty="0" smtClean="0"/>
              <a:t>We cannot expect application developers to give up MPI,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, TBON, or other computational frameworks to solve load imbalance</a:t>
            </a:r>
          </a:p>
          <a:p>
            <a:r>
              <a:rPr lang="en-US" sz="2800" dirty="0" smtClean="0"/>
              <a:t>Take advantage of the fine grained computation decomposition we see with GPUs/Accelerators</a:t>
            </a:r>
          </a:p>
          <a:p>
            <a:pPr lvl="1"/>
            <a:r>
              <a:rPr lang="en-US" sz="2400" dirty="0" smtClean="0"/>
              <a:t>Course grained solutions (such as moving entire kernel invocations/processes) limits options for balancing load.</a:t>
            </a:r>
          </a:p>
          <a:p>
            <a:r>
              <a:rPr lang="en-US" dirty="0"/>
              <a:t>Needs to play by the </a:t>
            </a:r>
            <a:r>
              <a:rPr lang="en-US" dirty="0" smtClean="0"/>
              <a:t>hardware vendors “rules”</a:t>
            </a:r>
            <a:endParaRPr lang="en-US" dirty="0"/>
          </a:p>
          <a:p>
            <a:pPr lvl="1"/>
            <a:r>
              <a:rPr lang="en-US" sz="2400" dirty="0" smtClean="0"/>
              <a:t>We cannot rely on support from hardware vendors for a distributed framework.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Mr. Scan:  Performance challenges of an extreme scale GPU-Based Application </a:t>
            </a:r>
          </a:p>
        </p:txBody>
      </p:sp>
    </p:spTree>
    <p:extLst>
      <p:ext uri="{BB962C8B-B14F-4D97-AF65-F5344CB8AC3E}">
        <p14:creationId xmlns:p14="http://schemas.microsoft.com/office/powerpoint/2010/main" val="3982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Idea: Automating Load 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5181600"/>
          </a:xfrm>
        </p:spPr>
        <p:txBody>
          <a:bodyPr/>
          <a:lstStyle/>
          <a:p>
            <a:r>
              <a:rPr lang="en-US" sz="2800" dirty="0" smtClean="0"/>
              <a:t>Have a layer above the GPU but below the user application framework to manage and load balance GPU computations across nodes</a:t>
            </a:r>
          </a:p>
          <a:p>
            <a:r>
              <a:rPr lang="en-US" sz="2800" dirty="0" smtClean="0"/>
              <a:t>GPU Manager would execute user application code on device while attempting to share load with idle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Scan: Efficient Clustering with MRNet and GPUs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990600"/>
            <a:ext cx="32004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Application (MPI/MRNet/</a:t>
            </a:r>
          </a:p>
          <a:p>
            <a:pPr algn="ctr"/>
            <a:r>
              <a:rPr lang="en-US" dirty="0" err="1" smtClean="0"/>
              <a:t>MapReduce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3124200"/>
            <a:ext cx="32004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4038600"/>
            <a:ext cx="3200400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Idea: A Load Balancing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Scan: Efficient Clustering with MRNet and GPUs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60400" y="1123950"/>
            <a:ext cx="82550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85800" y="2895600"/>
            <a:ext cx="8229600" cy="1397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98500" y="4578735"/>
            <a:ext cx="8216900" cy="11942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990382" y="1278574"/>
            <a:ext cx="228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Supplies </a:t>
            </a:r>
          </a:p>
          <a:p>
            <a:r>
              <a:rPr lang="en-US" sz="1600" dirty="0" smtClean="0"/>
              <a:t>CUDA functions (PTX, CUBIN)</a:t>
            </a:r>
            <a:endParaRPr lang="en-US" sz="16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905000" y="2209800"/>
            <a:ext cx="0" cy="103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066800" y="3244687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Program sent to device, pointer to function saved</a:t>
            </a:r>
            <a:endParaRPr lang="en-US" sz="16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879600" y="4147159"/>
            <a:ext cx="0" cy="75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990382" y="4902093"/>
            <a:ext cx="1676400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Binary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200400" y="1249611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Argument </a:t>
            </a:r>
            <a:r>
              <a:rPr lang="en-US" sz="1600" smtClean="0"/>
              <a:t>Data for functions passed </a:t>
            </a:r>
            <a:r>
              <a:rPr lang="en-US" sz="1600" dirty="0" smtClean="0"/>
              <a:t>to manager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111501" y="324664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forwarded to device</a:t>
            </a:r>
            <a:endParaRPr lang="en-US" sz="16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911601" y="2209800"/>
            <a:ext cx="0" cy="947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882419" y="4146300"/>
            <a:ext cx="3782" cy="75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073401" y="4902093"/>
            <a:ext cx="1676400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4838700" y="1262589"/>
            <a:ext cx="255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ask to run function binary. Supplying a data stride and number of compute blocks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673603" y="3107384"/>
            <a:ext cx="242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Compute Blocks created and added to queue</a:t>
            </a:r>
            <a:endParaRPr lang="en-US" sz="16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715000" y="2339807"/>
            <a:ext cx="0" cy="81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724188" y="3663177"/>
            <a:ext cx="2247901" cy="595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724188" y="3741573"/>
            <a:ext cx="13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Ptr</a:t>
            </a:r>
            <a:r>
              <a:rPr lang="en-US" sz="1200" dirty="0"/>
              <a:t> </a:t>
            </a:r>
            <a:r>
              <a:rPr lang="en-US" sz="1200" dirty="0" smtClean="0"/>
              <a:t>+ Data Offset </a:t>
            </a:r>
            <a:endParaRPr lang="en-US" sz="1200" dirty="0"/>
          </a:p>
        </p:txBody>
      </p:sp>
      <p:cxnSp>
        <p:nvCxnSpPr>
          <p:cNvPr id="117" name="Straight Connector 116"/>
          <p:cNvCxnSpPr>
            <a:stCxn id="114" idx="0"/>
            <a:endCxn id="114" idx="2"/>
          </p:cNvCxnSpPr>
          <p:nvPr/>
        </p:nvCxnSpPr>
        <p:spPr>
          <a:xfrm>
            <a:off x="5848139" y="3663177"/>
            <a:ext cx="0" cy="59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816387" y="3724618"/>
            <a:ext cx="13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Ptr</a:t>
            </a:r>
            <a:r>
              <a:rPr lang="en-US" sz="1200" dirty="0"/>
              <a:t> </a:t>
            </a:r>
            <a:r>
              <a:rPr lang="en-US" sz="1200" dirty="0" smtClean="0"/>
              <a:t>+ Data Offset </a:t>
            </a:r>
            <a:endParaRPr lang="en-US" sz="1200" dirty="0"/>
          </a:p>
        </p:txBody>
      </p:sp>
      <p:sp>
        <p:nvSpPr>
          <p:cNvPr id="120" name="Rectangle 119"/>
          <p:cNvSpPr/>
          <p:nvPr/>
        </p:nvSpPr>
        <p:spPr>
          <a:xfrm>
            <a:off x="5346701" y="4662286"/>
            <a:ext cx="1244380" cy="459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SIMD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115" idx="2"/>
            <a:endCxn id="120" idx="0"/>
          </p:cNvCxnSpPr>
          <p:nvPr/>
        </p:nvCxnSpPr>
        <p:spPr>
          <a:xfrm>
            <a:off x="5384696" y="4203238"/>
            <a:ext cx="584195" cy="45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10551" y="5099522"/>
            <a:ext cx="262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Persistent kernel in GPU would pull off this queue and execute the user’s function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115138" y="3099841"/>
            <a:ext cx="178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completion of all queue</a:t>
            </a:r>
            <a:r>
              <a:rPr lang="en-US" sz="1600" dirty="0"/>
              <a:t>d</a:t>
            </a:r>
            <a:r>
              <a:rPr lang="en-US" sz="1600" dirty="0" smtClean="0"/>
              <a:t> blocks results returned 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9" idx="0"/>
          </p:cNvCxnSpPr>
          <p:nvPr/>
        </p:nvCxnSpPr>
        <p:spPr>
          <a:xfrm flipV="1">
            <a:off x="8006634" y="2109571"/>
            <a:ext cx="0" cy="99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432850" y="4662286"/>
            <a:ext cx="1147568" cy="10104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34" idx="0"/>
            <a:endCxn id="129" idx="2"/>
          </p:cNvCxnSpPr>
          <p:nvPr/>
        </p:nvCxnSpPr>
        <p:spPr>
          <a:xfrm flipV="1">
            <a:off x="8006634" y="3930838"/>
            <a:ext cx="0" cy="73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20" idx="3"/>
            <a:endCxn id="134" idx="1"/>
          </p:cNvCxnSpPr>
          <p:nvPr/>
        </p:nvCxnSpPr>
        <p:spPr>
          <a:xfrm>
            <a:off x="6591081" y="4892145"/>
            <a:ext cx="841769" cy="275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6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Idea: A Load Balancing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detection of an idle GPU, load is shared between nodes.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Scan: Efficient Clustering with MRNet and GPUs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400" y="1557775"/>
            <a:ext cx="3810000" cy="2667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1535" y="3531953"/>
            <a:ext cx="2247901" cy="595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1535" y="3610349"/>
            <a:ext cx="13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Ptr</a:t>
            </a:r>
            <a:r>
              <a:rPr lang="en-US" sz="1200" dirty="0"/>
              <a:t> </a:t>
            </a:r>
            <a:r>
              <a:rPr lang="en-US" sz="1200" dirty="0" smtClean="0"/>
              <a:t>+ Data Offset </a:t>
            </a:r>
            <a:endParaRPr lang="en-US" sz="1200" dirty="0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2845486" y="3531953"/>
            <a:ext cx="0" cy="59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8078" y="3593391"/>
            <a:ext cx="13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Ptr</a:t>
            </a:r>
            <a:r>
              <a:rPr lang="en-US" sz="1200" dirty="0" smtClean="0"/>
              <a:t> + Data Offset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927600" y="1557774"/>
            <a:ext cx="3962400" cy="26670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18100" y="3480220"/>
            <a:ext cx="2247901" cy="595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757" y="3491832"/>
            <a:ext cx="0" cy="59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400" y="4325937"/>
            <a:ext cx="3810000" cy="11942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27600" y="4309843"/>
            <a:ext cx="3962400" cy="11942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5600" y="4541999"/>
            <a:ext cx="1067018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98818" y="4541999"/>
            <a:ext cx="1041399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5600" y="167672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Binary transfer to new host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54398" y="2137650"/>
            <a:ext cx="109" cy="237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63664" y="1828345"/>
            <a:ext cx="1292536" cy="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3824" y="162909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sent to GPU</a:t>
            </a:r>
            <a:endParaRPr lang="en-US" dirty="0"/>
          </a:p>
        </p:txBody>
      </p:sp>
      <p:cxnSp>
        <p:nvCxnSpPr>
          <p:cNvPr id="29" name="Elbow Connector 28"/>
          <p:cNvCxnSpPr>
            <a:stCxn id="25" idx="3"/>
          </p:cNvCxnSpPr>
          <p:nvPr/>
        </p:nvCxnSpPr>
        <p:spPr>
          <a:xfrm>
            <a:off x="7343390" y="1813764"/>
            <a:ext cx="963805" cy="26475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46782" y="4521636"/>
            <a:ext cx="1067018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2307" y="2134154"/>
            <a:ext cx="320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 compute blocks </a:t>
            </a:r>
            <a:endParaRPr lang="en-US" dirty="0"/>
          </a:p>
        </p:txBody>
      </p:sp>
      <p:cxnSp>
        <p:nvCxnSpPr>
          <p:cNvPr id="35" name="Elbow Connector 34"/>
          <p:cNvCxnSpPr>
            <a:stCxn id="17" idx="0"/>
          </p:cNvCxnSpPr>
          <p:nvPr/>
        </p:nvCxnSpPr>
        <p:spPr>
          <a:xfrm rot="16200000" flipV="1">
            <a:off x="709898" y="3232378"/>
            <a:ext cx="1781627" cy="837615"/>
          </a:xfrm>
          <a:prstGeom prst="bentConnector3">
            <a:avLst>
              <a:gd name="adj1" fmla="val 72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84600" y="2379430"/>
            <a:ext cx="1371600" cy="1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83824" y="219476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copied to GPU</a:t>
            </a:r>
            <a:endParaRPr lang="en-US" dirty="0"/>
          </a:p>
        </p:txBody>
      </p:sp>
      <p:cxnSp>
        <p:nvCxnSpPr>
          <p:cNvPr id="43" name="Elbow Connector 42"/>
          <p:cNvCxnSpPr>
            <a:stCxn id="41" idx="3"/>
          </p:cNvCxnSpPr>
          <p:nvPr/>
        </p:nvCxnSpPr>
        <p:spPr>
          <a:xfrm>
            <a:off x="7420334" y="2379430"/>
            <a:ext cx="98066" cy="20818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567362" y="4529217"/>
            <a:ext cx="1041399" cy="770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02100" y="2724470"/>
            <a:ext cx="266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moved, updating data offset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79800" y="3137537"/>
            <a:ext cx="0" cy="39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04018" y="3041106"/>
            <a:ext cx="1152182" cy="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81682" y="2787666"/>
            <a:ext cx="266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moved, updating data offset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56200" y="3531953"/>
            <a:ext cx="13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Ptr</a:t>
            </a:r>
            <a:r>
              <a:rPr lang="en-US" sz="1200" dirty="0" smtClean="0"/>
              <a:t> + Data Offset 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2692617" y="4541999"/>
            <a:ext cx="1244380" cy="459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081682" y="4523877"/>
            <a:ext cx="1244380" cy="4597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SIMD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692744" y="4055056"/>
            <a:ext cx="0" cy="468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36899" y="5656179"/>
            <a:ext cx="320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Executed, Result returned to originating node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0" idx="0"/>
            <a:endCxn id="57" idx="2"/>
          </p:cNvCxnSpPr>
          <p:nvPr/>
        </p:nvCxnSpPr>
        <p:spPr>
          <a:xfrm flipV="1">
            <a:off x="4737831" y="4983594"/>
            <a:ext cx="966041" cy="6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MRNet and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more experience with GPUs at scale we built a leadership class application called Mr. Scan</a:t>
            </a:r>
          </a:p>
          <a:p>
            <a:r>
              <a:rPr lang="en-US" dirty="0" smtClean="0"/>
              <a:t>Mr. Scan is a density based clustering algorithm utilizing GPUs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to </a:t>
            </a:r>
            <a:r>
              <a:rPr lang="en-US" dirty="0" smtClean="0"/>
              <a:t>application able to cluster </a:t>
            </a:r>
            <a:r>
              <a:rPr lang="en-US" dirty="0"/>
              <a:t>multi-billion point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Uses MRNet as its distribution framework</a:t>
            </a:r>
          </a:p>
          <a:p>
            <a:r>
              <a:rPr lang="en-US" dirty="0" smtClean="0"/>
              <a:t>However we ran into some challenges</a:t>
            </a:r>
          </a:p>
          <a:p>
            <a:pPr lvl="1"/>
            <a:r>
              <a:rPr lang="en-US" dirty="0" smtClean="0"/>
              <a:t>Load balancing, debugging, and I/O inhibited performance and increased development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</p:spTree>
    <p:extLst>
      <p:ext uri="{BB962C8B-B14F-4D97-AF65-F5344CB8AC3E}">
        <p14:creationId xmlns:p14="http://schemas.microsoft.com/office/powerpoint/2010/main" val="4078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Discovers the number of clusters</a:t>
            </a:r>
          </a:p>
          <a:p>
            <a:r>
              <a:rPr lang="en-US" dirty="0" smtClean="0"/>
              <a:t>Finds oddly-shaped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pic>
        <p:nvPicPr>
          <p:cNvPr id="6" name="Picture 5" descr="nov10_clustered_tweets_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8885" r="7500" b="19955"/>
          <a:stretch/>
        </p:blipFill>
        <p:spPr>
          <a:xfrm>
            <a:off x="1295400" y="2590800"/>
            <a:ext cx="6142778" cy="3810000"/>
          </a:xfrm>
          <a:prstGeom prst="rect">
            <a:avLst/>
          </a:prstGeom>
        </p:spPr>
      </p:pic>
      <p:pic>
        <p:nvPicPr>
          <p:cNvPr id="7" name="Picture 6" descr="frame-irg-004570-4-01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5181599" cy="3767285"/>
          </a:xfrm>
          <a:prstGeom prst="rect">
            <a:avLst/>
          </a:prstGeom>
        </p:spPr>
      </p:pic>
      <p:pic>
        <p:nvPicPr>
          <p:cNvPr id="8" name="Picture 7" descr="g_band_0.00025eps_5minpt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72" r="2361" b="11217"/>
          <a:stretch/>
        </p:blipFill>
        <p:spPr>
          <a:xfrm>
            <a:off x="457200" y="2590800"/>
            <a:ext cx="8470900" cy="3619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142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990600"/>
            <a:ext cx="43434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Goal: Find regions that meet minimum density and spatial distance characteristics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990600"/>
            <a:ext cx="4343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two parameters that determine if a point is in a cluster is Epsilon (</a:t>
            </a:r>
            <a:r>
              <a:rPr lang="en-US" dirty="0" err="1" smtClean="0">
                <a:solidFill>
                  <a:schemeClr val="tx1"/>
                </a:solidFill>
              </a:rPr>
              <a:t>Eps</a:t>
            </a:r>
            <a:r>
              <a:rPr lang="en-US" dirty="0" smtClean="0">
                <a:solidFill>
                  <a:schemeClr val="tx1"/>
                </a:solidFill>
              </a:rPr>
              <a:t>), and </a:t>
            </a:r>
            <a:r>
              <a:rPr lang="en-US" dirty="0" err="1" smtClean="0">
                <a:solidFill>
                  <a:schemeClr val="tx1"/>
                </a:solidFill>
              </a:rPr>
              <a:t>MinPts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990600"/>
            <a:ext cx="43434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number of points in </a:t>
            </a:r>
            <a:r>
              <a:rPr lang="en-US" dirty="0" err="1" smtClean="0">
                <a:solidFill>
                  <a:schemeClr val="tx1"/>
                </a:solidFill>
              </a:rPr>
              <a:t>Eps</a:t>
            </a:r>
            <a:r>
              <a:rPr lang="en-US" dirty="0" smtClean="0">
                <a:solidFill>
                  <a:schemeClr val="tx1"/>
                </a:solidFill>
              </a:rPr>
              <a:t> is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MinPts</a:t>
            </a:r>
            <a:r>
              <a:rPr lang="en-US" dirty="0" smtClean="0">
                <a:solidFill>
                  <a:schemeClr val="tx1"/>
                </a:solidFill>
              </a:rPr>
              <a:t>, the point is a core point.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990600"/>
            <a:ext cx="4343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every discovered point, this same calculation is performed until the cluster is fully expanded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Example (DBSCAN</a:t>
            </a:r>
            <a:r>
              <a:rPr lang="en-US" baseline="30000" dirty="0" smtClean="0"/>
              <a:t>[1]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pic>
        <p:nvPicPr>
          <p:cNvPr id="6" name="Picture 2" descr="C:\Users\bwelton\Desktop\newpoints_d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welton\Desktop\newpoi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325" y="3543300"/>
            <a:ext cx="27051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857375"/>
            <a:ext cx="2819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019800" y="1989653"/>
            <a:ext cx="971550" cy="962026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19800" y="2470666"/>
            <a:ext cx="4857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7887" y="149542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Eps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81800" y="2177534"/>
            <a:ext cx="152400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81800" y="2483108"/>
            <a:ext cx="152400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57887" y="1495425"/>
            <a:ext cx="135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MinPts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57400" y="3619500"/>
            <a:ext cx="609600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0" y="3876675"/>
            <a:ext cx="762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3200400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MinPts</a:t>
            </a:r>
            <a:r>
              <a:rPr lang="en-US" dirty="0" smtClean="0">
                <a:solidFill>
                  <a:schemeClr val="accent1"/>
                </a:solidFill>
              </a:rPr>
              <a:t>: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38400" y="3962400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62200" y="3814762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95525" y="3686174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76475" y="4029074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5500" y="3990975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24075" y="3829050"/>
            <a:ext cx="152400" cy="1238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57425" y="3781424"/>
            <a:ext cx="581025" cy="5429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47887" y="3567589"/>
            <a:ext cx="581025" cy="5429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81212" y="3457575"/>
            <a:ext cx="581025" cy="5429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28800" y="3571875"/>
            <a:ext cx="581025" cy="5429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19287" y="3719512"/>
            <a:ext cx="581025" cy="5429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0" y="597802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[1] M. Ester et. al., A density-based algorithm for discovering clusters in large spatial databases with noise, (1996)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22" grpId="0" animBg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19" grpId="2" animBg="1"/>
      <p:bldP spid="20" grpId="0" animBg="1"/>
      <p:bldP spid="20" grpId="1" animBg="1"/>
      <p:bldP spid="21" grpId="0"/>
      <p:bldP spid="21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F594D0-092D-4D0D-B238-5339FFF673E4}" type="slidenum">
              <a:rPr lang="en-US" smtClean="0">
                <a:solidFill>
                  <a:srgbClr val="898989"/>
                </a:solidFill>
                <a:latin typeface="Gill Sans MT" pitchFamily="34" charset="0"/>
              </a:rPr>
              <a:pPr eaLnBrk="1" hangingPunct="1"/>
              <a:t>6</a:t>
            </a:fld>
            <a:endParaRPr lang="en-US" smtClean="0">
              <a:solidFill>
                <a:srgbClr val="898989"/>
              </a:solidFill>
              <a:latin typeface="Gill Sans MT" pitchFamily="34" charset="0"/>
            </a:endParaRPr>
          </a:p>
        </p:txBody>
      </p:sp>
      <p:sp>
        <p:nvSpPr>
          <p:cNvPr id="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sp>
        <p:nvSpPr>
          <p:cNvPr id="1229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MRNet</a:t>
            </a:r>
            <a:r>
              <a:rPr lang="en-US" dirty="0" smtClean="0">
                <a:ea typeface="ＭＳ Ｐゴシック" pitchFamily="34" charset="-128"/>
              </a:rPr>
              <a:t> – Multicast / Reduction Network</a:t>
            </a:r>
          </a:p>
        </p:txBody>
      </p:sp>
      <p:sp>
        <p:nvSpPr>
          <p:cNvPr id="12293" name="Rectangle 1027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45720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General-purpose TBON API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6699FF"/>
                </a:solidFill>
                <a:ea typeface="ＭＳ Ｐゴシック" pitchFamily="34" charset="-128"/>
              </a:rPr>
              <a:t>Network</a:t>
            </a:r>
            <a:r>
              <a:rPr lang="en-US" sz="1800" dirty="0" smtClean="0">
                <a:ea typeface="ＭＳ Ｐゴシック" pitchFamily="34" charset="-128"/>
              </a:rPr>
              <a:t>: user-defined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ea typeface="ＭＳ Ｐゴシック" pitchFamily="34" charset="-128"/>
              </a:rPr>
              <a:t>Stream</a:t>
            </a:r>
            <a:r>
              <a:rPr lang="en-US" sz="1800" dirty="0" smtClean="0">
                <a:ea typeface="ＭＳ Ｐゴシック" pitchFamily="34" charset="-128"/>
              </a:rPr>
              <a:t>: logical data channel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to a set of back-ends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multicast, gather, and custom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ea typeface="ＭＳ Ｐゴシック" pitchFamily="34" charset="-128"/>
              </a:rPr>
              <a:t>Packet</a:t>
            </a:r>
            <a:r>
              <a:rPr lang="en-US" sz="1800" dirty="0" smtClean="0">
                <a:ea typeface="ＭＳ Ｐゴシック" pitchFamily="34" charset="-128"/>
              </a:rPr>
              <a:t>: collection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ea typeface="ＭＳ Ｐゴシック" pitchFamily="34" charset="-128"/>
              </a:rPr>
              <a:t>Filter</a:t>
            </a:r>
            <a:r>
              <a:rPr lang="en-US" sz="1800" dirty="0" smtClean="0">
                <a:ea typeface="ＭＳ Ｐゴシック" pitchFamily="34" charset="-128"/>
              </a:rPr>
              <a:t>: stream data operator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synchronization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transformation</a:t>
            </a:r>
            <a:endParaRPr lang="en-US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Widely adopted by HPC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CEPBA toolkit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Cray ATP &amp; CCDB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err="1" smtClean="0">
                <a:ea typeface="ＭＳ Ｐゴシック" pitchFamily="34" charset="-128"/>
              </a:rPr>
              <a:t>Open|SpeedShop</a:t>
            </a:r>
            <a:r>
              <a:rPr lang="en-US" sz="1600" dirty="0" smtClean="0">
                <a:ea typeface="ＭＳ Ｐゴシック" pitchFamily="34" charset="-128"/>
              </a:rPr>
              <a:t> &amp; CBTF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STAT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34" charset="-128"/>
              </a:rPr>
              <a:t>TAU</a:t>
            </a:r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>
            <a:off x="6662738" y="9572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FE</a:t>
            </a:r>
            <a:endParaRPr lang="en-US" sz="1400" baseline="-25000">
              <a:cs typeface="Arial" charset="0"/>
            </a:endParaRPr>
          </a:p>
        </p:txBody>
      </p:sp>
      <p:cxnSp>
        <p:nvCxnSpPr>
          <p:cNvPr id="12295" name="AutoShape 7"/>
          <p:cNvCxnSpPr>
            <a:cxnSpLocks noChangeShapeType="1"/>
            <a:stCxn id="12307" idx="4"/>
            <a:endCxn id="12358" idx="0"/>
          </p:cNvCxnSpPr>
          <p:nvPr/>
        </p:nvCxnSpPr>
        <p:spPr bwMode="auto">
          <a:xfrm flipH="1">
            <a:off x="5133975" y="3975100"/>
            <a:ext cx="560388" cy="7794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96" name="AutoShape 11"/>
          <p:cNvCxnSpPr>
            <a:cxnSpLocks noChangeShapeType="1"/>
            <a:stCxn id="12310" idx="4"/>
            <a:endCxn id="12344" idx="0"/>
          </p:cNvCxnSpPr>
          <p:nvPr/>
        </p:nvCxnSpPr>
        <p:spPr bwMode="auto">
          <a:xfrm flipH="1">
            <a:off x="7527925" y="3975100"/>
            <a:ext cx="604838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97" name="AutoShape 12"/>
          <p:cNvCxnSpPr>
            <a:cxnSpLocks noChangeShapeType="1"/>
            <a:stCxn id="12310" idx="4"/>
            <a:endCxn id="12337" idx="0"/>
          </p:cNvCxnSpPr>
          <p:nvPr/>
        </p:nvCxnSpPr>
        <p:spPr bwMode="auto">
          <a:xfrm>
            <a:off x="8132763" y="3975100"/>
            <a:ext cx="603250" cy="777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6678613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…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48640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…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89305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…</a:t>
            </a:r>
          </a:p>
        </p:txBody>
      </p:sp>
      <p:grpSp>
        <p:nvGrpSpPr>
          <p:cNvPr id="12301" name="Group 1037"/>
          <p:cNvGrpSpPr>
            <a:grpSpLocks/>
          </p:cNvGrpSpPr>
          <p:nvPr/>
        </p:nvGrpSpPr>
        <p:grpSpPr bwMode="auto">
          <a:xfrm>
            <a:off x="4779963" y="4767263"/>
            <a:ext cx="728662" cy="1265237"/>
            <a:chOff x="3011" y="3003"/>
            <a:chExt cx="459" cy="797"/>
          </a:xfrm>
        </p:grpSpPr>
        <p:sp>
          <p:nvSpPr>
            <p:cNvPr id="12358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12359" name="Group 1039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12361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62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63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64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12360" name="AutoShape 1044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2" name="Group 1045"/>
          <p:cNvGrpSpPr>
            <a:grpSpLocks/>
          </p:cNvGrpSpPr>
          <p:nvPr/>
        </p:nvGrpSpPr>
        <p:grpSpPr bwMode="auto">
          <a:xfrm>
            <a:off x="5965825" y="4767263"/>
            <a:ext cx="728663" cy="1265237"/>
            <a:chOff x="3011" y="3003"/>
            <a:chExt cx="459" cy="797"/>
          </a:xfrm>
        </p:grpSpPr>
        <p:sp>
          <p:nvSpPr>
            <p:cNvPr id="12351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12352" name="Group 1047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12354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55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56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57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12353" name="AutoShape 1052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3" name="Group 1053"/>
          <p:cNvGrpSpPr>
            <a:grpSpLocks/>
          </p:cNvGrpSpPr>
          <p:nvPr/>
        </p:nvGrpSpPr>
        <p:grpSpPr bwMode="auto">
          <a:xfrm>
            <a:off x="7173913" y="4768850"/>
            <a:ext cx="728662" cy="1265238"/>
            <a:chOff x="3011" y="3003"/>
            <a:chExt cx="459" cy="797"/>
          </a:xfrm>
        </p:grpSpPr>
        <p:sp>
          <p:nvSpPr>
            <p:cNvPr id="12344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12345" name="Group 1055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12347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48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49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50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12346" name="AutoShape 1060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4" name="Group 1061"/>
          <p:cNvGrpSpPr>
            <a:grpSpLocks/>
          </p:cNvGrpSpPr>
          <p:nvPr/>
        </p:nvGrpSpPr>
        <p:grpSpPr bwMode="auto">
          <a:xfrm>
            <a:off x="8382000" y="4765675"/>
            <a:ext cx="728663" cy="1265238"/>
            <a:chOff x="3011" y="3003"/>
            <a:chExt cx="459" cy="797"/>
          </a:xfrm>
        </p:grpSpPr>
        <p:sp>
          <p:nvSpPr>
            <p:cNvPr id="12337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12338" name="Group 1063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12340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41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42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2343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12339" name="AutoShape 1068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5" name="Oval 4"/>
          <p:cNvSpPr>
            <a:spLocks noChangeArrowheads="1"/>
          </p:cNvSpPr>
          <p:nvPr/>
        </p:nvSpPr>
        <p:spPr bwMode="auto">
          <a:xfrm>
            <a:off x="5867400" y="2100263"/>
            <a:ext cx="500063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2306" name="Oval 4"/>
          <p:cNvSpPr>
            <a:spLocks noChangeArrowheads="1"/>
          </p:cNvSpPr>
          <p:nvPr/>
        </p:nvSpPr>
        <p:spPr bwMode="auto">
          <a:xfrm>
            <a:off x="7500938" y="21002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2307" name="Oval 4"/>
          <p:cNvSpPr>
            <a:spLocks noChangeArrowheads="1"/>
          </p:cNvSpPr>
          <p:nvPr/>
        </p:nvSpPr>
        <p:spPr bwMode="auto">
          <a:xfrm>
            <a:off x="5443538" y="34718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2308" name="Oval 4"/>
          <p:cNvSpPr>
            <a:spLocks noChangeArrowheads="1"/>
          </p:cNvSpPr>
          <p:nvPr/>
        </p:nvSpPr>
        <p:spPr bwMode="auto">
          <a:xfrm>
            <a:off x="6205538" y="34718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2309" name="Oval 4"/>
          <p:cNvSpPr>
            <a:spLocks noChangeArrowheads="1"/>
          </p:cNvSpPr>
          <p:nvPr/>
        </p:nvSpPr>
        <p:spPr bwMode="auto">
          <a:xfrm>
            <a:off x="7119938" y="34718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2310" name="Oval 4"/>
          <p:cNvSpPr>
            <a:spLocks noChangeArrowheads="1"/>
          </p:cNvSpPr>
          <p:nvPr/>
        </p:nvSpPr>
        <p:spPr bwMode="auto">
          <a:xfrm>
            <a:off x="7881938" y="3471863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cxnSp>
        <p:nvCxnSpPr>
          <p:cNvPr id="12311" name="AutoShape 7"/>
          <p:cNvCxnSpPr>
            <a:cxnSpLocks noChangeShapeType="1"/>
            <a:stCxn id="12307" idx="4"/>
            <a:endCxn id="12351" idx="0"/>
          </p:cNvCxnSpPr>
          <p:nvPr/>
        </p:nvCxnSpPr>
        <p:spPr bwMode="auto">
          <a:xfrm>
            <a:off x="5694363" y="3975100"/>
            <a:ext cx="625475" cy="7794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2" name="AutoShape 7"/>
          <p:cNvCxnSpPr>
            <a:cxnSpLocks noChangeShapeType="1"/>
            <a:stCxn id="12305" idx="4"/>
            <a:endCxn id="12307" idx="0"/>
          </p:cNvCxnSpPr>
          <p:nvPr/>
        </p:nvCxnSpPr>
        <p:spPr bwMode="auto">
          <a:xfrm flipH="1">
            <a:off x="5694363" y="2603500"/>
            <a:ext cx="423862" cy="8556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3" name="AutoShape 7"/>
          <p:cNvCxnSpPr>
            <a:cxnSpLocks noChangeShapeType="1"/>
            <a:stCxn id="12305" idx="4"/>
            <a:endCxn id="12308" idx="0"/>
          </p:cNvCxnSpPr>
          <p:nvPr/>
        </p:nvCxnSpPr>
        <p:spPr bwMode="auto">
          <a:xfrm>
            <a:off x="6118225" y="2603500"/>
            <a:ext cx="338138" cy="8556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4" name="AutoShape 7"/>
          <p:cNvCxnSpPr>
            <a:cxnSpLocks noChangeShapeType="1"/>
            <a:stCxn id="12306" idx="4"/>
            <a:endCxn id="12309" idx="0"/>
          </p:cNvCxnSpPr>
          <p:nvPr/>
        </p:nvCxnSpPr>
        <p:spPr bwMode="auto">
          <a:xfrm flipH="1">
            <a:off x="7370763" y="2603500"/>
            <a:ext cx="381000" cy="8556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5" name="AutoShape 7"/>
          <p:cNvCxnSpPr>
            <a:cxnSpLocks noChangeShapeType="1"/>
            <a:stCxn id="12306" idx="4"/>
            <a:endCxn id="12310" idx="0"/>
          </p:cNvCxnSpPr>
          <p:nvPr/>
        </p:nvCxnSpPr>
        <p:spPr bwMode="auto">
          <a:xfrm>
            <a:off x="7751763" y="2603500"/>
            <a:ext cx="381000" cy="8556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6" name="AutoShape 7"/>
          <p:cNvCxnSpPr>
            <a:cxnSpLocks noChangeShapeType="1"/>
            <a:stCxn id="12294" idx="4"/>
            <a:endCxn id="12305" idx="0"/>
          </p:cNvCxnSpPr>
          <p:nvPr/>
        </p:nvCxnSpPr>
        <p:spPr bwMode="auto">
          <a:xfrm flipH="1">
            <a:off x="6118225" y="1460500"/>
            <a:ext cx="795338" cy="6270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17" name="AutoShape 7"/>
          <p:cNvCxnSpPr>
            <a:cxnSpLocks noChangeShapeType="1"/>
            <a:stCxn id="12294" idx="4"/>
            <a:endCxn id="12306" idx="0"/>
          </p:cNvCxnSpPr>
          <p:nvPr/>
        </p:nvCxnSpPr>
        <p:spPr bwMode="auto">
          <a:xfrm>
            <a:off x="6913563" y="1460500"/>
            <a:ext cx="838200" cy="6270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18" name="Rectangle 1082"/>
          <p:cNvSpPr>
            <a:spLocks noChangeArrowheads="1"/>
          </p:cNvSpPr>
          <p:nvPr/>
        </p:nvSpPr>
        <p:spPr bwMode="auto">
          <a:xfrm>
            <a:off x="6400800" y="1738313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1083"/>
          <p:cNvSpPr>
            <a:spLocks noChangeArrowheads="1"/>
          </p:cNvSpPr>
          <p:nvPr/>
        </p:nvSpPr>
        <p:spPr bwMode="auto">
          <a:xfrm>
            <a:off x="5838825" y="2928938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1084"/>
          <p:cNvSpPr>
            <a:spLocks noChangeArrowheads="1"/>
          </p:cNvSpPr>
          <p:nvPr/>
        </p:nvSpPr>
        <p:spPr bwMode="auto">
          <a:xfrm>
            <a:off x="5948363" y="4295775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1085"/>
          <p:cNvSpPr>
            <a:spLocks noChangeArrowheads="1"/>
          </p:cNvSpPr>
          <p:nvPr/>
        </p:nvSpPr>
        <p:spPr bwMode="auto">
          <a:xfrm>
            <a:off x="5257800" y="4391025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1086"/>
          <p:cNvSpPr>
            <a:spLocks noChangeArrowheads="1"/>
          </p:cNvSpPr>
          <p:nvPr/>
        </p:nvSpPr>
        <p:spPr bwMode="auto">
          <a:xfrm>
            <a:off x="5967413" y="2271713"/>
            <a:ext cx="3048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1087"/>
          <p:cNvSpPr>
            <a:spLocks noChangeArrowheads="1"/>
          </p:cNvSpPr>
          <p:nvPr/>
        </p:nvSpPr>
        <p:spPr bwMode="auto">
          <a:xfrm>
            <a:off x="5538788" y="3648075"/>
            <a:ext cx="3048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AutoShape 1089"/>
          <p:cNvSpPr>
            <a:spLocks/>
          </p:cNvSpPr>
          <p:nvPr/>
        </p:nvSpPr>
        <p:spPr bwMode="auto">
          <a:xfrm>
            <a:off x="4333875" y="1724025"/>
            <a:ext cx="1138238" cy="571500"/>
          </a:xfrm>
          <a:prstGeom prst="borderCallout2">
            <a:avLst>
              <a:gd name="adj1" fmla="val 22685"/>
              <a:gd name="adj2" fmla="val 101033"/>
              <a:gd name="adj3" fmla="val 42013"/>
              <a:gd name="adj4" fmla="val 99955"/>
              <a:gd name="adj5" fmla="val 104444"/>
              <a:gd name="adj6" fmla="val 141843"/>
            </a:avLst>
          </a:prstGeom>
          <a:solidFill>
            <a:srgbClr val="A50021"/>
          </a:solidFill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Rectangle 1090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Rectangle 1091"/>
          <p:cNvSpPr>
            <a:spLocks noChangeArrowheads="1"/>
          </p:cNvSpPr>
          <p:nvPr/>
        </p:nvSpPr>
        <p:spPr bwMode="auto">
          <a:xfrm>
            <a:off x="4648200" y="259080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Rectangle 1092"/>
          <p:cNvSpPr>
            <a:spLocks noChangeArrowheads="1"/>
          </p:cNvSpPr>
          <p:nvPr/>
        </p:nvSpPr>
        <p:spPr bwMode="auto">
          <a:xfrm>
            <a:off x="5029200" y="259080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Rectangle 1093"/>
          <p:cNvSpPr>
            <a:spLocks noChangeArrowheads="1"/>
          </p:cNvSpPr>
          <p:nvPr/>
        </p:nvSpPr>
        <p:spPr bwMode="auto">
          <a:xfrm>
            <a:off x="5257800" y="259080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Line 1111"/>
          <p:cNvSpPr>
            <a:spLocks noChangeShapeType="1"/>
          </p:cNvSpPr>
          <p:nvPr/>
        </p:nvSpPr>
        <p:spPr bwMode="auto">
          <a:xfrm>
            <a:off x="4857750" y="2667000"/>
            <a:ext cx="152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30" name="AutoShape 7"/>
          <p:cNvCxnSpPr>
            <a:cxnSpLocks noChangeShapeType="1"/>
            <a:stCxn id="12332" idx="2"/>
            <a:endCxn id="12325" idx="0"/>
          </p:cNvCxnSpPr>
          <p:nvPr/>
        </p:nvCxnSpPr>
        <p:spPr bwMode="auto">
          <a:xfrm flipH="1">
            <a:off x="4495800" y="2228850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31" name="AutoShape 7"/>
          <p:cNvCxnSpPr>
            <a:cxnSpLocks noChangeShapeType="1"/>
            <a:stCxn id="12332" idx="2"/>
            <a:endCxn id="12326" idx="0"/>
          </p:cNvCxnSpPr>
          <p:nvPr/>
        </p:nvCxnSpPr>
        <p:spPr bwMode="auto">
          <a:xfrm flipH="1">
            <a:off x="4724400" y="2228850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32" name="Rectangle 1114"/>
          <p:cNvSpPr>
            <a:spLocks noChangeArrowheads="1"/>
          </p:cNvSpPr>
          <p:nvPr/>
        </p:nvSpPr>
        <p:spPr bwMode="auto">
          <a:xfrm>
            <a:off x="4419600" y="1771650"/>
            <a:ext cx="9906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/>
              <a:t>F(x</a:t>
            </a:r>
            <a:r>
              <a:rPr lang="en-US" sz="1600" baseline="-25000" dirty="0"/>
              <a:t>1</a:t>
            </a:r>
            <a:r>
              <a:rPr lang="en-US" sz="1600" dirty="0"/>
              <a:t>,…,</a:t>
            </a:r>
            <a:r>
              <a:rPr lang="en-US" sz="1600" dirty="0" err="1"/>
              <a:t>x</a:t>
            </a:r>
            <a:r>
              <a:rPr lang="en-US" sz="1600" baseline="-25000" dirty="0" err="1"/>
              <a:t>n</a:t>
            </a:r>
            <a:r>
              <a:rPr lang="en-US" sz="1600" dirty="0" smtClean="0"/>
              <a:t>)</a:t>
            </a:r>
          </a:p>
        </p:txBody>
      </p:sp>
      <p:cxnSp>
        <p:nvCxnSpPr>
          <p:cNvPr id="12333" name="AutoShape 7"/>
          <p:cNvCxnSpPr>
            <a:cxnSpLocks noChangeShapeType="1"/>
            <a:stCxn id="12332" idx="2"/>
            <a:endCxn id="12327" idx="0"/>
          </p:cNvCxnSpPr>
          <p:nvPr/>
        </p:nvCxnSpPr>
        <p:spPr bwMode="auto">
          <a:xfrm>
            <a:off x="4914900" y="2228850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34" name="AutoShape 7"/>
          <p:cNvCxnSpPr>
            <a:cxnSpLocks noChangeShapeType="1"/>
            <a:stCxn id="12332" idx="2"/>
            <a:endCxn id="12328" idx="0"/>
          </p:cNvCxnSpPr>
          <p:nvPr/>
        </p:nvCxnSpPr>
        <p:spPr bwMode="auto">
          <a:xfrm>
            <a:off x="4914900" y="2228850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35" name="AutoShape 7"/>
          <p:cNvCxnSpPr>
            <a:cxnSpLocks noChangeShapeType="1"/>
            <a:endCxn id="12332" idx="0"/>
          </p:cNvCxnSpPr>
          <p:nvPr/>
        </p:nvCxnSpPr>
        <p:spPr bwMode="auto">
          <a:xfrm flipH="1">
            <a:off x="4914900" y="1219200"/>
            <a:ext cx="195262" cy="5524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36" name="Rectangle 1094"/>
          <p:cNvSpPr>
            <a:spLocks noChangeArrowheads="1"/>
          </p:cNvSpPr>
          <p:nvPr/>
        </p:nvSpPr>
        <p:spPr bwMode="auto">
          <a:xfrm>
            <a:off x="4957763" y="1385888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9220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Computation in a Tree-Based Overlay Network</a:t>
            </a:r>
          </a:p>
        </p:txBody>
      </p:sp>
      <p:sp>
        <p:nvSpPr>
          <p:cNvPr id="13315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791A11-A85B-47F2-A712-719BECD9E433}" type="slidenum">
              <a:rPr lang="en-US" smtClean="0">
                <a:solidFill>
                  <a:srgbClr val="898989"/>
                </a:solidFill>
                <a:latin typeface="Gill Sans MT" pitchFamily="34" charset="0"/>
              </a:rPr>
              <a:pPr eaLnBrk="1" hangingPunct="1"/>
              <a:t>7</a:t>
            </a:fld>
            <a:endParaRPr lang="en-US" smtClean="0">
              <a:solidFill>
                <a:srgbClr val="898989"/>
              </a:solidFill>
              <a:latin typeface="Gill Sans MT" pitchFamily="34" charset="0"/>
            </a:endParaRPr>
          </a:p>
        </p:txBody>
      </p:sp>
      <p:sp>
        <p:nvSpPr>
          <p:cNvPr id="12296" name="Footer Placeholder 1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100" dirty="0"/>
              <a:t>The Hybrid Model: Experiences at Extreme Scale</a:t>
            </a: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6477000" y="1066800"/>
            <a:ext cx="500063" cy="490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FE</a:t>
            </a:r>
            <a:endParaRPr lang="en-US" sz="1400" baseline="-25000">
              <a:cs typeface="Arial" charset="0"/>
            </a:endParaRPr>
          </a:p>
        </p:txBody>
      </p:sp>
      <p:cxnSp>
        <p:nvCxnSpPr>
          <p:cNvPr id="13318" name="AutoShape 7"/>
          <p:cNvCxnSpPr>
            <a:cxnSpLocks noChangeShapeType="1"/>
            <a:endCxn id="13403" idx="0"/>
          </p:cNvCxnSpPr>
          <p:nvPr/>
        </p:nvCxnSpPr>
        <p:spPr bwMode="auto">
          <a:xfrm flipH="1">
            <a:off x="4891088" y="2697163"/>
            <a:ext cx="560387" cy="779462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19" name="AutoShape 11"/>
          <p:cNvCxnSpPr>
            <a:cxnSpLocks noChangeShapeType="1"/>
            <a:endCxn id="13389" idx="0"/>
          </p:cNvCxnSpPr>
          <p:nvPr/>
        </p:nvCxnSpPr>
        <p:spPr bwMode="auto">
          <a:xfrm flipH="1">
            <a:off x="7469188" y="2701925"/>
            <a:ext cx="604837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20" name="AutoShape 12"/>
          <p:cNvCxnSpPr>
            <a:cxnSpLocks noChangeShapeType="1"/>
          </p:cNvCxnSpPr>
          <p:nvPr/>
        </p:nvCxnSpPr>
        <p:spPr bwMode="auto">
          <a:xfrm>
            <a:off x="8074025" y="2701925"/>
            <a:ext cx="603250" cy="777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403" name="Oval 6"/>
          <p:cNvSpPr>
            <a:spLocks noChangeArrowheads="1"/>
          </p:cNvSpPr>
          <p:nvPr/>
        </p:nvSpPr>
        <p:spPr bwMode="auto">
          <a:xfrm>
            <a:off x="4640263" y="3489326"/>
            <a:ext cx="500063" cy="490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cs typeface="Arial" charset="0"/>
              </a:rPr>
              <a:t>BE</a:t>
            </a:r>
            <a:endParaRPr lang="en-US" sz="1400" baseline="-25000" dirty="0">
              <a:cs typeface="Arial" charset="0"/>
            </a:endParaRPr>
          </a:p>
        </p:txBody>
      </p:sp>
      <p:sp>
        <p:nvSpPr>
          <p:cNvPr id="13405" name="AutoShape 1044"/>
          <p:cNvSpPr>
            <a:spLocks noChangeArrowheads="1"/>
          </p:cNvSpPr>
          <p:nvPr/>
        </p:nvSpPr>
        <p:spPr bwMode="auto">
          <a:xfrm>
            <a:off x="4819651" y="4002089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6" name="Oval 6"/>
          <p:cNvSpPr>
            <a:spLocks noChangeArrowheads="1"/>
          </p:cNvSpPr>
          <p:nvPr/>
        </p:nvSpPr>
        <p:spPr bwMode="auto">
          <a:xfrm>
            <a:off x="5826134" y="3489326"/>
            <a:ext cx="500063" cy="490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cs typeface="Arial" charset="0"/>
              </a:rPr>
              <a:t>BE</a:t>
            </a:r>
            <a:endParaRPr lang="en-US" sz="1400" baseline="-25000" dirty="0">
              <a:cs typeface="Arial" charset="0"/>
            </a:endParaRPr>
          </a:p>
        </p:txBody>
      </p:sp>
      <p:sp>
        <p:nvSpPr>
          <p:cNvPr id="13398" name="AutoShape 1052"/>
          <p:cNvSpPr>
            <a:spLocks noChangeArrowheads="1"/>
          </p:cNvSpPr>
          <p:nvPr/>
        </p:nvSpPr>
        <p:spPr bwMode="auto">
          <a:xfrm>
            <a:off x="6005522" y="4002089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9" name="Oval 6"/>
          <p:cNvSpPr>
            <a:spLocks noChangeArrowheads="1"/>
          </p:cNvSpPr>
          <p:nvPr/>
        </p:nvSpPr>
        <p:spPr bwMode="auto">
          <a:xfrm>
            <a:off x="7218363" y="3495676"/>
            <a:ext cx="500063" cy="490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BE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3391" name="AutoShape 1060"/>
          <p:cNvSpPr>
            <a:spLocks noChangeArrowheads="1"/>
          </p:cNvSpPr>
          <p:nvPr/>
        </p:nvSpPr>
        <p:spPr bwMode="auto">
          <a:xfrm>
            <a:off x="7397751" y="4008439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4"/>
          <p:cNvSpPr>
            <a:spLocks noChangeArrowheads="1"/>
          </p:cNvSpPr>
          <p:nvPr/>
        </p:nvSpPr>
        <p:spPr bwMode="auto">
          <a:xfrm>
            <a:off x="5222875" y="2208213"/>
            <a:ext cx="500063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cs typeface="Arial" charset="0"/>
              </a:rPr>
              <a:t>CP</a:t>
            </a:r>
            <a:endParaRPr lang="en-US" sz="1400" baseline="-25000" dirty="0">
              <a:cs typeface="Arial" charset="0"/>
            </a:endParaRPr>
          </a:p>
        </p:txBody>
      </p:sp>
      <p:sp>
        <p:nvSpPr>
          <p:cNvPr id="13325" name="Oval 4"/>
          <p:cNvSpPr>
            <a:spLocks noChangeArrowheads="1"/>
          </p:cNvSpPr>
          <p:nvPr/>
        </p:nvSpPr>
        <p:spPr bwMode="auto">
          <a:xfrm>
            <a:off x="7808913" y="2211388"/>
            <a:ext cx="500062" cy="4921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cxnSp>
        <p:nvCxnSpPr>
          <p:cNvPr id="13326" name="AutoShape 7"/>
          <p:cNvCxnSpPr>
            <a:cxnSpLocks noChangeShapeType="1"/>
            <a:endCxn id="13396" idx="0"/>
          </p:cNvCxnSpPr>
          <p:nvPr/>
        </p:nvCxnSpPr>
        <p:spPr bwMode="auto">
          <a:xfrm>
            <a:off x="5451475" y="2697163"/>
            <a:ext cx="625475" cy="779462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27" name="AutoShape 7"/>
          <p:cNvCxnSpPr>
            <a:cxnSpLocks noChangeShapeType="1"/>
            <a:stCxn id="13317" idx="4"/>
          </p:cNvCxnSpPr>
          <p:nvPr/>
        </p:nvCxnSpPr>
        <p:spPr bwMode="auto">
          <a:xfrm flipH="1">
            <a:off x="5475288" y="1557338"/>
            <a:ext cx="1252537" cy="6540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28" name="AutoShape 7"/>
          <p:cNvCxnSpPr>
            <a:cxnSpLocks noChangeShapeType="1"/>
            <a:stCxn id="13317" idx="4"/>
          </p:cNvCxnSpPr>
          <p:nvPr/>
        </p:nvCxnSpPr>
        <p:spPr bwMode="auto">
          <a:xfrm>
            <a:off x="6727825" y="1557338"/>
            <a:ext cx="1330325" cy="652462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6" name="Rectangle 1082"/>
          <p:cNvSpPr>
            <a:spLocks noChangeArrowheads="1"/>
          </p:cNvSpPr>
          <p:nvPr/>
        </p:nvSpPr>
        <p:spPr bwMode="auto">
          <a:xfrm>
            <a:off x="5430838" y="2132013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084"/>
          <p:cNvSpPr>
            <a:spLocks noChangeArrowheads="1"/>
          </p:cNvSpPr>
          <p:nvPr/>
        </p:nvSpPr>
        <p:spPr bwMode="auto">
          <a:xfrm>
            <a:off x="5980113" y="3400425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085"/>
          <p:cNvSpPr>
            <a:spLocks noChangeArrowheads="1"/>
          </p:cNvSpPr>
          <p:nvPr/>
        </p:nvSpPr>
        <p:spPr bwMode="auto">
          <a:xfrm>
            <a:off x="4795838" y="3400425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2" name="Oval 6"/>
          <p:cNvSpPr>
            <a:spLocks noChangeArrowheads="1"/>
          </p:cNvSpPr>
          <p:nvPr/>
        </p:nvSpPr>
        <p:spPr bwMode="auto">
          <a:xfrm>
            <a:off x="8426459" y="3492501"/>
            <a:ext cx="500063" cy="490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BE</a:t>
            </a:r>
            <a:endParaRPr lang="en-US" sz="1400" baseline="-25000">
              <a:cs typeface="Arial" charset="0"/>
            </a:endParaRPr>
          </a:p>
        </p:txBody>
      </p:sp>
      <p:sp>
        <p:nvSpPr>
          <p:cNvPr id="13384" name="AutoShape 1068"/>
          <p:cNvSpPr>
            <a:spLocks noChangeArrowheads="1"/>
          </p:cNvSpPr>
          <p:nvPr/>
        </p:nvSpPr>
        <p:spPr bwMode="auto">
          <a:xfrm>
            <a:off x="8605847" y="4005264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Rectangle 80"/>
          <p:cNvSpPr>
            <a:spLocks noChangeArrowheads="1"/>
          </p:cNvSpPr>
          <p:nvPr/>
        </p:nvSpPr>
        <p:spPr bwMode="auto">
          <a:xfrm>
            <a:off x="-381000" y="685800"/>
            <a:ext cx="5472113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 smtClean="0">
              <a:latin typeface="Gill Sans MT" pitchFamily="34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Gill Sans MT" pitchFamily="34" charset="0"/>
              </a:rPr>
              <a:t> Adjustable for load balance</a:t>
            </a:r>
          </a:p>
          <a:p>
            <a:pPr lvl="1">
              <a:lnSpc>
                <a:spcPct val="90000"/>
              </a:lnSpc>
            </a:pPr>
            <a:endParaRPr lang="en-US" sz="2800" dirty="0" smtClean="0">
              <a:latin typeface="Gill Sans MT" pitchFamily="34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Gill Sans MT" pitchFamily="34" charset="0"/>
              </a:rPr>
              <a:t> Output sizes MUST be 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Gill Sans MT" pitchFamily="34" charset="0"/>
              </a:rPr>
              <a:t>   constant or decreasing at each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  level for scalability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endParaRPr lang="en-US" sz="28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MRNet</a:t>
            </a:r>
            <a:r>
              <a:rPr lang="en-US" sz="2800" dirty="0" smtClean="0">
                <a:latin typeface="Gill Sans MT" pitchFamily="34" charset="0"/>
              </a:rPr>
              <a:t> provides this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>
                <a:latin typeface="Gill Sans MT" pitchFamily="34" charset="0"/>
              </a:rPr>
              <a:t>   process structure</a:t>
            </a:r>
            <a:endParaRPr lang="en-US" sz="28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</a:pPr>
            <a:endParaRPr lang="en-US" sz="28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713" y="4535487"/>
            <a:ext cx="1779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Size: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10MB per BE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56313" y="2693988"/>
            <a:ext cx="13652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Total Size of Packets</a:t>
            </a:r>
            <a:r>
              <a:rPr lang="en-US" dirty="0" smtClean="0">
                <a:latin typeface="+mn-lt"/>
              </a:rPr>
              <a:t>: 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/>
              <a:t>≤</a:t>
            </a:r>
            <a:r>
              <a:rPr lang="en-US" dirty="0" smtClean="0">
                <a:latin typeface="+mn-lt"/>
              </a:rPr>
              <a:t>10 </a:t>
            </a:r>
            <a:r>
              <a:rPr lang="en-US" dirty="0">
                <a:latin typeface="+mn-lt"/>
              </a:rPr>
              <a:t>MB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75363" y="1889125"/>
            <a:ext cx="13652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Total Size of Packets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≤10 </a:t>
            </a:r>
            <a:r>
              <a:rPr lang="en-US" dirty="0">
                <a:latin typeface="+mn-lt"/>
              </a:rPr>
              <a:t>MB</a:t>
            </a:r>
          </a:p>
        </p:txBody>
      </p: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4676775" y="4278312"/>
            <a:ext cx="430213" cy="327025"/>
            <a:chOff x="6279116" y="152400"/>
            <a:chExt cx="1000125" cy="762000"/>
          </a:xfrm>
        </p:grpSpPr>
        <p:sp>
          <p:nvSpPr>
            <p:cNvPr id="105" name="Flowchart: Document 104"/>
            <p:cNvSpPr/>
            <p:nvPr/>
          </p:nvSpPr>
          <p:spPr>
            <a:xfrm>
              <a:off x="6279116" y="152400"/>
              <a:ext cx="1000125" cy="7620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6408284" y="304061"/>
              <a:ext cx="7417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411974" y="455720"/>
              <a:ext cx="738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408284" y="611080"/>
              <a:ext cx="7417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4" name="TextBox 108"/>
            <p:cNvSpPr txBox="1">
              <a:spLocks noChangeArrowheads="1"/>
            </p:cNvSpPr>
            <p:nvPr/>
          </p:nvSpPr>
          <p:spPr bwMode="auto">
            <a:xfrm>
              <a:off x="6547568" y="478465"/>
              <a:ext cx="465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5819775" y="4278312"/>
            <a:ext cx="430212" cy="327025"/>
            <a:chOff x="6279116" y="152400"/>
            <a:chExt cx="1000125" cy="762000"/>
          </a:xfrm>
        </p:grpSpPr>
        <p:sp>
          <p:nvSpPr>
            <p:cNvPr id="111" name="Flowchart: Document 110"/>
            <p:cNvSpPr/>
            <p:nvPr/>
          </p:nvSpPr>
          <p:spPr>
            <a:xfrm>
              <a:off x="6279116" y="152400"/>
              <a:ext cx="1000125" cy="7620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6408282" y="304059"/>
              <a:ext cx="7417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411974" y="455720"/>
              <a:ext cx="738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408282" y="611080"/>
              <a:ext cx="7417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9" name="TextBox 114"/>
            <p:cNvSpPr txBox="1">
              <a:spLocks noChangeArrowheads="1"/>
            </p:cNvSpPr>
            <p:nvPr/>
          </p:nvSpPr>
          <p:spPr bwMode="auto">
            <a:xfrm>
              <a:off x="6547568" y="478465"/>
              <a:ext cx="465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7191375" y="4278312"/>
            <a:ext cx="430212" cy="327025"/>
            <a:chOff x="6279116" y="152400"/>
            <a:chExt cx="1000125" cy="762000"/>
          </a:xfrm>
        </p:grpSpPr>
        <p:sp>
          <p:nvSpPr>
            <p:cNvPr id="81" name="Flowchart: Document 80"/>
            <p:cNvSpPr/>
            <p:nvPr/>
          </p:nvSpPr>
          <p:spPr>
            <a:xfrm>
              <a:off x="6279116" y="152400"/>
              <a:ext cx="1000125" cy="7620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408282" y="304061"/>
              <a:ext cx="7417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11974" y="455720"/>
              <a:ext cx="738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08282" y="611080"/>
              <a:ext cx="7417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4" name="TextBox 84"/>
            <p:cNvSpPr txBox="1">
              <a:spLocks noChangeArrowheads="1"/>
            </p:cNvSpPr>
            <p:nvPr/>
          </p:nvSpPr>
          <p:spPr bwMode="auto">
            <a:xfrm>
              <a:off x="6547568" y="478465"/>
              <a:ext cx="465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8410575" y="4278312"/>
            <a:ext cx="428625" cy="327025"/>
            <a:chOff x="6279116" y="152400"/>
            <a:chExt cx="1000125" cy="762000"/>
          </a:xfrm>
        </p:grpSpPr>
        <p:sp>
          <p:nvSpPr>
            <p:cNvPr id="99" name="Flowchart: Document 98"/>
            <p:cNvSpPr/>
            <p:nvPr/>
          </p:nvSpPr>
          <p:spPr>
            <a:xfrm>
              <a:off x="6279116" y="152400"/>
              <a:ext cx="1000125" cy="7620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6408761" y="304059"/>
              <a:ext cx="7408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408761" y="455720"/>
              <a:ext cx="7408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408761" y="611080"/>
              <a:ext cx="7408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9" name="TextBox 102"/>
            <p:cNvSpPr txBox="1">
              <a:spLocks noChangeArrowheads="1"/>
            </p:cNvSpPr>
            <p:nvPr/>
          </p:nvSpPr>
          <p:spPr bwMode="auto">
            <a:xfrm>
              <a:off x="6547568" y="478465"/>
              <a:ext cx="465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91" name="Rectangle 1082"/>
          <p:cNvSpPr>
            <a:spLocks noChangeArrowheads="1"/>
          </p:cNvSpPr>
          <p:nvPr/>
        </p:nvSpPr>
        <p:spPr bwMode="auto">
          <a:xfrm>
            <a:off x="8001000" y="213360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283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386 -0.0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3733 -0.0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31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7274 -0.055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27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102E-7 3.85685E-6 L -0.0916 -0.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" y="-2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5" grpId="0" animBg="1"/>
      <p:bldP spid="13405" grpId="1" animBg="1"/>
      <p:bldP spid="13398" grpId="0" animBg="1"/>
      <p:bldP spid="13398" grpId="1" animBg="1"/>
      <p:bldP spid="13391" grpId="0" animBg="1"/>
      <p:bldP spid="13391" grpId="1" animBg="1"/>
      <p:bldP spid="15376" grpId="0" animBg="1"/>
      <p:bldP spid="15376" grpId="1" animBg="1"/>
      <p:bldP spid="15377" grpId="0" animBg="1"/>
      <p:bldP spid="15377" grpId="1" animBg="1"/>
      <p:bldP spid="15378" grpId="0" animBg="1"/>
      <p:bldP spid="15378" grpId="1" animBg="1"/>
      <p:bldP spid="13384" grpId="0" animBg="1"/>
      <p:bldP spid="13384" grpId="1" animBg="1"/>
      <p:bldP spid="91" grpId="0" animBg="1"/>
      <p:bldP spid="9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MRNet Hybrid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24055" cy="5181600"/>
          </a:xfrm>
        </p:spPr>
        <p:txBody>
          <a:bodyPr/>
          <a:lstStyle/>
          <a:p>
            <a:r>
              <a:rPr lang="en-US" sz="2800" dirty="0" smtClean="0"/>
              <a:t>A hybrid computation includes GPU processing elements alongside traditional CPU elements. </a:t>
            </a:r>
          </a:p>
          <a:p>
            <a:r>
              <a:rPr lang="en-US" sz="2800" dirty="0" smtClean="0"/>
              <a:t>In MRNet, GPUs were included as filters. </a:t>
            </a:r>
          </a:p>
          <a:p>
            <a:r>
              <a:rPr lang="en-US" sz="2800" dirty="0" smtClean="0"/>
              <a:t>A combination of CPU and GPU filters were used in MRNet.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Scan:  Performance challenges of an extreme scale GPU-Based Application 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805738" y="1004668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cs typeface="Arial" charset="0"/>
              </a:rPr>
              <a:t>FE</a:t>
            </a:r>
            <a:endParaRPr lang="en-US" sz="1400" baseline="-25000" dirty="0">
              <a:cs typeface="Arial" charset="0"/>
            </a:endParaRPr>
          </a:p>
        </p:txBody>
      </p:sp>
      <p:cxnSp>
        <p:nvCxnSpPr>
          <p:cNvPr id="7" name="AutoShape 7"/>
          <p:cNvCxnSpPr>
            <a:cxnSpLocks noChangeShapeType="1"/>
            <a:stCxn id="47" idx="4"/>
            <a:endCxn id="14" idx="0"/>
          </p:cNvCxnSpPr>
          <p:nvPr/>
        </p:nvCxnSpPr>
        <p:spPr bwMode="auto">
          <a:xfrm flipH="1">
            <a:off x="6276975" y="4022505"/>
            <a:ext cx="560388" cy="7794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821613" y="469560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…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629400" y="469560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…</a:t>
            </a:r>
          </a:p>
        </p:txBody>
      </p:sp>
      <p:grpSp>
        <p:nvGrpSpPr>
          <p:cNvPr id="13" name="Group 1037"/>
          <p:cNvGrpSpPr>
            <a:grpSpLocks/>
          </p:cNvGrpSpPr>
          <p:nvPr/>
        </p:nvGrpSpPr>
        <p:grpSpPr bwMode="auto">
          <a:xfrm>
            <a:off x="5922963" y="4814668"/>
            <a:ext cx="728662" cy="1265237"/>
            <a:chOff x="3011" y="3003"/>
            <a:chExt cx="459" cy="797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15" name="Group 1039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16" name="AutoShape 1044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045"/>
          <p:cNvGrpSpPr>
            <a:grpSpLocks/>
          </p:cNvGrpSpPr>
          <p:nvPr/>
        </p:nvGrpSpPr>
        <p:grpSpPr bwMode="auto">
          <a:xfrm>
            <a:off x="7108825" y="4814668"/>
            <a:ext cx="728663" cy="1265237"/>
            <a:chOff x="3011" y="3003"/>
            <a:chExt cx="459" cy="797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076" y="3003"/>
              <a:ext cx="315" cy="30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grpSp>
          <p:nvGrpSpPr>
            <p:cNvPr id="23" name="Group 1047"/>
            <p:cNvGrpSpPr>
              <a:grpSpLocks/>
            </p:cNvGrpSpPr>
            <p:nvPr/>
          </p:nvGrpSpPr>
          <p:grpSpPr bwMode="auto">
            <a:xfrm>
              <a:off x="3011" y="3491"/>
              <a:ext cx="459" cy="309"/>
              <a:chOff x="2928" y="3504"/>
              <a:chExt cx="459" cy="309"/>
            </a:xfrm>
          </p:grpSpPr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15" cy="309"/>
              </a:xfrm>
              <a:prstGeom prst="ellipse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cs typeface="Arial" charset="0"/>
                  </a:rPr>
                  <a:t>app</a:t>
                </a:r>
                <a:endParaRPr lang="en-US" sz="1400" baseline="-25000">
                  <a:cs typeface="Arial" charset="0"/>
                </a:endParaRPr>
              </a:p>
            </p:txBody>
          </p:sp>
        </p:grpSp>
        <p:sp>
          <p:nvSpPr>
            <p:cNvPr id="24" name="AutoShape 1052"/>
            <p:cNvSpPr>
              <a:spLocks noChangeArrowheads="1"/>
            </p:cNvSpPr>
            <p:nvPr/>
          </p:nvSpPr>
          <p:spPr bwMode="auto">
            <a:xfrm>
              <a:off x="3189" y="3326"/>
              <a:ext cx="96" cy="144"/>
            </a:xfrm>
            <a:prstGeom prst="upDownArrow">
              <a:avLst>
                <a:gd name="adj1" fmla="val 50000"/>
                <a:gd name="adj2" fmla="val 30000"/>
              </a:avLst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7010400" y="2147668"/>
            <a:ext cx="500063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6586538" y="3519268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7348538" y="3519268"/>
            <a:ext cx="500062" cy="490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cs typeface="Arial" charset="0"/>
              </a:rPr>
              <a:t>CP</a:t>
            </a:r>
            <a:endParaRPr lang="en-US" sz="1400" baseline="-25000">
              <a:cs typeface="Arial" charset="0"/>
            </a:endParaRPr>
          </a:p>
        </p:txBody>
      </p:sp>
      <p:cxnSp>
        <p:nvCxnSpPr>
          <p:cNvPr id="51" name="AutoShape 7"/>
          <p:cNvCxnSpPr>
            <a:cxnSpLocks noChangeShapeType="1"/>
            <a:stCxn id="47" idx="4"/>
            <a:endCxn id="22" idx="0"/>
          </p:cNvCxnSpPr>
          <p:nvPr/>
        </p:nvCxnSpPr>
        <p:spPr bwMode="auto">
          <a:xfrm>
            <a:off x="6837363" y="4022505"/>
            <a:ext cx="625475" cy="7794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AutoShape 7"/>
          <p:cNvCxnSpPr>
            <a:cxnSpLocks noChangeShapeType="1"/>
            <a:stCxn id="45" idx="4"/>
            <a:endCxn id="47" idx="0"/>
          </p:cNvCxnSpPr>
          <p:nvPr/>
        </p:nvCxnSpPr>
        <p:spPr bwMode="auto">
          <a:xfrm flipH="1">
            <a:off x="6837363" y="2650905"/>
            <a:ext cx="423862" cy="8556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AutoShape 7"/>
          <p:cNvCxnSpPr>
            <a:cxnSpLocks noChangeShapeType="1"/>
            <a:stCxn id="45" idx="4"/>
            <a:endCxn id="48" idx="0"/>
          </p:cNvCxnSpPr>
          <p:nvPr/>
        </p:nvCxnSpPr>
        <p:spPr bwMode="auto">
          <a:xfrm>
            <a:off x="7261225" y="2650905"/>
            <a:ext cx="338138" cy="8556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AutoShape 7"/>
          <p:cNvCxnSpPr>
            <a:cxnSpLocks noChangeShapeType="1"/>
            <a:stCxn id="6" idx="4"/>
            <a:endCxn id="45" idx="0"/>
          </p:cNvCxnSpPr>
          <p:nvPr/>
        </p:nvCxnSpPr>
        <p:spPr bwMode="auto">
          <a:xfrm flipH="1">
            <a:off x="7261225" y="1507905"/>
            <a:ext cx="795338" cy="627063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AutoShape 7"/>
          <p:cNvCxnSpPr>
            <a:cxnSpLocks noChangeShapeType="1"/>
            <a:stCxn id="6" idx="4"/>
          </p:cNvCxnSpPr>
          <p:nvPr/>
        </p:nvCxnSpPr>
        <p:spPr bwMode="auto">
          <a:xfrm>
            <a:off x="8056563" y="1507905"/>
            <a:ext cx="838200" cy="6270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" name="Rectangle 1082"/>
          <p:cNvSpPr>
            <a:spLocks noChangeArrowheads="1"/>
          </p:cNvSpPr>
          <p:nvPr/>
        </p:nvSpPr>
        <p:spPr bwMode="auto">
          <a:xfrm>
            <a:off x="7543800" y="1785718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083"/>
          <p:cNvSpPr>
            <a:spLocks noChangeArrowheads="1"/>
          </p:cNvSpPr>
          <p:nvPr/>
        </p:nvSpPr>
        <p:spPr bwMode="auto">
          <a:xfrm>
            <a:off x="6981825" y="2976343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084"/>
          <p:cNvSpPr>
            <a:spLocks noChangeArrowheads="1"/>
          </p:cNvSpPr>
          <p:nvPr/>
        </p:nvSpPr>
        <p:spPr bwMode="auto">
          <a:xfrm>
            <a:off x="7091363" y="434318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085"/>
          <p:cNvSpPr>
            <a:spLocks noChangeArrowheads="1"/>
          </p:cNvSpPr>
          <p:nvPr/>
        </p:nvSpPr>
        <p:spPr bwMode="auto">
          <a:xfrm>
            <a:off x="6400800" y="443843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086"/>
          <p:cNvSpPr>
            <a:spLocks noChangeArrowheads="1"/>
          </p:cNvSpPr>
          <p:nvPr/>
        </p:nvSpPr>
        <p:spPr bwMode="auto">
          <a:xfrm>
            <a:off x="7110413" y="2319118"/>
            <a:ext cx="3048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087"/>
          <p:cNvSpPr>
            <a:spLocks noChangeArrowheads="1"/>
          </p:cNvSpPr>
          <p:nvPr/>
        </p:nvSpPr>
        <p:spPr bwMode="auto">
          <a:xfrm>
            <a:off x="6132512" y="4962415"/>
            <a:ext cx="3048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089"/>
          <p:cNvSpPr>
            <a:spLocks/>
          </p:cNvSpPr>
          <p:nvPr/>
        </p:nvSpPr>
        <p:spPr bwMode="auto">
          <a:xfrm>
            <a:off x="5819775" y="832764"/>
            <a:ext cx="1138238" cy="571500"/>
          </a:xfrm>
          <a:prstGeom prst="borderCallout2">
            <a:avLst>
              <a:gd name="adj1" fmla="val 22685"/>
              <a:gd name="adj2" fmla="val 101033"/>
              <a:gd name="adj3" fmla="val 42013"/>
              <a:gd name="adj4" fmla="val 99955"/>
              <a:gd name="adj5" fmla="val 225059"/>
              <a:gd name="adj6" fmla="val 125776"/>
            </a:avLst>
          </a:prstGeom>
          <a:solidFill>
            <a:srgbClr val="A50021"/>
          </a:solidFill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1090"/>
          <p:cNvSpPr>
            <a:spLocks noChangeArrowheads="1"/>
          </p:cNvSpPr>
          <p:nvPr/>
        </p:nvSpPr>
        <p:spPr bwMode="auto">
          <a:xfrm>
            <a:off x="5905500" y="1699539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091"/>
          <p:cNvSpPr>
            <a:spLocks noChangeArrowheads="1"/>
          </p:cNvSpPr>
          <p:nvPr/>
        </p:nvSpPr>
        <p:spPr bwMode="auto">
          <a:xfrm>
            <a:off x="6134100" y="1699539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1092"/>
          <p:cNvSpPr>
            <a:spLocks noChangeArrowheads="1"/>
          </p:cNvSpPr>
          <p:nvPr/>
        </p:nvSpPr>
        <p:spPr bwMode="auto">
          <a:xfrm>
            <a:off x="6515100" y="1699539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093"/>
          <p:cNvSpPr>
            <a:spLocks noChangeArrowheads="1"/>
          </p:cNvSpPr>
          <p:nvPr/>
        </p:nvSpPr>
        <p:spPr bwMode="auto">
          <a:xfrm>
            <a:off x="6743700" y="1699539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111"/>
          <p:cNvSpPr>
            <a:spLocks noChangeShapeType="1"/>
          </p:cNvSpPr>
          <p:nvPr/>
        </p:nvSpPr>
        <p:spPr bwMode="auto">
          <a:xfrm>
            <a:off x="6343650" y="1775739"/>
            <a:ext cx="152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0" name="AutoShape 7"/>
          <p:cNvCxnSpPr>
            <a:cxnSpLocks noChangeShapeType="1"/>
            <a:stCxn id="72" idx="2"/>
            <a:endCxn id="65" idx="0"/>
          </p:cNvCxnSpPr>
          <p:nvPr/>
        </p:nvCxnSpPr>
        <p:spPr bwMode="auto">
          <a:xfrm flipH="1">
            <a:off x="5981700" y="1337589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AutoShape 7"/>
          <p:cNvCxnSpPr>
            <a:cxnSpLocks noChangeShapeType="1"/>
            <a:stCxn id="72" idx="2"/>
            <a:endCxn id="66" idx="0"/>
          </p:cNvCxnSpPr>
          <p:nvPr/>
        </p:nvCxnSpPr>
        <p:spPr bwMode="auto">
          <a:xfrm flipH="1">
            <a:off x="6210300" y="1337589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" name="Rectangle 1114"/>
          <p:cNvSpPr>
            <a:spLocks noChangeArrowheads="1"/>
          </p:cNvSpPr>
          <p:nvPr/>
        </p:nvSpPr>
        <p:spPr bwMode="auto">
          <a:xfrm>
            <a:off x="5905500" y="880389"/>
            <a:ext cx="9906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/>
              <a:t>F(x</a:t>
            </a:r>
            <a:r>
              <a:rPr lang="en-US" sz="1600" baseline="-25000" dirty="0"/>
              <a:t>1</a:t>
            </a:r>
            <a:r>
              <a:rPr lang="en-US" sz="1600" dirty="0"/>
              <a:t>,…,</a:t>
            </a:r>
            <a:r>
              <a:rPr lang="en-US" sz="1600" dirty="0" err="1"/>
              <a:t>x</a:t>
            </a:r>
            <a:r>
              <a:rPr lang="en-US" sz="1600" baseline="-25000" dirty="0" err="1"/>
              <a:t>n</a:t>
            </a:r>
            <a:r>
              <a:rPr lang="en-US" sz="1600" dirty="0" smtClean="0"/>
              <a:t>)</a:t>
            </a:r>
          </a:p>
        </p:txBody>
      </p:sp>
      <p:cxnSp>
        <p:nvCxnSpPr>
          <p:cNvPr id="73" name="AutoShape 7"/>
          <p:cNvCxnSpPr>
            <a:cxnSpLocks noChangeShapeType="1"/>
            <a:stCxn id="72" idx="2"/>
            <a:endCxn id="67" idx="0"/>
          </p:cNvCxnSpPr>
          <p:nvPr/>
        </p:nvCxnSpPr>
        <p:spPr bwMode="auto">
          <a:xfrm>
            <a:off x="6400800" y="1337589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" name="AutoShape 7"/>
          <p:cNvCxnSpPr>
            <a:cxnSpLocks noChangeShapeType="1"/>
            <a:stCxn id="72" idx="2"/>
            <a:endCxn id="68" idx="0"/>
          </p:cNvCxnSpPr>
          <p:nvPr/>
        </p:nvCxnSpPr>
        <p:spPr bwMode="auto">
          <a:xfrm>
            <a:off x="6400800" y="1337589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AutoShape 7"/>
          <p:cNvCxnSpPr>
            <a:cxnSpLocks noChangeShapeType="1"/>
          </p:cNvCxnSpPr>
          <p:nvPr/>
        </p:nvCxnSpPr>
        <p:spPr bwMode="auto">
          <a:xfrm flipH="1">
            <a:off x="6400800" y="327939"/>
            <a:ext cx="195262" cy="5524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Rectangle 1094"/>
          <p:cNvSpPr>
            <a:spLocks noChangeArrowheads="1"/>
          </p:cNvSpPr>
          <p:nvPr/>
        </p:nvSpPr>
        <p:spPr bwMode="auto">
          <a:xfrm>
            <a:off x="6443663" y="494627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087"/>
          <p:cNvSpPr>
            <a:spLocks noChangeArrowheads="1"/>
          </p:cNvSpPr>
          <p:nvPr/>
        </p:nvSpPr>
        <p:spPr bwMode="auto">
          <a:xfrm>
            <a:off x="6705600" y="3679606"/>
            <a:ext cx="3048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1089"/>
          <p:cNvSpPr>
            <a:spLocks/>
          </p:cNvSpPr>
          <p:nvPr/>
        </p:nvSpPr>
        <p:spPr bwMode="auto">
          <a:xfrm>
            <a:off x="5219993" y="2711907"/>
            <a:ext cx="1138238" cy="571500"/>
          </a:xfrm>
          <a:prstGeom prst="borderCallout2">
            <a:avLst>
              <a:gd name="adj1" fmla="val 22685"/>
              <a:gd name="adj2" fmla="val 101033"/>
              <a:gd name="adj3" fmla="val 42013"/>
              <a:gd name="adj4" fmla="val 99955"/>
              <a:gd name="adj5" fmla="val 146290"/>
              <a:gd name="adj6" fmla="val 140607"/>
            </a:avLst>
          </a:prstGeom>
          <a:solidFill>
            <a:srgbClr val="A50021"/>
          </a:solidFill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" name="Rectangle 1090"/>
          <p:cNvSpPr>
            <a:spLocks noChangeArrowheads="1"/>
          </p:cNvSpPr>
          <p:nvPr/>
        </p:nvSpPr>
        <p:spPr bwMode="auto">
          <a:xfrm>
            <a:off x="5305718" y="3578682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91"/>
          <p:cNvSpPr>
            <a:spLocks noChangeArrowheads="1"/>
          </p:cNvSpPr>
          <p:nvPr/>
        </p:nvSpPr>
        <p:spPr bwMode="auto">
          <a:xfrm>
            <a:off x="5534318" y="3578682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092"/>
          <p:cNvSpPr>
            <a:spLocks noChangeArrowheads="1"/>
          </p:cNvSpPr>
          <p:nvPr/>
        </p:nvSpPr>
        <p:spPr bwMode="auto">
          <a:xfrm>
            <a:off x="5915318" y="3578682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093"/>
          <p:cNvSpPr>
            <a:spLocks noChangeArrowheads="1"/>
          </p:cNvSpPr>
          <p:nvPr/>
        </p:nvSpPr>
        <p:spPr bwMode="auto">
          <a:xfrm>
            <a:off x="6143918" y="3578682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111"/>
          <p:cNvSpPr>
            <a:spLocks noChangeShapeType="1"/>
          </p:cNvSpPr>
          <p:nvPr/>
        </p:nvSpPr>
        <p:spPr bwMode="auto">
          <a:xfrm>
            <a:off x="5743868" y="3654882"/>
            <a:ext cx="152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3" name="AutoShape 7"/>
          <p:cNvCxnSpPr>
            <a:cxnSpLocks noChangeShapeType="1"/>
            <a:stCxn id="115" idx="2"/>
            <a:endCxn id="108" idx="0"/>
          </p:cNvCxnSpPr>
          <p:nvPr/>
        </p:nvCxnSpPr>
        <p:spPr bwMode="auto">
          <a:xfrm flipH="1">
            <a:off x="5381918" y="3216732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7"/>
          <p:cNvCxnSpPr>
            <a:cxnSpLocks noChangeShapeType="1"/>
            <a:stCxn id="115" idx="2"/>
            <a:endCxn id="109" idx="0"/>
          </p:cNvCxnSpPr>
          <p:nvPr/>
        </p:nvCxnSpPr>
        <p:spPr bwMode="auto">
          <a:xfrm flipH="1">
            <a:off x="5610518" y="3216732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5" name="Rectangle 1114"/>
          <p:cNvSpPr>
            <a:spLocks noChangeArrowheads="1"/>
          </p:cNvSpPr>
          <p:nvPr/>
        </p:nvSpPr>
        <p:spPr bwMode="auto">
          <a:xfrm>
            <a:off x="5305718" y="2759532"/>
            <a:ext cx="9906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/>
              <a:t>F(x</a:t>
            </a:r>
            <a:r>
              <a:rPr lang="en-US" sz="1600" baseline="-25000" dirty="0"/>
              <a:t>1</a:t>
            </a:r>
            <a:r>
              <a:rPr lang="en-US" sz="1600" dirty="0"/>
              <a:t>,…,</a:t>
            </a:r>
            <a:r>
              <a:rPr lang="en-US" sz="1600" dirty="0" err="1"/>
              <a:t>x</a:t>
            </a:r>
            <a:r>
              <a:rPr lang="en-US" sz="1600" baseline="-25000" dirty="0" err="1"/>
              <a:t>n</a:t>
            </a:r>
            <a:r>
              <a:rPr lang="en-US" sz="1600" dirty="0" smtClean="0"/>
              <a:t>)</a:t>
            </a:r>
          </a:p>
        </p:txBody>
      </p:sp>
      <p:cxnSp>
        <p:nvCxnSpPr>
          <p:cNvPr id="116" name="AutoShape 7"/>
          <p:cNvCxnSpPr>
            <a:cxnSpLocks noChangeShapeType="1"/>
            <a:stCxn id="115" idx="2"/>
            <a:endCxn id="110" idx="0"/>
          </p:cNvCxnSpPr>
          <p:nvPr/>
        </p:nvCxnSpPr>
        <p:spPr bwMode="auto">
          <a:xfrm>
            <a:off x="5801018" y="3216732"/>
            <a:ext cx="1905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AutoShape 7"/>
          <p:cNvCxnSpPr>
            <a:cxnSpLocks noChangeShapeType="1"/>
            <a:stCxn id="115" idx="2"/>
            <a:endCxn id="111" idx="0"/>
          </p:cNvCxnSpPr>
          <p:nvPr/>
        </p:nvCxnSpPr>
        <p:spPr bwMode="auto">
          <a:xfrm>
            <a:off x="5801018" y="3216732"/>
            <a:ext cx="419100" cy="3619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AutoShape 7"/>
          <p:cNvCxnSpPr>
            <a:cxnSpLocks noChangeShapeType="1"/>
          </p:cNvCxnSpPr>
          <p:nvPr/>
        </p:nvCxnSpPr>
        <p:spPr bwMode="auto">
          <a:xfrm flipH="1">
            <a:off x="5801018" y="2207082"/>
            <a:ext cx="195262" cy="5524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9" name="Rectangle 1094"/>
          <p:cNvSpPr>
            <a:spLocks noChangeArrowheads="1"/>
          </p:cNvSpPr>
          <p:nvPr/>
        </p:nvSpPr>
        <p:spPr bwMode="auto">
          <a:xfrm>
            <a:off x="5843881" y="2373770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1089"/>
          <p:cNvSpPr>
            <a:spLocks/>
          </p:cNvSpPr>
          <p:nvPr/>
        </p:nvSpPr>
        <p:spPr bwMode="auto">
          <a:xfrm>
            <a:off x="4375151" y="4716309"/>
            <a:ext cx="1138238" cy="571500"/>
          </a:xfrm>
          <a:prstGeom prst="borderCallout2">
            <a:avLst>
              <a:gd name="adj1" fmla="val 22685"/>
              <a:gd name="adj2" fmla="val 101033"/>
              <a:gd name="adj3" fmla="val 42013"/>
              <a:gd name="adj4" fmla="val 99955"/>
              <a:gd name="adj5" fmla="val 55213"/>
              <a:gd name="adj6" fmla="val 151730"/>
            </a:avLst>
          </a:prstGeom>
          <a:solidFill>
            <a:srgbClr val="A50021"/>
          </a:solidFill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1093"/>
          <p:cNvSpPr>
            <a:spLocks noChangeArrowheads="1"/>
          </p:cNvSpPr>
          <p:nvPr/>
        </p:nvSpPr>
        <p:spPr bwMode="auto">
          <a:xfrm>
            <a:off x="4862536" y="5542029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1114"/>
          <p:cNvSpPr>
            <a:spLocks noChangeArrowheads="1"/>
          </p:cNvSpPr>
          <p:nvPr/>
        </p:nvSpPr>
        <p:spPr bwMode="auto">
          <a:xfrm>
            <a:off x="4460876" y="4763934"/>
            <a:ext cx="9906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/>
              <a:t>F(x</a:t>
            </a:r>
            <a:r>
              <a:rPr lang="en-US" sz="1600" baseline="-25000" dirty="0"/>
              <a:t>1</a:t>
            </a:r>
            <a:r>
              <a:rPr lang="en-US" sz="1600" dirty="0"/>
              <a:t>,…,</a:t>
            </a:r>
            <a:r>
              <a:rPr lang="en-US" sz="1600" dirty="0" err="1"/>
              <a:t>x</a:t>
            </a:r>
            <a:r>
              <a:rPr lang="en-US" sz="1600" baseline="-25000" dirty="0" err="1"/>
              <a:t>n</a:t>
            </a:r>
            <a:r>
              <a:rPr lang="en-US" sz="1600" dirty="0" smtClean="0"/>
              <a:t>)</a:t>
            </a:r>
          </a:p>
        </p:txBody>
      </p:sp>
      <p:cxnSp>
        <p:nvCxnSpPr>
          <p:cNvPr id="129" name="AutoShape 7"/>
          <p:cNvCxnSpPr>
            <a:cxnSpLocks noChangeShapeType="1"/>
            <a:stCxn id="128" idx="2"/>
            <a:endCxn id="124" idx="0"/>
          </p:cNvCxnSpPr>
          <p:nvPr/>
        </p:nvCxnSpPr>
        <p:spPr bwMode="auto">
          <a:xfrm flipH="1">
            <a:off x="4938736" y="5221134"/>
            <a:ext cx="17440" cy="320895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1" name="AutoShape 7"/>
          <p:cNvCxnSpPr>
            <a:cxnSpLocks noChangeShapeType="1"/>
          </p:cNvCxnSpPr>
          <p:nvPr/>
        </p:nvCxnSpPr>
        <p:spPr bwMode="auto">
          <a:xfrm flipH="1">
            <a:off x="4956176" y="4211484"/>
            <a:ext cx="195262" cy="5524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2" name="Rectangle 1094"/>
          <p:cNvSpPr>
            <a:spLocks noChangeArrowheads="1"/>
          </p:cNvSpPr>
          <p:nvPr/>
        </p:nvSpPr>
        <p:spPr bwMode="auto">
          <a:xfrm>
            <a:off x="4999039" y="4378172"/>
            <a:ext cx="152400" cy="152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8" y="4763934"/>
            <a:ext cx="1016246" cy="4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Straight Arrow Connector 280"/>
          <p:cNvCxnSpPr>
            <a:stCxn id="71" idx="4"/>
            <a:endCxn id="289" idx="1"/>
          </p:cNvCxnSpPr>
          <p:nvPr/>
        </p:nvCxnSpPr>
        <p:spPr>
          <a:xfrm>
            <a:off x="1069182" y="4413250"/>
            <a:ext cx="1750218" cy="1225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73" idx="4"/>
            <a:endCxn id="289" idx="1"/>
          </p:cNvCxnSpPr>
          <p:nvPr/>
        </p:nvCxnSpPr>
        <p:spPr>
          <a:xfrm>
            <a:off x="2255044" y="4419600"/>
            <a:ext cx="564356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</a:t>
            </a:r>
            <a:r>
              <a:rPr lang="en-US" dirty="0"/>
              <a:t>to Mr. </a:t>
            </a:r>
            <a:r>
              <a:rPr lang="en-US" dirty="0" smtClean="0"/>
              <a:t>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1219200" cy="365125"/>
          </a:xfrm>
        </p:spPr>
        <p:txBody>
          <a:bodyPr/>
          <a:lstStyle/>
          <a:p>
            <a:pPr>
              <a:defRPr/>
            </a:pPr>
            <a:fld id="{ECA0F3DE-7AEC-4409-90A1-4BA41A7B37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 Hybrid Model: Experiences at Extreme Scale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0162" y="1511300"/>
            <a:ext cx="5075238" cy="2908300"/>
            <a:chOff x="106362" y="1663700"/>
            <a:chExt cx="5075238" cy="2908300"/>
          </a:xfrm>
        </p:grpSpPr>
        <p:cxnSp>
          <p:nvCxnSpPr>
            <p:cNvPr id="68" name="AutoShape 7"/>
            <p:cNvCxnSpPr>
              <a:cxnSpLocks noChangeShapeType="1"/>
            </p:cNvCxnSpPr>
            <p:nvPr/>
          </p:nvCxnSpPr>
          <p:spPr bwMode="auto">
            <a:xfrm flipH="1">
              <a:off x="1146175" y="3282950"/>
              <a:ext cx="560388" cy="7794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" name="AutoShape 11"/>
            <p:cNvCxnSpPr>
              <a:cxnSpLocks noChangeShapeType="1"/>
              <a:endCxn id="74" idx="0"/>
            </p:cNvCxnSpPr>
            <p:nvPr/>
          </p:nvCxnSpPr>
          <p:spPr bwMode="auto">
            <a:xfrm flipH="1">
              <a:off x="3724275" y="3287712"/>
              <a:ext cx="604838" cy="7810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0" name="AutoShape 12"/>
            <p:cNvCxnSpPr>
              <a:cxnSpLocks noChangeShapeType="1"/>
            </p:cNvCxnSpPr>
            <p:nvPr/>
          </p:nvCxnSpPr>
          <p:spPr bwMode="auto">
            <a:xfrm>
              <a:off x="4329113" y="3287712"/>
              <a:ext cx="603250" cy="7778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895350" y="4075112"/>
              <a:ext cx="500063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>
              <a:off x="2081213" y="4081462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473450" y="4081462"/>
              <a:ext cx="500063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cs typeface="Arial" charset="0"/>
                </a:rPr>
                <a:t>BE</a:t>
              </a:r>
              <a:endParaRPr lang="en-US" sz="1400" baseline="-25000" dirty="0">
                <a:cs typeface="Arial" charset="0"/>
              </a:endParaRPr>
            </a:p>
          </p:txBody>
        </p: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1477963" y="2794000"/>
              <a:ext cx="498475" cy="49053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CP</a:t>
              </a:r>
              <a:endParaRPr lang="en-US" sz="1400" baseline="-25000">
                <a:cs typeface="Arial" charset="0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4062413" y="2798762"/>
              <a:ext cx="501650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CP</a:t>
              </a:r>
              <a:endParaRPr lang="en-US" sz="1400" baseline="-25000">
                <a:cs typeface="Arial" charset="0"/>
              </a:endParaRPr>
            </a:p>
          </p:txBody>
        </p:sp>
        <p:cxnSp>
          <p:nvCxnSpPr>
            <p:cNvPr id="78" name="AutoShape 7"/>
            <p:cNvCxnSpPr>
              <a:cxnSpLocks noChangeShapeType="1"/>
              <a:endCxn id="73" idx="0"/>
            </p:cNvCxnSpPr>
            <p:nvPr/>
          </p:nvCxnSpPr>
          <p:spPr bwMode="auto">
            <a:xfrm>
              <a:off x="1706563" y="3289300"/>
              <a:ext cx="625475" cy="7794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7"/>
            <p:cNvCxnSpPr>
              <a:cxnSpLocks noChangeShapeType="1"/>
            </p:cNvCxnSpPr>
            <p:nvPr/>
          </p:nvCxnSpPr>
          <p:spPr bwMode="auto">
            <a:xfrm flipH="1">
              <a:off x="1728788" y="2144712"/>
              <a:ext cx="1254125" cy="6540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AutoShape 7"/>
            <p:cNvCxnSpPr>
              <a:cxnSpLocks noChangeShapeType="1"/>
            </p:cNvCxnSpPr>
            <p:nvPr/>
          </p:nvCxnSpPr>
          <p:spPr bwMode="auto">
            <a:xfrm>
              <a:off x="2982913" y="2144712"/>
              <a:ext cx="1330325" cy="6524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4681538" y="4078287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sp>
          <p:nvSpPr>
            <p:cNvPr id="83" name="Rectangle 1086"/>
            <p:cNvSpPr>
              <a:spLocks noChangeArrowheads="1"/>
            </p:cNvSpPr>
            <p:nvPr/>
          </p:nvSpPr>
          <p:spPr bwMode="auto">
            <a:xfrm>
              <a:off x="1576388" y="2968625"/>
              <a:ext cx="304800" cy="152400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"/>
            <p:cNvGrpSpPr>
              <a:grpSpLocks/>
            </p:cNvGrpSpPr>
            <p:nvPr/>
          </p:nvGrpSpPr>
          <p:grpSpPr bwMode="auto">
            <a:xfrm>
              <a:off x="106362" y="3181350"/>
              <a:ext cx="1289051" cy="571500"/>
              <a:chOff x="-30163" y="2857500"/>
              <a:chExt cx="1289051" cy="571500"/>
            </a:xfrm>
          </p:grpSpPr>
          <p:sp>
            <p:nvSpPr>
              <p:cNvPr id="85" name="AutoShape 1089"/>
              <p:cNvSpPr>
                <a:spLocks/>
              </p:cNvSpPr>
              <p:nvPr/>
            </p:nvSpPr>
            <p:spPr bwMode="auto">
              <a:xfrm>
                <a:off x="-30163" y="2857500"/>
                <a:ext cx="1289051" cy="571500"/>
              </a:xfrm>
              <a:prstGeom prst="borderCallout2">
                <a:avLst>
                  <a:gd name="adj1" fmla="val 17778"/>
                  <a:gd name="adj2" fmla="val 88958"/>
                  <a:gd name="adj3" fmla="val 15556"/>
                  <a:gd name="adj4" fmla="val 90148"/>
                  <a:gd name="adj5" fmla="val 11111"/>
                  <a:gd name="adj6" fmla="val 89495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1114"/>
              <p:cNvSpPr>
                <a:spLocks noChangeArrowheads="1"/>
              </p:cNvSpPr>
              <p:nvPr/>
            </p:nvSpPr>
            <p:spPr bwMode="auto">
              <a:xfrm>
                <a:off x="61913" y="2917825"/>
                <a:ext cx="1116012" cy="4572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Gill Sans MT"/>
                    <a:cs typeface="Gill Sans MT"/>
                  </a:rPr>
                  <a:t>DBSCAN</a:t>
                </a:r>
                <a:endParaRPr lang="en-US" sz="1600" dirty="0">
                  <a:latin typeface="Gill Sans MT"/>
                  <a:cs typeface="Gill Sans MT"/>
                </a:endParaRPr>
              </a:p>
            </p:txBody>
          </p:sp>
        </p:grpSp>
        <p:cxnSp>
          <p:nvCxnSpPr>
            <p:cNvPr id="100" name="Straight Connector 99"/>
            <p:cNvCxnSpPr>
              <a:endCxn id="101" idx="3"/>
            </p:cNvCxnSpPr>
            <p:nvPr/>
          </p:nvCxnSpPr>
          <p:spPr>
            <a:xfrm>
              <a:off x="1303338" y="3698875"/>
              <a:ext cx="0" cy="6286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86"/>
            <p:cNvSpPr>
              <a:spLocks noChangeArrowheads="1"/>
            </p:cNvSpPr>
            <p:nvPr/>
          </p:nvSpPr>
          <p:spPr bwMode="auto">
            <a:xfrm>
              <a:off x="998538" y="4251325"/>
              <a:ext cx="304800" cy="152400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" name="Group 3"/>
            <p:cNvGrpSpPr>
              <a:grpSpLocks/>
            </p:cNvGrpSpPr>
            <p:nvPr/>
          </p:nvGrpSpPr>
          <p:grpSpPr bwMode="auto">
            <a:xfrm>
              <a:off x="244475" y="2185987"/>
              <a:ext cx="1508125" cy="571500"/>
              <a:chOff x="107950" y="1862138"/>
              <a:chExt cx="1508125" cy="571500"/>
            </a:xfrm>
          </p:grpSpPr>
          <p:sp>
            <p:nvSpPr>
              <p:cNvPr id="103" name="AutoShape 1089"/>
              <p:cNvSpPr>
                <a:spLocks/>
              </p:cNvSpPr>
              <p:nvPr/>
            </p:nvSpPr>
            <p:spPr bwMode="auto">
              <a:xfrm>
                <a:off x="107950" y="1862138"/>
                <a:ext cx="1508125" cy="571500"/>
              </a:xfrm>
              <a:prstGeom prst="borderCallout2">
                <a:avLst>
                  <a:gd name="adj1" fmla="val 17778"/>
                  <a:gd name="adj2" fmla="val 88958"/>
                  <a:gd name="adj3" fmla="val 15556"/>
                  <a:gd name="adj4" fmla="val 90148"/>
                  <a:gd name="adj5" fmla="val 11111"/>
                  <a:gd name="adj6" fmla="val 89495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114"/>
              <p:cNvSpPr>
                <a:spLocks noChangeArrowheads="1"/>
              </p:cNvSpPr>
              <p:nvPr/>
            </p:nvSpPr>
            <p:spPr bwMode="auto">
              <a:xfrm>
                <a:off x="107950" y="1924050"/>
                <a:ext cx="1508125" cy="4572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Gill Sans MT"/>
                    <a:cs typeface="Gill Sans MT"/>
                  </a:rPr>
                  <a:t>Merge</a:t>
                </a:r>
                <a:endParaRPr lang="en-US" sz="1600" dirty="0">
                  <a:latin typeface="Gill Sans MT"/>
                  <a:cs typeface="Gill Sans MT"/>
                </a:endParaRPr>
              </a:p>
            </p:txBody>
          </p:sp>
        </p:grpSp>
        <p:cxnSp>
          <p:nvCxnSpPr>
            <p:cNvPr id="105" name="Straight Connector 104"/>
            <p:cNvCxnSpPr>
              <a:endCxn id="101" idx="1"/>
            </p:cNvCxnSpPr>
            <p:nvPr/>
          </p:nvCxnSpPr>
          <p:spPr>
            <a:xfrm>
              <a:off x="106362" y="3768725"/>
              <a:ext cx="892176" cy="558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83" idx="3"/>
            </p:cNvCxnSpPr>
            <p:nvPr/>
          </p:nvCxnSpPr>
          <p:spPr>
            <a:xfrm>
              <a:off x="1752600" y="2757487"/>
              <a:ext cx="128588" cy="28733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83" idx="1"/>
            </p:cNvCxnSpPr>
            <p:nvPr/>
          </p:nvCxnSpPr>
          <p:spPr>
            <a:xfrm>
              <a:off x="244475" y="2757487"/>
              <a:ext cx="1331913" cy="28733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4"/>
            <p:cNvSpPr>
              <a:spLocks noChangeArrowheads="1"/>
            </p:cNvSpPr>
            <p:nvPr/>
          </p:nvSpPr>
          <p:spPr bwMode="auto">
            <a:xfrm>
              <a:off x="2719388" y="1663700"/>
              <a:ext cx="500062" cy="49053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cs typeface="Arial" charset="0"/>
                </a:rPr>
                <a:t>FE</a:t>
              </a:r>
              <a:endParaRPr lang="en-US" sz="1400" baseline="-25000" dirty="0">
                <a:cs typeface="Arial" charset="0"/>
              </a:endParaRPr>
            </a:p>
          </p:txBody>
        </p: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5327650" y="1143000"/>
            <a:ext cx="4502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u="sng" dirty="0" smtClean="0">
                <a:latin typeface="Gill Sans MT" pitchFamily="34" charset="0"/>
              </a:rPr>
              <a:t>Mr. Scan Phases</a:t>
            </a:r>
            <a:endParaRPr lang="en-US" sz="2400" u="sng" dirty="0">
              <a:latin typeface="Gill Sans MT" pitchFamily="34" charset="0"/>
            </a:endParaRPr>
          </a:p>
          <a:p>
            <a:pPr eaLnBrk="1" hangingPunct="1"/>
            <a:endParaRPr lang="en-US" sz="2400" u="sng" dirty="0">
              <a:latin typeface="Gill Sans MT" pitchFamily="34" charset="0"/>
            </a:endParaRP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Partition: Distributed</a:t>
            </a:r>
            <a:endParaRPr lang="en-US" sz="2400" dirty="0">
              <a:latin typeface="Gill Sans MT" pitchFamily="34" charset="0"/>
            </a:endParaRPr>
          </a:p>
          <a:p>
            <a:pPr eaLnBrk="1" hangingPunct="1"/>
            <a:endParaRPr lang="en-US" sz="2400" dirty="0">
              <a:latin typeface="Gill Sans MT" pitchFamily="34" charset="0"/>
            </a:endParaRP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DBSCAN: GPU (on BE)</a:t>
            </a:r>
            <a:endParaRPr lang="en-US" sz="2400" dirty="0">
              <a:latin typeface="Gill Sans MT" pitchFamily="34" charset="0"/>
            </a:endParaRPr>
          </a:p>
          <a:p>
            <a:pPr eaLnBrk="1" hangingPunct="1"/>
            <a:endParaRPr lang="en-US" sz="2400" dirty="0">
              <a:latin typeface="Gill Sans MT" pitchFamily="34" charset="0"/>
            </a:endParaRP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Merge: </a:t>
            </a:r>
            <a:r>
              <a:rPr lang="en-US" sz="2400" dirty="0">
                <a:latin typeface="Gill Sans MT" pitchFamily="34" charset="0"/>
              </a:rPr>
              <a:t>CPU (x #levels</a:t>
            </a:r>
            <a:r>
              <a:rPr lang="en-US" sz="2400" dirty="0" smtClean="0">
                <a:latin typeface="Gill Sans MT" pitchFamily="34" charset="0"/>
              </a:rPr>
              <a:t>)</a:t>
            </a:r>
          </a:p>
          <a:p>
            <a:pPr eaLnBrk="1" hangingPunct="1"/>
            <a:endParaRPr lang="en-US" sz="2400" dirty="0">
              <a:latin typeface="Gill Sans MT" pitchFamily="34" charset="0"/>
            </a:endParaRPr>
          </a:p>
          <a:p>
            <a:pPr eaLnBrk="1" hangingPunct="1"/>
            <a:r>
              <a:rPr lang="en-US" sz="2400" dirty="0" smtClean="0">
                <a:latin typeface="Gill Sans MT" pitchFamily="34" charset="0"/>
              </a:rPr>
              <a:t>Sweep: CPU (x #levels)</a:t>
            </a:r>
            <a:endParaRPr lang="en-US" sz="2400" dirty="0">
              <a:latin typeface="Gill Sans MT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95400" y="4495800"/>
            <a:ext cx="3243262" cy="1709738"/>
            <a:chOff x="1447800" y="4343400"/>
            <a:chExt cx="3243262" cy="1709738"/>
          </a:xfrm>
        </p:grpSpPr>
        <p:sp>
          <p:nvSpPr>
            <p:cNvPr id="199" name="Oval 4"/>
            <p:cNvSpPr>
              <a:spLocks noChangeArrowheads="1"/>
            </p:cNvSpPr>
            <p:nvPr/>
          </p:nvSpPr>
          <p:spPr bwMode="auto">
            <a:xfrm>
              <a:off x="2743200" y="4343400"/>
              <a:ext cx="500062" cy="49053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cs typeface="Arial" charset="0"/>
                </a:rPr>
                <a:t>FE</a:t>
              </a:r>
              <a:endParaRPr lang="en-US" sz="1400" baseline="-25000" dirty="0">
                <a:cs typeface="Arial" charset="0"/>
              </a:endParaRPr>
            </a:p>
          </p:txBody>
        </p:sp>
        <p:sp>
          <p:nvSpPr>
            <p:cNvPr id="200" name="Oval 6"/>
            <p:cNvSpPr>
              <a:spLocks noChangeArrowheads="1"/>
            </p:cNvSpPr>
            <p:nvPr/>
          </p:nvSpPr>
          <p:spPr bwMode="auto">
            <a:xfrm>
              <a:off x="1447800" y="5562600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cs typeface="Arial" charset="0"/>
                </a:rPr>
                <a:t>BE</a:t>
              </a:r>
              <a:endParaRPr lang="en-US" sz="1400" baseline="-25000" dirty="0">
                <a:cs typeface="Arial" charset="0"/>
              </a:endParaRPr>
            </a:p>
          </p:txBody>
        </p:sp>
        <p:sp>
          <p:nvSpPr>
            <p:cNvPr id="201" name="Oval 6"/>
            <p:cNvSpPr>
              <a:spLocks noChangeArrowheads="1"/>
            </p:cNvSpPr>
            <p:nvPr/>
          </p:nvSpPr>
          <p:spPr bwMode="auto">
            <a:xfrm>
              <a:off x="2362200" y="5562600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cs typeface="Arial" charset="0"/>
                </a:rPr>
                <a:t>BE</a:t>
              </a:r>
              <a:endParaRPr lang="en-US" sz="1400" baseline="-25000" dirty="0">
                <a:cs typeface="Arial" charset="0"/>
              </a:endParaRPr>
            </a:p>
          </p:txBody>
        </p:sp>
        <p:sp>
          <p:nvSpPr>
            <p:cNvPr id="202" name="Oval 6"/>
            <p:cNvSpPr>
              <a:spLocks noChangeArrowheads="1"/>
            </p:cNvSpPr>
            <p:nvPr/>
          </p:nvSpPr>
          <p:spPr bwMode="auto">
            <a:xfrm>
              <a:off x="3276600" y="5562600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sp>
          <p:nvSpPr>
            <p:cNvPr id="203" name="Oval 6"/>
            <p:cNvSpPr>
              <a:spLocks noChangeArrowheads="1"/>
            </p:cNvSpPr>
            <p:nvPr/>
          </p:nvSpPr>
          <p:spPr bwMode="auto">
            <a:xfrm>
              <a:off x="4191000" y="5562600"/>
              <a:ext cx="500062" cy="4905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cs typeface="Arial" charset="0"/>
                </a:rPr>
                <a:t>BE</a:t>
              </a:r>
              <a:endParaRPr lang="en-US" sz="1400" baseline="-25000">
                <a:cs typeface="Arial" charset="0"/>
              </a:endParaRPr>
            </a:p>
          </p:txBody>
        </p:sp>
        <p:cxnSp>
          <p:nvCxnSpPr>
            <p:cNvPr id="204" name="AutoShape 7"/>
            <p:cNvCxnSpPr>
              <a:cxnSpLocks noChangeShapeType="1"/>
              <a:stCxn id="199" idx="4"/>
              <a:endCxn id="200" idx="0"/>
            </p:cNvCxnSpPr>
            <p:nvPr/>
          </p:nvCxnSpPr>
          <p:spPr bwMode="auto">
            <a:xfrm flipH="1">
              <a:off x="1697831" y="4833937"/>
              <a:ext cx="1295400" cy="7286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" name="AutoShape 7"/>
            <p:cNvCxnSpPr>
              <a:cxnSpLocks noChangeShapeType="1"/>
              <a:stCxn id="199" idx="4"/>
              <a:endCxn id="201" idx="0"/>
            </p:cNvCxnSpPr>
            <p:nvPr/>
          </p:nvCxnSpPr>
          <p:spPr bwMode="auto">
            <a:xfrm flipH="1">
              <a:off x="2612231" y="4833937"/>
              <a:ext cx="381000" cy="7286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" name="AutoShape 7"/>
            <p:cNvCxnSpPr>
              <a:cxnSpLocks noChangeShapeType="1"/>
              <a:stCxn id="199" idx="4"/>
              <a:endCxn id="202" idx="0"/>
            </p:cNvCxnSpPr>
            <p:nvPr/>
          </p:nvCxnSpPr>
          <p:spPr bwMode="auto">
            <a:xfrm>
              <a:off x="2993231" y="4833937"/>
              <a:ext cx="533400" cy="7286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" name="AutoShape 7"/>
            <p:cNvCxnSpPr>
              <a:cxnSpLocks noChangeShapeType="1"/>
              <a:stCxn id="199" idx="4"/>
              <a:endCxn id="203" idx="0"/>
            </p:cNvCxnSpPr>
            <p:nvPr/>
          </p:nvCxnSpPr>
          <p:spPr bwMode="auto">
            <a:xfrm>
              <a:off x="2993231" y="4833937"/>
              <a:ext cx="1447800" cy="7286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08" name="Group 207"/>
          <p:cNvGrpSpPr/>
          <p:nvPr/>
        </p:nvGrpSpPr>
        <p:grpSpPr>
          <a:xfrm>
            <a:off x="762000" y="4800600"/>
            <a:ext cx="609600" cy="1518656"/>
            <a:chOff x="19888200" y="11430000"/>
            <a:chExt cx="939800" cy="3000756"/>
          </a:xfrm>
        </p:grpSpPr>
        <p:pic>
          <p:nvPicPr>
            <p:cNvPr id="209" name="Picture 208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2"/>
            <a:stretch/>
          </p:blipFill>
          <p:spPr>
            <a:xfrm>
              <a:off x="19888200" y="11430000"/>
              <a:ext cx="698500" cy="2933700"/>
            </a:xfrm>
            <a:prstGeom prst="rect">
              <a:avLst/>
            </a:prstGeom>
          </p:spPr>
        </p:pic>
        <p:grpSp>
          <p:nvGrpSpPr>
            <p:cNvPr id="210" name="Group 209"/>
            <p:cNvGrpSpPr/>
            <p:nvPr/>
          </p:nvGrpSpPr>
          <p:grpSpPr>
            <a:xfrm>
              <a:off x="19888200" y="11430000"/>
              <a:ext cx="685800" cy="2935224"/>
              <a:chOff x="19888200" y="11430000"/>
              <a:chExt cx="685800" cy="2935224"/>
            </a:xfrm>
          </p:grpSpPr>
          <p:sp>
            <p:nvSpPr>
              <p:cNvPr id="213" name="Rectangle 212"/>
              <p:cNvSpPr/>
              <p:nvPr/>
            </p:nvSpPr>
            <p:spPr bwMode="auto">
              <a:xfrm>
                <a:off x="19888200" y="11430000"/>
                <a:ext cx="228600" cy="29352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20116800" y="11430000"/>
                <a:ext cx="228600" cy="29352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20345400" y="13487400"/>
                <a:ext cx="228600" cy="877824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20345400" y="11430000"/>
                <a:ext cx="228600" cy="2057400"/>
              </a:xfrm>
              <a:prstGeom prst="rect">
                <a:avLst/>
              </a:prstGeom>
              <a:blipFill rotWithShape="1">
                <a:blip r:embed="rId3">
                  <a:alphaModFix amt="44000"/>
                </a:blip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</p:grpSp>
        <p:pic>
          <p:nvPicPr>
            <p:cNvPr id="211" name="Picture 210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4" t="61905" r="81566" b="-2164"/>
            <a:stretch/>
          </p:blipFill>
          <p:spPr>
            <a:xfrm>
              <a:off x="20574000" y="13249656"/>
              <a:ext cx="254000" cy="1181100"/>
            </a:xfrm>
            <a:prstGeom prst="rect">
              <a:avLst/>
            </a:prstGeom>
            <a:noFill/>
          </p:spPr>
        </p:pic>
        <p:sp>
          <p:nvSpPr>
            <p:cNvPr id="212" name="Rectangle 211"/>
            <p:cNvSpPr/>
            <p:nvPr/>
          </p:nvSpPr>
          <p:spPr bwMode="auto">
            <a:xfrm>
              <a:off x="20583144" y="13258800"/>
              <a:ext cx="228600" cy="1106424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905000" y="4800600"/>
            <a:ext cx="838200" cy="1524000"/>
            <a:chOff x="22009100" y="11430000"/>
            <a:chExt cx="1409700" cy="2937256"/>
          </a:xfrm>
        </p:grpSpPr>
        <p:pic>
          <p:nvPicPr>
            <p:cNvPr id="218" name="Picture 217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" r="72727"/>
            <a:stretch/>
          </p:blipFill>
          <p:spPr>
            <a:xfrm>
              <a:off x="22237700" y="11430000"/>
              <a:ext cx="927100" cy="2933700"/>
            </a:xfrm>
            <a:prstGeom prst="rect">
              <a:avLst/>
            </a:prstGeom>
          </p:spPr>
        </p:pic>
        <p:sp>
          <p:nvSpPr>
            <p:cNvPr id="219" name="Rectangle 218"/>
            <p:cNvSpPr/>
            <p:nvPr/>
          </p:nvSpPr>
          <p:spPr bwMode="auto">
            <a:xfrm>
              <a:off x="22237700" y="11430000"/>
              <a:ext cx="228600" cy="1828800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2466300" y="114300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2694900" y="11430000"/>
              <a:ext cx="228600" cy="29352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2923500" y="13487400"/>
              <a:ext cx="228600" cy="877824"/>
            </a:xfrm>
            <a:prstGeom prst="rect">
              <a:avLst/>
            </a:prstGeom>
            <a:solidFill>
              <a:schemeClr val="tx2">
                <a:lumMod val="50000"/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2923500" y="11430000"/>
              <a:ext cx="228600" cy="205740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2237700" y="13258800"/>
              <a:ext cx="228600" cy="109728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5" name="Picture 224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4" r="90909" b="29437"/>
            <a:stretch/>
          </p:blipFill>
          <p:spPr>
            <a:xfrm>
              <a:off x="22009100" y="11430000"/>
              <a:ext cx="241300" cy="2070100"/>
            </a:xfrm>
            <a:prstGeom prst="rect">
              <a:avLst/>
            </a:prstGeom>
          </p:spPr>
        </p:pic>
        <p:sp>
          <p:nvSpPr>
            <p:cNvPr id="226" name="Rectangle 225"/>
            <p:cNvSpPr/>
            <p:nvPr/>
          </p:nvSpPr>
          <p:spPr bwMode="auto">
            <a:xfrm>
              <a:off x="22009100" y="11430000"/>
              <a:ext cx="228600" cy="205740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7" name="Picture 226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0" t="61905" r="67929"/>
            <a:stretch/>
          </p:blipFill>
          <p:spPr>
            <a:xfrm>
              <a:off x="23164800" y="13249656"/>
              <a:ext cx="254000" cy="1117600"/>
            </a:xfrm>
            <a:prstGeom prst="rect">
              <a:avLst/>
            </a:prstGeom>
          </p:spPr>
        </p:pic>
        <p:sp>
          <p:nvSpPr>
            <p:cNvPr id="228" name="Rectangle 227"/>
            <p:cNvSpPr/>
            <p:nvPr/>
          </p:nvSpPr>
          <p:spPr bwMode="auto">
            <a:xfrm>
              <a:off x="23164800" y="13258800"/>
              <a:ext cx="228600" cy="1106424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00400" y="4800600"/>
            <a:ext cx="1371600" cy="1524000"/>
            <a:chOff x="23926800" y="11430000"/>
            <a:chExt cx="2540000" cy="2946400"/>
          </a:xfrm>
        </p:grpSpPr>
        <p:pic>
          <p:nvPicPr>
            <p:cNvPr id="230" name="Picture 229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4" r="36111"/>
            <a:stretch/>
          </p:blipFill>
          <p:spPr>
            <a:xfrm>
              <a:off x="24155400" y="11430000"/>
              <a:ext cx="2082800" cy="2933700"/>
            </a:xfrm>
            <a:prstGeom prst="rect">
              <a:avLst/>
            </a:prstGeom>
          </p:spPr>
        </p:pic>
        <p:sp>
          <p:nvSpPr>
            <p:cNvPr id="231" name="Rectangle 230"/>
            <p:cNvSpPr/>
            <p:nvPr/>
          </p:nvSpPr>
          <p:spPr bwMode="auto">
            <a:xfrm>
              <a:off x="24155400" y="12115800"/>
              <a:ext cx="228600" cy="13716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43840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46126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48412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50698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252984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55270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5755600" y="11430000"/>
              <a:ext cx="228600" cy="2935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5984200" y="12573000"/>
              <a:ext cx="228600" cy="1792224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4155400" y="11430000"/>
              <a:ext cx="228600" cy="685800"/>
            </a:xfrm>
            <a:prstGeom prst="rect">
              <a:avLst/>
            </a:prstGeom>
            <a:solidFill>
              <a:srgbClr val="27F50B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5984200" y="11430000"/>
              <a:ext cx="228600" cy="114300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4155400" y="13487400"/>
              <a:ext cx="228600" cy="877824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43" name="Picture 242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9" r="77273" b="21645"/>
            <a:stretch/>
          </p:blipFill>
          <p:spPr>
            <a:xfrm>
              <a:off x="23926800" y="11430000"/>
              <a:ext cx="241300" cy="2298700"/>
            </a:xfrm>
            <a:prstGeom prst="rect">
              <a:avLst/>
            </a:prstGeom>
          </p:spPr>
        </p:pic>
        <p:sp>
          <p:nvSpPr>
            <p:cNvPr id="244" name="Rectangle 243"/>
            <p:cNvSpPr/>
            <p:nvPr/>
          </p:nvSpPr>
          <p:spPr bwMode="auto">
            <a:xfrm>
              <a:off x="23926800" y="11430000"/>
              <a:ext cx="228600" cy="228600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45" name="Picture 244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4" t="30736" r="31566"/>
            <a:stretch/>
          </p:blipFill>
          <p:spPr>
            <a:xfrm>
              <a:off x="26212800" y="12344400"/>
              <a:ext cx="254000" cy="2032000"/>
            </a:xfrm>
            <a:prstGeom prst="rect">
              <a:avLst/>
            </a:prstGeom>
          </p:spPr>
        </p:pic>
        <p:sp>
          <p:nvSpPr>
            <p:cNvPr id="246" name="Rectangle 245"/>
            <p:cNvSpPr/>
            <p:nvPr/>
          </p:nvSpPr>
          <p:spPr bwMode="auto">
            <a:xfrm>
              <a:off x="26212800" y="12344400"/>
              <a:ext cx="228600" cy="2020824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4876801" y="4800600"/>
            <a:ext cx="1219199" cy="1524000"/>
            <a:chOff x="26822400" y="11430000"/>
            <a:chExt cx="2304287" cy="2935224"/>
          </a:xfrm>
        </p:grpSpPr>
        <p:pic>
          <p:nvPicPr>
            <p:cNvPr id="248" name="Picture 247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8"/>
            <a:stretch/>
          </p:blipFill>
          <p:spPr>
            <a:xfrm>
              <a:off x="27051000" y="11430000"/>
              <a:ext cx="2070100" cy="2933700"/>
            </a:xfrm>
            <a:prstGeom prst="rect">
              <a:avLst/>
            </a:prstGeom>
          </p:spPr>
        </p:pic>
        <p:sp>
          <p:nvSpPr>
            <p:cNvPr id="249" name="Rectangle 248"/>
            <p:cNvSpPr/>
            <p:nvPr/>
          </p:nvSpPr>
          <p:spPr bwMode="auto">
            <a:xfrm>
              <a:off x="272796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7051000" y="11430000"/>
              <a:ext cx="228600" cy="1143000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75082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77368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79654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81940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84226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8651200" y="11430000"/>
              <a:ext cx="228600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8879800" y="11430000"/>
              <a:ext cx="246887" cy="2935224"/>
            </a:xfrm>
            <a:prstGeom prst="rect">
              <a:avLst/>
            </a:prstGeom>
            <a:solidFill>
              <a:srgbClr val="660066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7051000" y="12573000"/>
              <a:ext cx="228600" cy="1792224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9" name="Picture 258" descr="us_grid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93" r="40656" b="53247"/>
            <a:stretch/>
          </p:blipFill>
          <p:spPr>
            <a:xfrm>
              <a:off x="26822400" y="11430000"/>
              <a:ext cx="254000" cy="1371600"/>
            </a:xfrm>
            <a:prstGeom prst="rect">
              <a:avLst/>
            </a:prstGeom>
          </p:spPr>
        </p:pic>
        <p:sp>
          <p:nvSpPr>
            <p:cNvPr id="260" name="Rectangle 259"/>
            <p:cNvSpPr/>
            <p:nvPr/>
          </p:nvSpPr>
          <p:spPr bwMode="auto">
            <a:xfrm>
              <a:off x="26822400" y="11430000"/>
              <a:ext cx="228600" cy="1371600"/>
            </a:xfrm>
            <a:prstGeom prst="rect">
              <a:avLst/>
            </a:prstGeom>
            <a:blipFill rotWithShape="1">
              <a:blip r:embed="rId3">
                <a:alphaModFix amt="44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1447800" y="838200"/>
            <a:ext cx="1600200" cy="990600"/>
            <a:chOff x="1447800" y="838200"/>
            <a:chExt cx="1600200" cy="990600"/>
          </a:xfrm>
        </p:grpSpPr>
        <p:sp>
          <p:nvSpPr>
            <p:cNvPr id="265" name="AutoShape 1089"/>
            <p:cNvSpPr>
              <a:spLocks/>
            </p:cNvSpPr>
            <p:nvPr/>
          </p:nvSpPr>
          <p:spPr bwMode="auto">
            <a:xfrm>
              <a:off x="1447800" y="838200"/>
              <a:ext cx="1508125" cy="598932"/>
            </a:xfrm>
            <a:prstGeom prst="borderCallout2">
              <a:avLst>
                <a:gd name="adj1" fmla="val 17778"/>
                <a:gd name="adj2" fmla="val 88958"/>
                <a:gd name="adj3" fmla="val 15556"/>
                <a:gd name="adj4" fmla="val 90148"/>
                <a:gd name="adj5" fmla="val 11111"/>
                <a:gd name="adj6" fmla="val 89495"/>
              </a:avLst>
            </a:prstGeom>
            <a:solidFill>
              <a:srgbClr val="A50021"/>
            </a:solidFill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1086"/>
            <p:cNvSpPr>
              <a:spLocks noChangeArrowheads="1"/>
            </p:cNvSpPr>
            <p:nvPr/>
          </p:nvSpPr>
          <p:spPr bwMode="auto">
            <a:xfrm>
              <a:off x="2743200" y="1676400"/>
              <a:ext cx="304800" cy="152400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1114"/>
            <p:cNvSpPr>
              <a:spLocks noChangeArrowheads="1"/>
            </p:cNvSpPr>
            <p:nvPr/>
          </p:nvSpPr>
          <p:spPr bwMode="auto">
            <a:xfrm>
              <a:off x="1447800" y="914400"/>
              <a:ext cx="1508125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Gill Sans MT"/>
                  <a:cs typeface="Gill Sans MT"/>
                </a:rPr>
                <a:t>Merge</a:t>
              </a:r>
              <a:endParaRPr lang="en-US" sz="1600" dirty="0">
                <a:latin typeface="Gill Sans MT"/>
                <a:cs typeface="Gill Sans MT"/>
              </a:endParaRPr>
            </a:p>
          </p:txBody>
        </p:sp>
        <p:cxnSp>
          <p:nvCxnSpPr>
            <p:cNvPr id="263" name="Straight Connector 262"/>
            <p:cNvCxnSpPr>
              <a:endCxn id="261" idx="3"/>
            </p:cNvCxnSpPr>
            <p:nvPr/>
          </p:nvCxnSpPr>
          <p:spPr>
            <a:xfrm>
              <a:off x="2971800" y="137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261" idx="1"/>
            </p:cNvCxnSpPr>
            <p:nvPr/>
          </p:nvCxnSpPr>
          <p:spPr>
            <a:xfrm>
              <a:off x="1447800" y="1423988"/>
              <a:ext cx="1295400" cy="32861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Freeform 266"/>
          <p:cNvSpPr/>
          <p:nvPr/>
        </p:nvSpPr>
        <p:spPr bwMode="auto">
          <a:xfrm>
            <a:off x="1714500" y="3225800"/>
            <a:ext cx="363457" cy="276007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chemeClr val="lt1">
              <a:alpha val="48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68" name="Freeform 267"/>
          <p:cNvSpPr/>
          <p:nvPr/>
        </p:nvSpPr>
        <p:spPr bwMode="auto">
          <a:xfrm>
            <a:off x="1905000" y="3352800"/>
            <a:ext cx="403924" cy="637689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chemeClr val="bg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69" name="Freeform 268"/>
          <p:cNvSpPr/>
          <p:nvPr/>
        </p:nvSpPr>
        <p:spPr bwMode="auto">
          <a:xfrm>
            <a:off x="952500" y="3454400"/>
            <a:ext cx="685799" cy="380999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chemeClr val="bg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0" name="Freeform 269"/>
          <p:cNvSpPr/>
          <p:nvPr/>
        </p:nvSpPr>
        <p:spPr bwMode="auto">
          <a:xfrm>
            <a:off x="2362200" y="2057400"/>
            <a:ext cx="381000" cy="304800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chemeClr val="lt1">
              <a:alpha val="48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1" name="Freeform 270"/>
          <p:cNvSpPr/>
          <p:nvPr/>
        </p:nvSpPr>
        <p:spPr bwMode="auto">
          <a:xfrm>
            <a:off x="1752600" y="2133600"/>
            <a:ext cx="609600" cy="685800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chemeClr val="bg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2" name="Freeform 271"/>
          <p:cNvSpPr/>
          <p:nvPr/>
        </p:nvSpPr>
        <p:spPr bwMode="auto">
          <a:xfrm>
            <a:off x="1676400" y="3200400"/>
            <a:ext cx="386259" cy="307665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3" name="Freeform 272"/>
          <p:cNvSpPr/>
          <p:nvPr/>
        </p:nvSpPr>
        <p:spPr bwMode="auto">
          <a:xfrm>
            <a:off x="2362200" y="2057400"/>
            <a:ext cx="386259" cy="307665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4" name="Freeform 273"/>
          <p:cNvSpPr/>
          <p:nvPr/>
        </p:nvSpPr>
        <p:spPr bwMode="auto">
          <a:xfrm>
            <a:off x="2209800" y="4495800"/>
            <a:ext cx="386259" cy="307665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5" name="Freeform 274"/>
          <p:cNvSpPr/>
          <p:nvPr/>
        </p:nvSpPr>
        <p:spPr bwMode="auto">
          <a:xfrm>
            <a:off x="1752600" y="2133600"/>
            <a:ext cx="609600" cy="685800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chemeClr val="bg2">
              <a:alpha val="48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6" name="Freeform 275"/>
          <p:cNvSpPr/>
          <p:nvPr/>
        </p:nvSpPr>
        <p:spPr bwMode="auto">
          <a:xfrm>
            <a:off x="1905000" y="3276600"/>
            <a:ext cx="429264" cy="710831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rgbClr val="FEFAC9">
              <a:alpha val="49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7" name="Freeform 276"/>
          <p:cNvSpPr/>
          <p:nvPr/>
        </p:nvSpPr>
        <p:spPr bwMode="auto">
          <a:xfrm>
            <a:off x="914400" y="3429000"/>
            <a:ext cx="685800" cy="381000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rgbClr val="FEFAC9">
              <a:alpha val="49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8" name="Freeform 277"/>
          <p:cNvSpPr/>
          <p:nvPr/>
        </p:nvSpPr>
        <p:spPr bwMode="auto">
          <a:xfrm>
            <a:off x="2438400" y="4876800"/>
            <a:ext cx="429264" cy="710831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rgbClr val="FFFF00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79" name="Freeform 278"/>
          <p:cNvSpPr/>
          <p:nvPr/>
        </p:nvSpPr>
        <p:spPr bwMode="auto">
          <a:xfrm>
            <a:off x="1143000" y="4572000"/>
            <a:ext cx="728823" cy="424700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rgbClr val="FFFF00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89" name="Flowchart: Magnetic Disk 466"/>
          <p:cNvSpPr/>
          <p:nvPr/>
        </p:nvSpPr>
        <p:spPr bwMode="auto">
          <a:xfrm>
            <a:off x="2514600" y="5638800"/>
            <a:ext cx="609600" cy="805152"/>
          </a:xfrm>
          <a:prstGeom prst="flowChartMagneticDisk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ctr" anchorCtr="0" compatLnSpc="1">
            <a:prstTxWarp prst="textNoShape">
              <a:avLst/>
            </a:prstTxWarp>
          </a:bodyPr>
          <a:lstStyle/>
          <a:p>
            <a:pPr marL="392113" marR="0" indent="-392113" algn="ctr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rPr>
              <a:t>FS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91" name="Rectangle 1114"/>
          <p:cNvSpPr>
            <a:spLocks noChangeArrowheads="1"/>
          </p:cNvSpPr>
          <p:nvPr/>
        </p:nvSpPr>
        <p:spPr bwMode="auto">
          <a:xfrm>
            <a:off x="2438400" y="2438400"/>
            <a:ext cx="914400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Gill Sans MT"/>
                <a:cs typeface="Gill Sans MT"/>
              </a:rPr>
              <a:t>Sweep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292" name="Rectangle 1114"/>
          <p:cNvSpPr>
            <a:spLocks noChangeArrowheads="1"/>
          </p:cNvSpPr>
          <p:nvPr/>
        </p:nvSpPr>
        <p:spPr bwMode="auto">
          <a:xfrm>
            <a:off x="2362200" y="3581400"/>
            <a:ext cx="914400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Gill Sans MT"/>
                <a:cs typeface="Gill Sans MT"/>
              </a:rPr>
              <a:t>Sweep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00400" y="1981200"/>
            <a:ext cx="808567" cy="600217"/>
          </a:xfrm>
          <a:custGeom>
            <a:avLst/>
            <a:gdLst>
              <a:gd name="connsiteX0" fmla="*/ 427567 w 808567"/>
              <a:gd name="connsiteY0" fmla="*/ 160866 h 600217"/>
              <a:gd name="connsiteX1" fmla="*/ 427567 w 808567"/>
              <a:gd name="connsiteY1" fmla="*/ 160866 h 600217"/>
              <a:gd name="connsiteX2" fmla="*/ 389467 w 808567"/>
              <a:gd name="connsiteY2" fmla="*/ 156633 h 600217"/>
              <a:gd name="connsiteX3" fmla="*/ 376767 w 808567"/>
              <a:gd name="connsiteY3" fmla="*/ 152400 h 600217"/>
              <a:gd name="connsiteX4" fmla="*/ 330200 w 808567"/>
              <a:gd name="connsiteY4" fmla="*/ 148166 h 600217"/>
              <a:gd name="connsiteX5" fmla="*/ 317500 w 808567"/>
              <a:gd name="connsiteY5" fmla="*/ 143933 h 600217"/>
              <a:gd name="connsiteX6" fmla="*/ 300567 w 808567"/>
              <a:gd name="connsiteY6" fmla="*/ 139700 h 600217"/>
              <a:gd name="connsiteX7" fmla="*/ 287867 w 808567"/>
              <a:gd name="connsiteY7" fmla="*/ 131233 h 600217"/>
              <a:gd name="connsiteX8" fmla="*/ 270933 w 808567"/>
              <a:gd name="connsiteY8" fmla="*/ 122766 h 600217"/>
              <a:gd name="connsiteX9" fmla="*/ 249767 w 808567"/>
              <a:gd name="connsiteY9" fmla="*/ 110066 h 600217"/>
              <a:gd name="connsiteX10" fmla="*/ 232833 w 808567"/>
              <a:gd name="connsiteY10" fmla="*/ 101600 h 600217"/>
              <a:gd name="connsiteX11" fmla="*/ 220133 w 808567"/>
              <a:gd name="connsiteY11" fmla="*/ 97366 h 600217"/>
              <a:gd name="connsiteX12" fmla="*/ 207433 w 808567"/>
              <a:gd name="connsiteY12" fmla="*/ 88900 h 600217"/>
              <a:gd name="connsiteX13" fmla="*/ 194733 w 808567"/>
              <a:gd name="connsiteY13" fmla="*/ 101600 h 600217"/>
              <a:gd name="connsiteX14" fmla="*/ 186267 w 808567"/>
              <a:gd name="connsiteY14" fmla="*/ 118533 h 600217"/>
              <a:gd name="connsiteX15" fmla="*/ 173567 w 808567"/>
              <a:gd name="connsiteY15" fmla="*/ 127000 h 600217"/>
              <a:gd name="connsiteX16" fmla="*/ 143933 w 808567"/>
              <a:gd name="connsiteY16" fmla="*/ 143933 h 600217"/>
              <a:gd name="connsiteX17" fmla="*/ 139700 w 808567"/>
              <a:gd name="connsiteY17" fmla="*/ 156633 h 600217"/>
              <a:gd name="connsiteX18" fmla="*/ 131233 w 808567"/>
              <a:gd name="connsiteY18" fmla="*/ 186266 h 600217"/>
              <a:gd name="connsiteX19" fmla="*/ 122767 w 808567"/>
              <a:gd name="connsiteY19" fmla="*/ 198966 h 600217"/>
              <a:gd name="connsiteX20" fmla="*/ 59267 w 808567"/>
              <a:gd name="connsiteY20" fmla="*/ 207433 h 600217"/>
              <a:gd name="connsiteX21" fmla="*/ 50800 w 808567"/>
              <a:gd name="connsiteY21" fmla="*/ 220133 h 600217"/>
              <a:gd name="connsiteX22" fmla="*/ 25400 w 808567"/>
              <a:gd name="connsiteY22" fmla="*/ 245533 h 600217"/>
              <a:gd name="connsiteX23" fmla="*/ 21167 w 808567"/>
              <a:gd name="connsiteY23" fmla="*/ 258233 h 600217"/>
              <a:gd name="connsiteX24" fmla="*/ 16933 w 808567"/>
              <a:gd name="connsiteY24" fmla="*/ 275166 h 600217"/>
              <a:gd name="connsiteX25" fmla="*/ 0 w 808567"/>
              <a:gd name="connsiteY25" fmla="*/ 300566 h 600217"/>
              <a:gd name="connsiteX26" fmla="*/ 4233 w 808567"/>
              <a:gd name="connsiteY26" fmla="*/ 321733 h 600217"/>
              <a:gd name="connsiteX27" fmla="*/ 16933 w 808567"/>
              <a:gd name="connsiteY27" fmla="*/ 330200 h 600217"/>
              <a:gd name="connsiteX28" fmla="*/ 148167 w 808567"/>
              <a:gd name="connsiteY28" fmla="*/ 321733 h 600217"/>
              <a:gd name="connsiteX29" fmla="*/ 156633 w 808567"/>
              <a:gd name="connsiteY29" fmla="*/ 309033 h 600217"/>
              <a:gd name="connsiteX30" fmla="*/ 160867 w 808567"/>
              <a:gd name="connsiteY30" fmla="*/ 296333 h 600217"/>
              <a:gd name="connsiteX31" fmla="*/ 173567 w 808567"/>
              <a:gd name="connsiteY31" fmla="*/ 292100 h 600217"/>
              <a:gd name="connsiteX32" fmla="*/ 203200 w 808567"/>
              <a:gd name="connsiteY32" fmla="*/ 296333 h 600217"/>
              <a:gd name="connsiteX33" fmla="*/ 237067 w 808567"/>
              <a:gd name="connsiteY33" fmla="*/ 300566 h 600217"/>
              <a:gd name="connsiteX34" fmla="*/ 245533 w 808567"/>
              <a:gd name="connsiteY34" fmla="*/ 313266 h 600217"/>
              <a:gd name="connsiteX35" fmla="*/ 258233 w 808567"/>
              <a:gd name="connsiteY35" fmla="*/ 325966 h 600217"/>
              <a:gd name="connsiteX36" fmla="*/ 258233 w 808567"/>
              <a:gd name="connsiteY36" fmla="*/ 355600 h 600217"/>
              <a:gd name="connsiteX37" fmla="*/ 245533 w 808567"/>
              <a:gd name="connsiteY37" fmla="*/ 364066 h 600217"/>
              <a:gd name="connsiteX38" fmla="*/ 292100 w 808567"/>
              <a:gd name="connsiteY38" fmla="*/ 389466 h 600217"/>
              <a:gd name="connsiteX39" fmla="*/ 402167 w 808567"/>
              <a:gd name="connsiteY39" fmla="*/ 402166 h 600217"/>
              <a:gd name="connsiteX40" fmla="*/ 410633 w 808567"/>
              <a:gd name="connsiteY40" fmla="*/ 444500 h 600217"/>
              <a:gd name="connsiteX41" fmla="*/ 402167 w 808567"/>
              <a:gd name="connsiteY41" fmla="*/ 567266 h 600217"/>
              <a:gd name="connsiteX42" fmla="*/ 571500 w 808567"/>
              <a:gd name="connsiteY42" fmla="*/ 575733 h 600217"/>
              <a:gd name="connsiteX43" fmla="*/ 579967 w 808567"/>
              <a:gd name="connsiteY43" fmla="*/ 558800 h 600217"/>
              <a:gd name="connsiteX44" fmla="*/ 596900 w 808567"/>
              <a:gd name="connsiteY44" fmla="*/ 533400 h 600217"/>
              <a:gd name="connsiteX45" fmla="*/ 601133 w 808567"/>
              <a:gd name="connsiteY45" fmla="*/ 520700 h 600217"/>
              <a:gd name="connsiteX46" fmla="*/ 588433 w 808567"/>
              <a:gd name="connsiteY46" fmla="*/ 486833 h 600217"/>
              <a:gd name="connsiteX47" fmla="*/ 579967 w 808567"/>
              <a:gd name="connsiteY47" fmla="*/ 461433 h 600217"/>
              <a:gd name="connsiteX48" fmla="*/ 575733 w 808567"/>
              <a:gd name="connsiteY48" fmla="*/ 440266 h 600217"/>
              <a:gd name="connsiteX49" fmla="*/ 567267 w 808567"/>
              <a:gd name="connsiteY49" fmla="*/ 427566 h 600217"/>
              <a:gd name="connsiteX50" fmla="*/ 571500 w 808567"/>
              <a:gd name="connsiteY50" fmla="*/ 389466 h 600217"/>
              <a:gd name="connsiteX51" fmla="*/ 571500 w 808567"/>
              <a:gd name="connsiteY51" fmla="*/ 321733 h 600217"/>
              <a:gd name="connsiteX52" fmla="*/ 554567 w 808567"/>
              <a:gd name="connsiteY52" fmla="*/ 317500 h 600217"/>
              <a:gd name="connsiteX53" fmla="*/ 546100 w 808567"/>
              <a:gd name="connsiteY53" fmla="*/ 304800 h 600217"/>
              <a:gd name="connsiteX54" fmla="*/ 567267 w 808567"/>
              <a:gd name="connsiteY54" fmla="*/ 275166 h 600217"/>
              <a:gd name="connsiteX55" fmla="*/ 579967 w 808567"/>
              <a:gd name="connsiteY55" fmla="*/ 270933 h 600217"/>
              <a:gd name="connsiteX56" fmla="*/ 596900 w 808567"/>
              <a:gd name="connsiteY56" fmla="*/ 249766 h 600217"/>
              <a:gd name="connsiteX57" fmla="*/ 613833 w 808567"/>
              <a:gd name="connsiteY57" fmla="*/ 224366 h 600217"/>
              <a:gd name="connsiteX58" fmla="*/ 618067 w 808567"/>
              <a:gd name="connsiteY58" fmla="*/ 211666 h 600217"/>
              <a:gd name="connsiteX59" fmla="*/ 791633 w 808567"/>
              <a:gd name="connsiteY59" fmla="*/ 207433 h 600217"/>
              <a:gd name="connsiteX60" fmla="*/ 804333 w 808567"/>
              <a:gd name="connsiteY60" fmla="*/ 194733 h 600217"/>
              <a:gd name="connsiteX61" fmla="*/ 808567 w 808567"/>
              <a:gd name="connsiteY61" fmla="*/ 182033 h 600217"/>
              <a:gd name="connsiteX62" fmla="*/ 804333 w 808567"/>
              <a:gd name="connsiteY62" fmla="*/ 143933 h 600217"/>
              <a:gd name="connsiteX63" fmla="*/ 778933 w 808567"/>
              <a:gd name="connsiteY63" fmla="*/ 101600 h 600217"/>
              <a:gd name="connsiteX64" fmla="*/ 770467 w 808567"/>
              <a:gd name="connsiteY64" fmla="*/ 84666 h 600217"/>
              <a:gd name="connsiteX65" fmla="*/ 715433 w 808567"/>
              <a:gd name="connsiteY65" fmla="*/ 67733 h 600217"/>
              <a:gd name="connsiteX66" fmla="*/ 698500 w 808567"/>
              <a:gd name="connsiteY66" fmla="*/ 55033 h 600217"/>
              <a:gd name="connsiteX67" fmla="*/ 647700 w 808567"/>
              <a:gd name="connsiteY67" fmla="*/ 16933 h 600217"/>
              <a:gd name="connsiteX68" fmla="*/ 630767 w 808567"/>
              <a:gd name="connsiteY68" fmla="*/ 8466 h 600217"/>
              <a:gd name="connsiteX69" fmla="*/ 605367 w 808567"/>
              <a:gd name="connsiteY69" fmla="*/ 0 h 600217"/>
              <a:gd name="connsiteX70" fmla="*/ 579967 w 808567"/>
              <a:gd name="connsiteY70" fmla="*/ 4233 h 600217"/>
              <a:gd name="connsiteX71" fmla="*/ 588433 w 808567"/>
              <a:gd name="connsiteY71" fmla="*/ 97366 h 600217"/>
              <a:gd name="connsiteX72" fmla="*/ 584200 w 808567"/>
              <a:gd name="connsiteY72" fmla="*/ 110066 h 600217"/>
              <a:gd name="connsiteX73" fmla="*/ 491067 w 808567"/>
              <a:gd name="connsiteY73" fmla="*/ 110066 h 600217"/>
              <a:gd name="connsiteX74" fmla="*/ 478367 w 808567"/>
              <a:gd name="connsiteY74" fmla="*/ 105833 h 600217"/>
              <a:gd name="connsiteX75" fmla="*/ 436033 w 808567"/>
              <a:gd name="connsiteY75" fmla="*/ 114300 h 600217"/>
              <a:gd name="connsiteX76" fmla="*/ 414867 w 808567"/>
              <a:gd name="connsiteY76" fmla="*/ 148166 h 600217"/>
              <a:gd name="connsiteX77" fmla="*/ 402167 w 808567"/>
              <a:gd name="connsiteY77" fmla="*/ 152400 h 600217"/>
              <a:gd name="connsiteX78" fmla="*/ 427567 w 808567"/>
              <a:gd name="connsiteY78" fmla="*/ 160866 h 60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08567" h="600217">
                <a:moveTo>
                  <a:pt x="427567" y="160866"/>
                </a:moveTo>
                <a:lnTo>
                  <a:pt x="427567" y="160866"/>
                </a:lnTo>
                <a:cubicBezTo>
                  <a:pt x="414867" y="159455"/>
                  <a:pt x="402071" y="158734"/>
                  <a:pt x="389467" y="156633"/>
                </a:cubicBezTo>
                <a:cubicBezTo>
                  <a:pt x="385065" y="155899"/>
                  <a:pt x="381184" y="153031"/>
                  <a:pt x="376767" y="152400"/>
                </a:cubicBezTo>
                <a:cubicBezTo>
                  <a:pt x="361337" y="150196"/>
                  <a:pt x="345722" y="149577"/>
                  <a:pt x="330200" y="148166"/>
                </a:cubicBezTo>
                <a:cubicBezTo>
                  <a:pt x="325967" y="146755"/>
                  <a:pt x="321791" y="145159"/>
                  <a:pt x="317500" y="143933"/>
                </a:cubicBezTo>
                <a:cubicBezTo>
                  <a:pt x="311906" y="142335"/>
                  <a:pt x="305915" y="141992"/>
                  <a:pt x="300567" y="139700"/>
                </a:cubicBezTo>
                <a:cubicBezTo>
                  <a:pt x="295890" y="137696"/>
                  <a:pt x="292285" y="133757"/>
                  <a:pt x="287867" y="131233"/>
                </a:cubicBezTo>
                <a:cubicBezTo>
                  <a:pt x="282388" y="128102"/>
                  <a:pt x="276450" y="125831"/>
                  <a:pt x="270933" y="122766"/>
                </a:cubicBezTo>
                <a:cubicBezTo>
                  <a:pt x="263741" y="118770"/>
                  <a:pt x="256960" y="114062"/>
                  <a:pt x="249767" y="110066"/>
                </a:cubicBezTo>
                <a:cubicBezTo>
                  <a:pt x="244250" y="107001"/>
                  <a:pt x="238634" y="104086"/>
                  <a:pt x="232833" y="101600"/>
                </a:cubicBezTo>
                <a:cubicBezTo>
                  <a:pt x="228731" y="99842"/>
                  <a:pt x="224124" y="99362"/>
                  <a:pt x="220133" y="97366"/>
                </a:cubicBezTo>
                <a:cubicBezTo>
                  <a:pt x="215582" y="95091"/>
                  <a:pt x="211666" y="91722"/>
                  <a:pt x="207433" y="88900"/>
                </a:cubicBezTo>
                <a:cubicBezTo>
                  <a:pt x="203200" y="93133"/>
                  <a:pt x="198213" y="96728"/>
                  <a:pt x="194733" y="101600"/>
                </a:cubicBezTo>
                <a:cubicBezTo>
                  <a:pt x="191065" y="106735"/>
                  <a:pt x="190307" y="113685"/>
                  <a:pt x="186267" y="118533"/>
                </a:cubicBezTo>
                <a:cubicBezTo>
                  <a:pt x="183010" y="122442"/>
                  <a:pt x="177707" y="124043"/>
                  <a:pt x="173567" y="127000"/>
                </a:cubicBezTo>
                <a:cubicBezTo>
                  <a:pt x="151142" y="143018"/>
                  <a:pt x="164541" y="137064"/>
                  <a:pt x="143933" y="143933"/>
                </a:cubicBezTo>
                <a:cubicBezTo>
                  <a:pt x="142522" y="148166"/>
                  <a:pt x="140926" y="152342"/>
                  <a:pt x="139700" y="156633"/>
                </a:cubicBezTo>
                <a:cubicBezTo>
                  <a:pt x="137890" y="162970"/>
                  <a:pt x="134619" y="179494"/>
                  <a:pt x="131233" y="186266"/>
                </a:cubicBezTo>
                <a:cubicBezTo>
                  <a:pt x="128958" y="190817"/>
                  <a:pt x="127648" y="197530"/>
                  <a:pt x="122767" y="198966"/>
                </a:cubicBezTo>
                <a:cubicBezTo>
                  <a:pt x="102281" y="204992"/>
                  <a:pt x="80434" y="204611"/>
                  <a:pt x="59267" y="207433"/>
                </a:cubicBezTo>
                <a:cubicBezTo>
                  <a:pt x="56445" y="211666"/>
                  <a:pt x="54180" y="216330"/>
                  <a:pt x="50800" y="220133"/>
                </a:cubicBezTo>
                <a:cubicBezTo>
                  <a:pt x="42845" y="229082"/>
                  <a:pt x="25400" y="245533"/>
                  <a:pt x="25400" y="245533"/>
                </a:cubicBezTo>
                <a:cubicBezTo>
                  <a:pt x="23989" y="249766"/>
                  <a:pt x="22393" y="253942"/>
                  <a:pt x="21167" y="258233"/>
                </a:cubicBezTo>
                <a:cubicBezTo>
                  <a:pt x="19569" y="263827"/>
                  <a:pt x="19535" y="269962"/>
                  <a:pt x="16933" y="275166"/>
                </a:cubicBezTo>
                <a:cubicBezTo>
                  <a:pt x="12382" y="284267"/>
                  <a:pt x="0" y="300566"/>
                  <a:pt x="0" y="300566"/>
                </a:cubicBezTo>
                <a:cubicBezTo>
                  <a:pt x="1411" y="307622"/>
                  <a:pt x="663" y="315486"/>
                  <a:pt x="4233" y="321733"/>
                </a:cubicBezTo>
                <a:cubicBezTo>
                  <a:pt x="6757" y="326151"/>
                  <a:pt x="11845" y="330200"/>
                  <a:pt x="16933" y="330200"/>
                </a:cubicBezTo>
                <a:cubicBezTo>
                  <a:pt x="60769" y="330200"/>
                  <a:pt x="104422" y="324555"/>
                  <a:pt x="148167" y="321733"/>
                </a:cubicBezTo>
                <a:cubicBezTo>
                  <a:pt x="150989" y="317500"/>
                  <a:pt x="154358" y="313584"/>
                  <a:pt x="156633" y="309033"/>
                </a:cubicBezTo>
                <a:cubicBezTo>
                  <a:pt x="158629" y="305042"/>
                  <a:pt x="157712" y="299488"/>
                  <a:pt x="160867" y="296333"/>
                </a:cubicBezTo>
                <a:cubicBezTo>
                  <a:pt x="164022" y="293178"/>
                  <a:pt x="169334" y="293511"/>
                  <a:pt x="173567" y="292100"/>
                </a:cubicBezTo>
                <a:lnTo>
                  <a:pt x="203200" y="296333"/>
                </a:lnTo>
                <a:cubicBezTo>
                  <a:pt x="214477" y="297836"/>
                  <a:pt x="226504" y="296341"/>
                  <a:pt x="237067" y="300566"/>
                </a:cubicBezTo>
                <a:cubicBezTo>
                  <a:pt x="241791" y="302456"/>
                  <a:pt x="242276" y="309357"/>
                  <a:pt x="245533" y="313266"/>
                </a:cubicBezTo>
                <a:cubicBezTo>
                  <a:pt x="249366" y="317865"/>
                  <a:pt x="254000" y="321733"/>
                  <a:pt x="258233" y="325966"/>
                </a:cubicBezTo>
                <a:cubicBezTo>
                  <a:pt x="260910" y="336672"/>
                  <a:pt x="266332" y="345477"/>
                  <a:pt x="258233" y="355600"/>
                </a:cubicBezTo>
                <a:cubicBezTo>
                  <a:pt x="255055" y="359573"/>
                  <a:pt x="249766" y="361244"/>
                  <a:pt x="245533" y="364066"/>
                </a:cubicBezTo>
                <a:cubicBezTo>
                  <a:pt x="260338" y="386273"/>
                  <a:pt x="252035" y="379449"/>
                  <a:pt x="292100" y="389466"/>
                </a:cubicBezTo>
                <a:cubicBezTo>
                  <a:pt x="350647" y="404103"/>
                  <a:pt x="314348" y="397288"/>
                  <a:pt x="402167" y="402166"/>
                </a:cubicBezTo>
                <a:cubicBezTo>
                  <a:pt x="404964" y="413355"/>
                  <a:pt x="410633" y="434121"/>
                  <a:pt x="410633" y="444500"/>
                </a:cubicBezTo>
                <a:cubicBezTo>
                  <a:pt x="410633" y="530625"/>
                  <a:pt x="412085" y="517673"/>
                  <a:pt x="402167" y="567266"/>
                </a:cubicBezTo>
                <a:cubicBezTo>
                  <a:pt x="439430" y="623165"/>
                  <a:pt x="415624" y="595217"/>
                  <a:pt x="571500" y="575733"/>
                </a:cubicBezTo>
                <a:cubicBezTo>
                  <a:pt x="577762" y="574950"/>
                  <a:pt x="576720" y="564211"/>
                  <a:pt x="579967" y="558800"/>
                </a:cubicBezTo>
                <a:cubicBezTo>
                  <a:pt x="585202" y="550075"/>
                  <a:pt x="596900" y="533400"/>
                  <a:pt x="596900" y="533400"/>
                </a:cubicBezTo>
                <a:cubicBezTo>
                  <a:pt x="598311" y="529167"/>
                  <a:pt x="601133" y="525162"/>
                  <a:pt x="601133" y="520700"/>
                </a:cubicBezTo>
                <a:cubicBezTo>
                  <a:pt x="601133" y="502390"/>
                  <a:pt x="597193" y="499972"/>
                  <a:pt x="588433" y="486833"/>
                </a:cubicBezTo>
                <a:cubicBezTo>
                  <a:pt x="585611" y="478366"/>
                  <a:pt x="581717" y="470184"/>
                  <a:pt x="579967" y="461433"/>
                </a:cubicBezTo>
                <a:cubicBezTo>
                  <a:pt x="578556" y="454377"/>
                  <a:pt x="578259" y="447003"/>
                  <a:pt x="575733" y="440266"/>
                </a:cubicBezTo>
                <a:cubicBezTo>
                  <a:pt x="573947" y="435502"/>
                  <a:pt x="570089" y="431799"/>
                  <a:pt x="567267" y="427566"/>
                </a:cubicBezTo>
                <a:cubicBezTo>
                  <a:pt x="568678" y="414866"/>
                  <a:pt x="569399" y="402070"/>
                  <a:pt x="571500" y="389466"/>
                </a:cubicBezTo>
                <a:cubicBezTo>
                  <a:pt x="576838" y="357435"/>
                  <a:pt x="595506" y="388951"/>
                  <a:pt x="571500" y="321733"/>
                </a:cubicBezTo>
                <a:cubicBezTo>
                  <a:pt x="569543" y="316254"/>
                  <a:pt x="560211" y="318911"/>
                  <a:pt x="554567" y="317500"/>
                </a:cubicBezTo>
                <a:cubicBezTo>
                  <a:pt x="551745" y="313267"/>
                  <a:pt x="546100" y="309888"/>
                  <a:pt x="546100" y="304800"/>
                </a:cubicBezTo>
                <a:cubicBezTo>
                  <a:pt x="546100" y="288823"/>
                  <a:pt x="555178" y="281210"/>
                  <a:pt x="567267" y="275166"/>
                </a:cubicBezTo>
                <a:cubicBezTo>
                  <a:pt x="571258" y="273170"/>
                  <a:pt x="575734" y="272344"/>
                  <a:pt x="579967" y="270933"/>
                </a:cubicBezTo>
                <a:cubicBezTo>
                  <a:pt x="603433" y="255288"/>
                  <a:pt x="584872" y="271417"/>
                  <a:pt x="596900" y="249766"/>
                </a:cubicBezTo>
                <a:cubicBezTo>
                  <a:pt x="601842" y="240871"/>
                  <a:pt x="610615" y="234019"/>
                  <a:pt x="613833" y="224366"/>
                </a:cubicBezTo>
                <a:cubicBezTo>
                  <a:pt x="615244" y="220133"/>
                  <a:pt x="613625" y="212089"/>
                  <a:pt x="618067" y="211666"/>
                </a:cubicBezTo>
                <a:cubicBezTo>
                  <a:pt x="675679" y="206179"/>
                  <a:pt x="733778" y="208844"/>
                  <a:pt x="791633" y="207433"/>
                </a:cubicBezTo>
                <a:cubicBezTo>
                  <a:pt x="795866" y="203200"/>
                  <a:pt x="801012" y="199714"/>
                  <a:pt x="804333" y="194733"/>
                </a:cubicBezTo>
                <a:cubicBezTo>
                  <a:pt x="806808" y="191020"/>
                  <a:pt x="808567" y="186495"/>
                  <a:pt x="808567" y="182033"/>
                </a:cubicBezTo>
                <a:cubicBezTo>
                  <a:pt x="808567" y="169255"/>
                  <a:pt x="807206" y="156384"/>
                  <a:pt x="804333" y="143933"/>
                </a:cubicBezTo>
                <a:cubicBezTo>
                  <a:pt x="801913" y="133446"/>
                  <a:pt x="782280" y="107179"/>
                  <a:pt x="778933" y="101600"/>
                </a:cubicBezTo>
                <a:cubicBezTo>
                  <a:pt x="775686" y="96189"/>
                  <a:pt x="776035" y="87636"/>
                  <a:pt x="770467" y="84666"/>
                </a:cubicBezTo>
                <a:cubicBezTo>
                  <a:pt x="753532" y="75634"/>
                  <a:pt x="715433" y="67733"/>
                  <a:pt x="715433" y="67733"/>
                </a:cubicBezTo>
                <a:cubicBezTo>
                  <a:pt x="709789" y="63500"/>
                  <a:pt x="703857" y="59625"/>
                  <a:pt x="698500" y="55033"/>
                </a:cubicBezTo>
                <a:cubicBezTo>
                  <a:pt x="673495" y="33600"/>
                  <a:pt x="694637" y="40403"/>
                  <a:pt x="647700" y="16933"/>
                </a:cubicBezTo>
                <a:cubicBezTo>
                  <a:pt x="642056" y="14111"/>
                  <a:pt x="636626" y="10810"/>
                  <a:pt x="630767" y="8466"/>
                </a:cubicBezTo>
                <a:cubicBezTo>
                  <a:pt x="622481" y="5152"/>
                  <a:pt x="605367" y="0"/>
                  <a:pt x="605367" y="0"/>
                </a:cubicBezTo>
                <a:lnTo>
                  <a:pt x="579967" y="4233"/>
                </a:lnTo>
                <a:cubicBezTo>
                  <a:pt x="569755" y="45080"/>
                  <a:pt x="578150" y="66515"/>
                  <a:pt x="588433" y="97366"/>
                </a:cubicBezTo>
                <a:cubicBezTo>
                  <a:pt x="587022" y="101599"/>
                  <a:pt x="588191" y="108070"/>
                  <a:pt x="584200" y="110066"/>
                </a:cubicBezTo>
                <a:cubicBezTo>
                  <a:pt x="565477" y="119428"/>
                  <a:pt x="496681" y="110440"/>
                  <a:pt x="491067" y="110066"/>
                </a:cubicBezTo>
                <a:cubicBezTo>
                  <a:pt x="486834" y="108655"/>
                  <a:pt x="482829" y="105833"/>
                  <a:pt x="478367" y="105833"/>
                </a:cubicBezTo>
                <a:cubicBezTo>
                  <a:pt x="467983" y="105833"/>
                  <a:pt x="447225" y="111502"/>
                  <a:pt x="436033" y="114300"/>
                </a:cubicBezTo>
                <a:cubicBezTo>
                  <a:pt x="428311" y="137468"/>
                  <a:pt x="433652" y="138774"/>
                  <a:pt x="414867" y="148166"/>
                </a:cubicBezTo>
                <a:cubicBezTo>
                  <a:pt x="410876" y="150162"/>
                  <a:pt x="406543" y="151525"/>
                  <a:pt x="402167" y="152400"/>
                </a:cubicBezTo>
                <a:cubicBezTo>
                  <a:pt x="399399" y="152954"/>
                  <a:pt x="423334" y="159455"/>
                  <a:pt x="427567" y="160866"/>
                </a:cubicBezTo>
                <a:close/>
              </a:path>
            </a:pathLst>
          </a:custGeom>
          <a:solidFill>
            <a:srgbClr val="05FF35">
              <a:alpha val="43000"/>
            </a:srgbClr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10820400" y="4419600"/>
            <a:ext cx="808567" cy="600217"/>
          </a:xfrm>
          <a:custGeom>
            <a:avLst/>
            <a:gdLst>
              <a:gd name="connsiteX0" fmla="*/ 427567 w 808567"/>
              <a:gd name="connsiteY0" fmla="*/ 160866 h 600217"/>
              <a:gd name="connsiteX1" fmla="*/ 427567 w 808567"/>
              <a:gd name="connsiteY1" fmla="*/ 160866 h 600217"/>
              <a:gd name="connsiteX2" fmla="*/ 389467 w 808567"/>
              <a:gd name="connsiteY2" fmla="*/ 156633 h 600217"/>
              <a:gd name="connsiteX3" fmla="*/ 376767 w 808567"/>
              <a:gd name="connsiteY3" fmla="*/ 152400 h 600217"/>
              <a:gd name="connsiteX4" fmla="*/ 330200 w 808567"/>
              <a:gd name="connsiteY4" fmla="*/ 148166 h 600217"/>
              <a:gd name="connsiteX5" fmla="*/ 317500 w 808567"/>
              <a:gd name="connsiteY5" fmla="*/ 143933 h 600217"/>
              <a:gd name="connsiteX6" fmla="*/ 300567 w 808567"/>
              <a:gd name="connsiteY6" fmla="*/ 139700 h 600217"/>
              <a:gd name="connsiteX7" fmla="*/ 287867 w 808567"/>
              <a:gd name="connsiteY7" fmla="*/ 131233 h 600217"/>
              <a:gd name="connsiteX8" fmla="*/ 270933 w 808567"/>
              <a:gd name="connsiteY8" fmla="*/ 122766 h 600217"/>
              <a:gd name="connsiteX9" fmla="*/ 249767 w 808567"/>
              <a:gd name="connsiteY9" fmla="*/ 110066 h 600217"/>
              <a:gd name="connsiteX10" fmla="*/ 232833 w 808567"/>
              <a:gd name="connsiteY10" fmla="*/ 101600 h 600217"/>
              <a:gd name="connsiteX11" fmla="*/ 220133 w 808567"/>
              <a:gd name="connsiteY11" fmla="*/ 97366 h 600217"/>
              <a:gd name="connsiteX12" fmla="*/ 207433 w 808567"/>
              <a:gd name="connsiteY12" fmla="*/ 88900 h 600217"/>
              <a:gd name="connsiteX13" fmla="*/ 194733 w 808567"/>
              <a:gd name="connsiteY13" fmla="*/ 101600 h 600217"/>
              <a:gd name="connsiteX14" fmla="*/ 186267 w 808567"/>
              <a:gd name="connsiteY14" fmla="*/ 118533 h 600217"/>
              <a:gd name="connsiteX15" fmla="*/ 173567 w 808567"/>
              <a:gd name="connsiteY15" fmla="*/ 127000 h 600217"/>
              <a:gd name="connsiteX16" fmla="*/ 143933 w 808567"/>
              <a:gd name="connsiteY16" fmla="*/ 143933 h 600217"/>
              <a:gd name="connsiteX17" fmla="*/ 139700 w 808567"/>
              <a:gd name="connsiteY17" fmla="*/ 156633 h 600217"/>
              <a:gd name="connsiteX18" fmla="*/ 131233 w 808567"/>
              <a:gd name="connsiteY18" fmla="*/ 186266 h 600217"/>
              <a:gd name="connsiteX19" fmla="*/ 122767 w 808567"/>
              <a:gd name="connsiteY19" fmla="*/ 198966 h 600217"/>
              <a:gd name="connsiteX20" fmla="*/ 59267 w 808567"/>
              <a:gd name="connsiteY20" fmla="*/ 207433 h 600217"/>
              <a:gd name="connsiteX21" fmla="*/ 50800 w 808567"/>
              <a:gd name="connsiteY21" fmla="*/ 220133 h 600217"/>
              <a:gd name="connsiteX22" fmla="*/ 25400 w 808567"/>
              <a:gd name="connsiteY22" fmla="*/ 245533 h 600217"/>
              <a:gd name="connsiteX23" fmla="*/ 21167 w 808567"/>
              <a:gd name="connsiteY23" fmla="*/ 258233 h 600217"/>
              <a:gd name="connsiteX24" fmla="*/ 16933 w 808567"/>
              <a:gd name="connsiteY24" fmla="*/ 275166 h 600217"/>
              <a:gd name="connsiteX25" fmla="*/ 0 w 808567"/>
              <a:gd name="connsiteY25" fmla="*/ 300566 h 600217"/>
              <a:gd name="connsiteX26" fmla="*/ 4233 w 808567"/>
              <a:gd name="connsiteY26" fmla="*/ 321733 h 600217"/>
              <a:gd name="connsiteX27" fmla="*/ 16933 w 808567"/>
              <a:gd name="connsiteY27" fmla="*/ 330200 h 600217"/>
              <a:gd name="connsiteX28" fmla="*/ 148167 w 808567"/>
              <a:gd name="connsiteY28" fmla="*/ 321733 h 600217"/>
              <a:gd name="connsiteX29" fmla="*/ 156633 w 808567"/>
              <a:gd name="connsiteY29" fmla="*/ 309033 h 600217"/>
              <a:gd name="connsiteX30" fmla="*/ 160867 w 808567"/>
              <a:gd name="connsiteY30" fmla="*/ 296333 h 600217"/>
              <a:gd name="connsiteX31" fmla="*/ 173567 w 808567"/>
              <a:gd name="connsiteY31" fmla="*/ 292100 h 600217"/>
              <a:gd name="connsiteX32" fmla="*/ 203200 w 808567"/>
              <a:gd name="connsiteY32" fmla="*/ 296333 h 600217"/>
              <a:gd name="connsiteX33" fmla="*/ 237067 w 808567"/>
              <a:gd name="connsiteY33" fmla="*/ 300566 h 600217"/>
              <a:gd name="connsiteX34" fmla="*/ 245533 w 808567"/>
              <a:gd name="connsiteY34" fmla="*/ 313266 h 600217"/>
              <a:gd name="connsiteX35" fmla="*/ 258233 w 808567"/>
              <a:gd name="connsiteY35" fmla="*/ 325966 h 600217"/>
              <a:gd name="connsiteX36" fmla="*/ 258233 w 808567"/>
              <a:gd name="connsiteY36" fmla="*/ 355600 h 600217"/>
              <a:gd name="connsiteX37" fmla="*/ 245533 w 808567"/>
              <a:gd name="connsiteY37" fmla="*/ 364066 h 600217"/>
              <a:gd name="connsiteX38" fmla="*/ 292100 w 808567"/>
              <a:gd name="connsiteY38" fmla="*/ 389466 h 600217"/>
              <a:gd name="connsiteX39" fmla="*/ 402167 w 808567"/>
              <a:gd name="connsiteY39" fmla="*/ 402166 h 600217"/>
              <a:gd name="connsiteX40" fmla="*/ 410633 w 808567"/>
              <a:gd name="connsiteY40" fmla="*/ 444500 h 600217"/>
              <a:gd name="connsiteX41" fmla="*/ 402167 w 808567"/>
              <a:gd name="connsiteY41" fmla="*/ 567266 h 600217"/>
              <a:gd name="connsiteX42" fmla="*/ 571500 w 808567"/>
              <a:gd name="connsiteY42" fmla="*/ 575733 h 600217"/>
              <a:gd name="connsiteX43" fmla="*/ 579967 w 808567"/>
              <a:gd name="connsiteY43" fmla="*/ 558800 h 600217"/>
              <a:gd name="connsiteX44" fmla="*/ 596900 w 808567"/>
              <a:gd name="connsiteY44" fmla="*/ 533400 h 600217"/>
              <a:gd name="connsiteX45" fmla="*/ 601133 w 808567"/>
              <a:gd name="connsiteY45" fmla="*/ 520700 h 600217"/>
              <a:gd name="connsiteX46" fmla="*/ 588433 w 808567"/>
              <a:gd name="connsiteY46" fmla="*/ 486833 h 600217"/>
              <a:gd name="connsiteX47" fmla="*/ 579967 w 808567"/>
              <a:gd name="connsiteY47" fmla="*/ 461433 h 600217"/>
              <a:gd name="connsiteX48" fmla="*/ 575733 w 808567"/>
              <a:gd name="connsiteY48" fmla="*/ 440266 h 600217"/>
              <a:gd name="connsiteX49" fmla="*/ 567267 w 808567"/>
              <a:gd name="connsiteY49" fmla="*/ 427566 h 600217"/>
              <a:gd name="connsiteX50" fmla="*/ 571500 w 808567"/>
              <a:gd name="connsiteY50" fmla="*/ 389466 h 600217"/>
              <a:gd name="connsiteX51" fmla="*/ 571500 w 808567"/>
              <a:gd name="connsiteY51" fmla="*/ 321733 h 600217"/>
              <a:gd name="connsiteX52" fmla="*/ 554567 w 808567"/>
              <a:gd name="connsiteY52" fmla="*/ 317500 h 600217"/>
              <a:gd name="connsiteX53" fmla="*/ 546100 w 808567"/>
              <a:gd name="connsiteY53" fmla="*/ 304800 h 600217"/>
              <a:gd name="connsiteX54" fmla="*/ 567267 w 808567"/>
              <a:gd name="connsiteY54" fmla="*/ 275166 h 600217"/>
              <a:gd name="connsiteX55" fmla="*/ 579967 w 808567"/>
              <a:gd name="connsiteY55" fmla="*/ 270933 h 600217"/>
              <a:gd name="connsiteX56" fmla="*/ 596900 w 808567"/>
              <a:gd name="connsiteY56" fmla="*/ 249766 h 600217"/>
              <a:gd name="connsiteX57" fmla="*/ 613833 w 808567"/>
              <a:gd name="connsiteY57" fmla="*/ 224366 h 600217"/>
              <a:gd name="connsiteX58" fmla="*/ 618067 w 808567"/>
              <a:gd name="connsiteY58" fmla="*/ 211666 h 600217"/>
              <a:gd name="connsiteX59" fmla="*/ 791633 w 808567"/>
              <a:gd name="connsiteY59" fmla="*/ 207433 h 600217"/>
              <a:gd name="connsiteX60" fmla="*/ 804333 w 808567"/>
              <a:gd name="connsiteY60" fmla="*/ 194733 h 600217"/>
              <a:gd name="connsiteX61" fmla="*/ 808567 w 808567"/>
              <a:gd name="connsiteY61" fmla="*/ 182033 h 600217"/>
              <a:gd name="connsiteX62" fmla="*/ 804333 w 808567"/>
              <a:gd name="connsiteY62" fmla="*/ 143933 h 600217"/>
              <a:gd name="connsiteX63" fmla="*/ 778933 w 808567"/>
              <a:gd name="connsiteY63" fmla="*/ 101600 h 600217"/>
              <a:gd name="connsiteX64" fmla="*/ 770467 w 808567"/>
              <a:gd name="connsiteY64" fmla="*/ 84666 h 600217"/>
              <a:gd name="connsiteX65" fmla="*/ 715433 w 808567"/>
              <a:gd name="connsiteY65" fmla="*/ 67733 h 600217"/>
              <a:gd name="connsiteX66" fmla="*/ 698500 w 808567"/>
              <a:gd name="connsiteY66" fmla="*/ 55033 h 600217"/>
              <a:gd name="connsiteX67" fmla="*/ 647700 w 808567"/>
              <a:gd name="connsiteY67" fmla="*/ 16933 h 600217"/>
              <a:gd name="connsiteX68" fmla="*/ 630767 w 808567"/>
              <a:gd name="connsiteY68" fmla="*/ 8466 h 600217"/>
              <a:gd name="connsiteX69" fmla="*/ 605367 w 808567"/>
              <a:gd name="connsiteY69" fmla="*/ 0 h 600217"/>
              <a:gd name="connsiteX70" fmla="*/ 579967 w 808567"/>
              <a:gd name="connsiteY70" fmla="*/ 4233 h 600217"/>
              <a:gd name="connsiteX71" fmla="*/ 588433 w 808567"/>
              <a:gd name="connsiteY71" fmla="*/ 97366 h 600217"/>
              <a:gd name="connsiteX72" fmla="*/ 584200 w 808567"/>
              <a:gd name="connsiteY72" fmla="*/ 110066 h 600217"/>
              <a:gd name="connsiteX73" fmla="*/ 491067 w 808567"/>
              <a:gd name="connsiteY73" fmla="*/ 110066 h 600217"/>
              <a:gd name="connsiteX74" fmla="*/ 478367 w 808567"/>
              <a:gd name="connsiteY74" fmla="*/ 105833 h 600217"/>
              <a:gd name="connsiteX75" fmla="*/ 436033 w 808567"/>
              <a:gd name="connsiteY75" fmla="*/ 114300 h 600217"/>
              <a:gd name="connsiteX76" fmla="*/ 414867 w 808567"/>
              <a:gd name="connsiteY76" fmla="*/ 148166 h 600217"/>
              <a:gd name="connsiteX77" fmla="*/ 402167 w 808567"/>
              <a:gd name="connsiteY77" fmla="*/ 152400 h 600217"/>
              <a:gd name="connsiteX78" fmla="*/ 427567 w 808567"/>
              <a:gd name="connsiteY78" fmla="*/ 160866 h 60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08567" h="600217">
                <a:moveTo>
                  <a:pt x="427567" y="160866"/>
                </a:moveTo>
                <a:lnTo>
                  <a:pt x="427567" y="160866"/>
                </a:lnTo>
                <a:cubicBezTo>
                  <a:pt x="414867" y="159455"/>
                  <a:pt x="402071" y="158734"/>
                  <a:pt x="389467" y="156633"/>
                </a:cubicBezTo>
                <a:cubicBezTo>
                  <a:pt x="385065" y="155899"/>
                  <a:pt x="381184" y="153031"/>
                  <a:pt x="376767" y="152400"/>
                </a:cubicBezTo>
                <a:cubicBezTo>
                  <a:pt x="361337" y="150196"/>
                  <a:pt x="345722" y="149577"/>
                  <a:pt x="330200" y="148166"/>
                </a:cubicBezTo>
                <a:cubicBezTo>
                  <a:pt x="325967" y="146755"/>
                  <a:pt x="321791" y="145159"/>
                  <a:pt x="317500" y="143933"/>
                </a:cubicBezTo>
                <a:cubicBezTo>
                  <a:pt x="311906" y="142335"/>
                  <a:pt x="305915" y="141992"/>
                  <a:pt x="300567" y="139700"/>
                </a:cubicBezTo>
                <a:cubicBezTo>
                  <a:pt x="295890" y="137696"/>
                  <a:pt x="292285" y="133757"/>
                  <a:pt x="287867" y="131233"/>
                </a:cubicBezTo>
                <a:cubicBezTo>
                  <a:pt x="282388" y="128102"/>
                  <a:pt x="276450" y="125831"/>
                  <a:pt x="270933" y="122766"/>
                </a:cubicBezTo>
                <a:cubicBezTo>
                  <a:pt x="263741" y="118770"/>
                  <a:pt x="256960" y="114062"/>
                  <a:pt x="249767" y="110066"/>
                </a:cubicBezTo>
                <a:cubicBezTo>
                  <a:pt x="244250" y="107001"/>
                  <a:pt x="238634" y="104086"/>
                  <a:pt x="232833" y="101600"/>
                </a:cubicBezTo>
                <a:cubicBezTo>
                  <a:pt x="228731" y="99842"/>
                  <a:pt x="224124" y="99362"/>
                  <a:pt x="220133" y="97366"/>
                </a:cubicBezTo>
                <a:cubicBezTo>
                  <a:pt x="215582" y="95091"/>
                  <a:pt x="211666" y="91722"/>
                  <a:pt x="207433" y="88900"/>
                </a:cubicBezTo>
                <a:cubicBezTo>
                  <a:pt x="203200" y="93133"/>
                  <a:pt x="198213" y="96728"/>
                  <a:pt x="194733" y="101600"/>
                </a:cubicBezTo>
                <a:cubicBezTo>
                  <a:pt x="191065" y="106735"/>
                  <a:pt x="190307" y="113685"/>
                  <a:pt x="186267" y="118533"/>
                </a:cubicBezTo>
                <a:cubicBezTo>
                  <a:pt x="183010" y="122442"/>
                  <a:pt x="177707" y="124043"/>
                  <a:pt x="173567" y="127000"/>
                </a:cubicBezTo>
                <a:cubicBezTo>
                  <a:pt x="151142" y="143018"/>
                  <a:pt x="164541" y="137064"/>
                  <a:pt x="143933" y="143933"/>
                </a:cubicBezTo>
                <a:cubicBezTo>
                  <a:pt x="142522" y="148166"/>
                  <a:pt x="140926" y="152342"/>
                  <a:pt x="139700" y="156633"/>
                </a:cubicBezTo>
                <a:cubicBezTo>
                  <a:pt x="137890" y="162970"/>
                  <a:pt x="134619" y="179494"/>
                  <a:pt x="131233" y="186266"/>
                </a:cubicBezTo>
                <a:cubicBezTo>
                  <a:pt x="128958" y="190817"/>
                  <a:pt x="127648" y="197530"/>
                  <a:pt x="122767" y="198966"/>
                </a:cubicBezTo>
                <a:cubicBezTo>
                  <a:pt x="102281" y="204992"/>
                  <a:pt x="80434" y="204611"/>
                  <a:pt x="59267" y="207433"/>
                </a:cubicBezTo>
                <a:cubicBezTo>
                  <a:pt x="56445" y="211666"/>
                  <a:pt x="54180" y="216330"/>
                  <a:pt x="50800" y="220133"/>
                </a:cubicBezTo>
                <a:cubicBezTo>
                  <a:pt x="42845" y="229082"/>
                  <a:pt x="25400" y="245533"/>
                  <a:pt x="25400" y="245533"/>
                </a:cubicBezTo>
                <a:cubicBezTo>
                  <a:pt x="23989" y="249766"/>
                  <a:pt x="22393" y="253942"/>
                  <a:pt x="21167" y="258233"/>
                </a:cubicBezTo>
                <a:cubicBezTo>
                  <a:pt x="19569" y="263827"/>
                  <a:pt x="19535" y="269962"/>
                  <a:pt x="16933" y="275166"/>
                </a:cubicBezTo>
                <a:cubicBezTo>
                  <a:pt x="12382" y="284267"/>
                  <a:pt x="0" y="300566"/>
                  <a:pt x="0" y="300566"/>
                </a:cubicBezTo>
                <a:cubicBezTo>
                  <a:pt x="1411" y="307622"/>
                  <a:pt x="663" y="315486"/>
                  <a:pt x="4233" y="321733"/>
                </a:cubicBezTo>
                <a:cubicBezTo>
                  <a:pt x="6757" y="326151"/>
                  <a:pt x="11845" y="330200"/>
                  <a:pt x="16933" y="330200"/>
                </a:cubicBezTo>
                <a:cubicBezTo>
                  <a:pt x="60769" y="330200"/>
                  <a:pt x="104422" y="324555"/>
                  <a:pt x="148167" y="321733"/>
                </a:cubicBezTo>
                <a:cubicBezTo>
                  <a:pt x="150989" y="317500"/>
                  <a:pt x="154358" y="313584"/>
                  <a:pt x="156633" y="309033"/>
                </a:cubicBezTo>
                <a:cubicBezTo>
                  <a:pt x="158629" y="305042"/>
                  <a:pt x="157712" y="299488"/>
                  <a:pt x="160867" y="296333"/>
                </a:cubicBezTo>
                <a:cubicBezTo>
                  <a:pt x="164022" y="293178"/>
                  <a:pt x="169334" y="293511"/>
                  <a:pt x="173567" y="292100"/>
                </a:cubicBezTo>
                <a:lnTo>
                  <a:pt x="203200" y="296333"/>
                </a:lnTo>
                <a:cubicBezTo>
                  <a:pt x="214477" y="297836"/>
                  <a:pt x="226504" y="296341"/>
                  <a:pt x="237067" y="300566"/>
                </a:cubicBezTo>
                <a:cubicBezTo>
                  <a:pt x="241791" y="302456"/>
                  <a:pt x="242276" y="309357"/>
                  <a:pt x="245533" y="313266"/>
                </a:cubicBezTo>
                <a:cubicBezTo>
                  <a:pt x="249366" y="317865"/>
                  <a:pt x="254000" y="321733"/>
                  <a:pt x="258233" y="325966"/>
                </a:cubicBezTo>
                <a:cubicBezTo>
                  <a:pt x="260910" y="336672"/>
                  <a:pt x="266332" y="345477"/>
                  <a:pt x="258233" y="355600"/>
                </a:cubicBezTo>
                <a:cubicBezTo>
                  <a:pt x="255055" y="359573"/>
                  <a:pt x="249766" y="361244"/>
                  <a:pt x="245533" y="364066"/>
                </a:cubicBezTo>
                <a:cubicBezTo>
                  <a:pt x="260338" y="386273"/>
                  <a:pt x="252035" y="379449"/>
                  <a:pt x="292100" y="389466"/>
                </a:cubicBezTo>
                <a:cubicBezTo>
                  <a:pt x="350647" y="404103"/>
                  <a:pt x="314348" y="397288"/>
                  <a:pt x="402167" y="402166"/>
                </a:cubicBezTo>
                <a:cubicBezTo>
                  <a:pt x="404964" y="413355"/>
                  <a:pt x="410633" y="434121"/>
                  <a:pt x="410633" y="444500"/>
                </a:cubicBezTo>
                <a:cubicBezTo>
                  <a:pt x="410633" y="530625"/>
                  <a:pt x="412085" y="517673"/>
                  <a:pt x="402167" y="567266"/>
                </a:cubicBezTo>
                <a:cubicBezTo>
                  <a:pt x="439430" y="623165"/>
                  <a:pt x="415624" y="595217"/>
                  <a:pt x="571500" y="575733"/>
                </a:cubicBezTo>
                <a:cubicBezTo>
                  <a:pt x="577762" y="574950"/>
                  <a:pt x="576720" y="564211"/>
                  <a:pt x="579967" y="558800"/>
                </a:cubicBezTo>
                <a:cubicBezTo>
                  <a:pt x="585202" y="550075"/>
                  <a:pt x="596900" y="533400"/>
                  <a:pt x="596900" y="533400"/>
                </a:cubicBezTo>
                <a:cubicBezTo>
                  <a:pt x="598311" y="529167"/>
                  <a:pt x="601133" y="525162"/>
                  <a:pt x="601133" y="520700"/>
                </a:cubicBezTo>
                <a:cubicBezTo>
                  <a:pt x="601133" y="502390"/>
                  <a:pt x="597193" y="499972"/>
                  <a:pt x="588433" y="486833"/>
                </a:cubicBezTo>
                <a:cubicBezTo>
                  <a:pt x="585611" y="478366"/>
                  <a:pt x="581717" y="470184"/>
                  <a:pt x="579967" y="461433"/>
                </a:cubicBezTo>
                <a:cubicBezTo>
                  <a:pt x="578556" y="454377"/>
                  <a:pt x="578259" y="447003"/>
                  <a:pt x="575733" y="440266"/>
                </a:cubicBezTo>
                <a:cubicBezTo>
                  <a:pt x="573947" y="435502"/>
                  <a:pt x="570089" y="431799"/>
                  <a:pt x="567267" y="427566"/>
                </a:cubicBezTo>
                <a:cubicBezTo>
                  <a:pt x="568678" y="414866"/>
                  <a:pt x="569399" y="402070"/>
                  <a:pt x="571500" y="389466"/>
                </a:cubicBezTo>
                <a:cubicBezTo>
                  <a:pt x="576838" y="357435"/>
                  <a:pt x="595506" y="388951"/>
                  <a:pt x="571500" y="321733"/>
                </a:cubicBezTo>
                <a:cubicBezTo>
                  <a:pt x="569543" y="316254"/>
                  <a:pt x="560211" y="318911"/>
                  <a:pt x="554567" y="317500"/>
                </a:cubicBezTo>
                <a:cubicBezTo>
                  <a:pt x="551745" y="313267"/>
                  <a:pt x="546100" y="309888"/>
                  <a:pt x="546100" y="304800"/>
                </a:cubicBezTo>
                <a:cubicBezTo>
                  <a:pt x="546100" y="288823"/>
                  <a:pt x="555178" y="281210"/>
                  <a:pt x="567267" y="275166"/>
                </a:cubicBezTo>
                <a:cubicBezTo>
                  <a:pt x="571258" y="273170"/>
                  <a:pt x="575734" y="272344"/>
                  <a:pt x="579967" y="270933"/>
                </a:cubicBezTo>
                <a:cubicBezTo>
                  <a:pt x="603433" y="255288"/>
                  <a:pt x="584872" y="271417"/>
                  <a:pt x="596900" y="249766"/>
                </a:cubicBezTo>
                <a:cubicBezTo>
                  <a:pt x="601842" y="240871"/>
                  <a:pt x="610615" y="234019"/>
                  <a:pt x="613833" y="224366"/>
                </a:cubicBezTo>
                <a:cubicBezTo>
                  <a:pt x="615244" y="220133"/>
                  <a:pt x="613625" y="212089"/>
                  <a:pt x="618067" y="211666"/>
                </a:cubicBezTo>
                <a:cubicBezTo>
                  <a:pt x="675679" y="206179"/>
                  <a:pt x="733778" y="208844"/>
                  <a:pt x="791633" y="207433"/>
                </a:cubicBezTo>
                <a:cubicBezTo>
                  <a:pt x="795866" y="203200"/>
                  <a:pt x="801012" y="199714"/>
                  <a:pt x="804333" y="194733"/>
                </a:cubicBezTo>
                <a:cubicBezTo>
                  <a:pt x="806808" y="191020"/>
                  <a:pt x="808567" y="186495"/>
                  <a:pt x="808567" y="182033"/>
                </a:cubicBezTo>
                <a:cubicBezTo>
                  <a:pt x="808567" y="169255"/>
                  <a:pt x="807206" y="156384"/>
                  <a:pt x="804333" y="143933"/>
                </a:cubicBezTo>
                <a:cubicBezTo>
                  <a:pt x="801913" y="133446"/>
                  <a:pt x="782280" y="107179"/>
                  <a:pt x="778933" y="101600"/>
                </a:cubicBezTo>
                <a:cubicBezTo>
                  <a:pt x="775686" y="96189"/>
                  <a:pt x="776035" y="87636"/>
                  <a:pt x="770467" y="84666"/>
                </a:cubicBezTo>
                <a:cubicBezTo>
                  <a:pt x="753532" y="75634"/>
                  <a:pt x="715433" y="67733"/>
                  <a:pt x="715433" y="67733"/>
                </a:cubicBezTo>
                <a:cubicBezTo>
                  <a:pt x="709789" y="63500"/>
                  <a:pt x="703857" y="59625"/>
                  <a:pt x="698500" y="55033"/>
                </a:cubicBezTo>
                <a:cubicBezTo>
                  <a:pt x="673495" y="33600"/>
                  <a:pt x="694637" y="40403"/>
                  <a:pt x="647700" y="16933"/>
                </a:cubicBezTo>
                <a:cubicBezTo>
                  <a:pt x="642056" y="14111"/>
                  <a:pt x="636626" y="10810"/>
                  <a:pt x="630767" y="8466"/>
                </a:cubicBezTo>
                <a:cubicBezTo>
                  <a:pt x="622481" y="5152"/>
                  <a:pt x="605367" y="0"/>
                  <a:pt x="605367" y="0"/>
                </a:cubicBezTo>
                <a:lnTo>
                  <a:pt x="579967" y="4233"/>
                </a:lnTo>
                <a:cubicBezTo>
                  <a:pt x="569755" y="45080"/>
                  <a:pt x="578150" y="66515"/>
                  <a:pt x="588433" y="97366"/>
                </a:cubicBezTo>
                <a:cubicBezTo>
                  <a:pt x="587022" y="101599"/>
                  <a:pt x="588191" y="108070"/>
                  <a:pt x="584200" y="110066"/>
                </a:cubicBezTo>
                <a:cubicBezTo>
                  <a:pt x="565477" y="119428"/>
                  <a:pt x="496681" y="110440"/>
                  <a:pt x="491067" y="110066"/>
                </a:cubicBezTo>
                <a:cubicBezTo>
                  <a:pt x="486834" y="108655"/>
                  <a:pt x="482829" y="105833"/>
                  <a:pt x="478367" y="105833"/>
                </a:cubicBezTo>
                <a:cubicBezTo>
                  <a:pt x="467983" y="105833"/>
                  <a:pt x="447225" y="111502"/>
                  <a:pt x="436033" y="114300"/>
                </a:cubicBezTo>
                <a:cubicBezTo>
                  <a:pt x="428311" y="137468"/>
                  <a:pt x="433652" y="138774"/>
                  <a:pt x="414867" y="148166"/>
                </a:cubicBezTo>
                <a:cubicBezTo>
                  <a:pt x="410876" y="150162"/>
                  <a:pt x="406543" y="151525"/>
                  <a:pt x="402167" y="152400"/>
                </a:cubicBezTo>
                <a:cubicBezTo>
                  <a:pt x="399399" y="152954"/>
                  <a:pt x="423334" y="159455"/>
                  <a:pt x="427567" y="160866"/>
                </a:cubicBezTo>
                <a:close/>
              </a:path>
            </a:pathLst>
          </a:custGeom>
          <a:solidFill>
            <a:srgbClr val="05FF35"/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81400" y="3276600"/>
            <a:ext cx="503767" cy="508300"/>
          </a:xfrm>
          <a:custGeom>
            <a:avLst/>
            <a:gdLst>
              <a:gd name="connsiteX0" fmla="*/ 414867 w 503767"/>
              <a:gd name="connsiteY0" fmla="*/ 482600 h 508300"/>
              <a:gd name="connsiteX1" fmla="*/ 414867 w 503767"/>
              <a:gd name="connsiteY1" fmla="*/ 482600 h 508300"/>
              <a:gd name="connsiteX2" fmla="*/ 465667 w 503767"/>
              <a:gd name="connsiteY2" fmla="*/ 503767 h 508300"/>
              <a:gd name="connsiteX3" fmla="*/ 478367 w 503767"/>
              <a:gd name="connsiteY3" fmla="*/ 495300 h 508300"/>
              <a:gd name="connsiteX4" fmla="*/ 491067 w 503767"/>
              <a:gd name="connsiteY4" fmla="*/ 469900 h 508300"/>
              <a:gd name="connsiteX5" fmla="*/ 503767 w 503767"/>
              <a:gd name="connsiteY5" fmla="*/ 465667 h 508300"/>
              <a:gd name="connsiteX6" fmla="*/ 491067 w 503767"/>
              <a:gd name="connsiteY6" fmla="*/ 359834 h 508300"/>
              <a:gd name="connsiteX7" fmla="*/ 482600 w 503767"/>
              <a:gd name="connsiteY7" fmla="*/ 342900 h 508300"/>
              <a:gd name="connsiteX8" fmla="*/ 482600 w 503767"/>
              <a:gd name="connsiteY8" fmla="*/ 215900 h 508300"/>
              <a:gd name="connsiteX9" fmla="*/ 444500 w 503767"/>
              <a:gd name="connsiteY9" fmla="*/ 203200 h 508300"/>
              <a:gd name="connsiteX10" fmla="*/ 431800 w 503767"/>
              <a:gd name="connsiteY10" fmla="*/ 194734 h 508300"/>
              <a:gd name="connsiteX11" fmla="*/ 427567 w 503767"/>
              <a:gd name="connsiteY11" fmla="*/ 169334 h 508300"/>
              <a:gd name="connsiteX12" fmla="*/ 423334 w 503767"/>
              <a:gd name="connsiteY12" fmla="*/ 156634 h 508300"/>
              <a:gd name="connsiteX13" fmla="*/ 419100 w 503767"/>
              <a:gd name="connsiteY13" fmla="*/ 139700 h 508300"/>
              <a:gd name="connsiteX14" fmla="*/ 414867 w 503767"/>
              <a:gd name="connsiteY14" fmla="*/ 42334 h 508300"/>
              <a:gd name="connsiteX15" fmla="*/ 389467 w 503767"/>
              <a:gd name="connsiteY15" fmla="*/ 29634 h 508300"/>
              <a:gd name="connsiteX16" fmla="*/ 364067 w 503767"/>
              <a:gd name="connsiteY16" fmla="*/ 50800 h 508300"/>
              <a:gd name="connsiteX17" fmla="*/ 334434 w 503767"/>
              <a:gd name="connsiteY17" fmla="*/ 46567 h 508300"/>
              <a:gd name="connsiteX18" fmla="*/ 300567 w 503767"/>
              <a:gd name="connsiteY18" fmla="*/ 29634 h 508300"/>
              <a:gd name="connsiteX19" fmla="*/ 275167 w 503767"/>
              <a:gd name="connsiteY19" fmla="*/ 21167 h 508300"/>
              <a:gd name="connsiteX20" fmla="*/ 237067 w 503767"/>
              <a:gd name="connsiteY20" fmla="*/ 0 h 508300"/>
              <a:gd name="connsiteX21" fmla="*/ 177800 w 503767"/>
              <a:gd name="connsiteY21" fmla="*/ 4234 h 508300"/>
              <a:gd name="connsiteX22" fmla="*/ 160867 w 503767"/>
              <a:gd name="connsiteY22" fmla="*/ 29634 h 508300"/>
              <a:gd name="connsiteX23" fmla="*/ 148167 w 503767"/>
              <a:gd name="connsiteY23" fmla="*/ 42334 h 508300"/>
              <a:gd name="connsiteX24" fmla="*/ 143934 w 503767"/>
              <a:gd name="connsiteY24" fmla="*/ 55034 h 508300"/>
              <a:gd name="connsiteX25" fmla="*/ 131234 w 503767"/>
              <a:gd name="connsiteY25" fmla="*/ 88900 h 508300"/>
              <a:gd name="connsiteX26" fmla="*/ 97367 w 503767"/>
              <a:gd name="connsiteY26" fmla="*/ 97367 h 508300"/>
              <a:gd name="connsiteX27" fmla="*/ 80434 w 503767"/>
              <a:gd name="connsiteY27" fmla="*/ 101600 h 508300"/>
              <a:gd name="connsiteX28" fmla="*/ 46567 w 503767"/>
              <a:gd name="connsiteY28" fmla="*/ 110067 h 508300"/>
              <a:gd name="connsiteX29" fmla="*/ 33867 w 503767"/>
              <a:gd name="connsiteY29" fmla="*/ 122767 h 508300"/>
              <a:gd name="connsiteX30" fmla="*/ 21167 w 503767"/>
              <a:gd name="connsiteY30" fmla="*/ 127000 h 508300"/>
              <a:gd name="connsiteX31" fmla="*/ 8467 w 503767"/>
              <a:gd name="connsiteY31" fmla="*/ 135467 h 508300"/>
              <a:gd name="connsiteX32" fmla="*/ 0 w 503767"/>
              <a:gd name="connsiteY32" fmla="*/ 177800 h 508300"/>
              <a:gd name="connsiteX33" fmla="*/ 4234 w 503767"/>
              <a:gd name="connsiteY33" fmla="*/ 228600 h 508300"/>
              <a:gd name="connsiteX34" fmla="*/ 97367 w 503767"/>
              <a:gd name="connsiteY34" fmla="*/ 224367 h 508300"/>
              <a:gd name="connsiteX35" fmla="*/ 135467 w 503767"/>
              <a:gd name="connsiteY35" fmla="*/ 207434 h 508300"/>
              <a:gd name="connsiteX36" fmla="*/ 160867 w 503767"/>
              <a:gd name="connsiteY36" fmla="*/ 198967 h 508300"/>
              <a:gd name="connsiteX37" fmla="*/ 194734 w 503767"/>
              <a:gd name="connsiteY37" fmla="*/ 190500 h 508300"/>
              <a:gd name="connsiteX38" fmla="*/ 220134 w 503767"/>
              <a:gd name="connsiteY38" fmla="*/ 194734 h 508300"/>
              <a:gd name="connsiteX39" fmla="*/ 224367 w 503767"/>
              <a:gd name="connsiteY39" fmla="*/ 207434 h 508300"/>
              <a:gd name="connsiteX40" fmla="*/ 228600 w 503767"/>
              <a:gd name="connsiteY40" fmla="*/ 228600 h 508300"/>
              <a:gd name="connsiteX41" fmla="*/ 237067 w 503767"/>
              <a:gd name="connsiteY41" fmla="*/ 254000 h 508300"/>
              <a:gd name="connsiteX42" fmla="*/ 241300 w 503767"/>
              <a:gd name="connsiteY42" fmla="*/ 270934 h 508300"/>
              <a:gd name="connsiteX43" fmla="*/ 254000 w 503767"/>
              <a:gd name="connsiteY43" fmla="*/ 275167 h 508300"/>
              <a:gd name="connsiteX44" fmla="*/ 334434 w 503767"/>
              <a:gd name="connsiteY44" fmla="*/ 283634 h 508300"/>
              <a:gd name="connsiteX45" fmla="*/ 364067 w 503767"/>
              <a:gd name="connsiteY45" fmla="*/ 292100 h 508300"/>
              <a:gd name="connsiteX46" fmla="*/ 389467 w 503767"/>
              <a:gd name="connsiteY46" fmla="*/ 309034 h 508300"/>
              <a:gd name="connsiteX47" fmla="*/ 402167 w 503767"/>
              <a:gd name="connsiteY47" fmla="*/ 338667 h 508300"/>
              <a:gd name="connsiteX48" fmla="*/ 406400 w 503767"/>
              <a:gd name="connsiteY48" fmla="*/ 376767 h 508300"/>
              <a:gd name="connsiteX49" fmla="*/ 414867 w 503767"/>
              <a:gd name="connsiteY49" fmla="*/ 402167 h 508300"/>
              <a:gd name="connsiteX50" fmla="*/ 414867 w 503767"/>
              <a:gd name="connsiteY50" fmla="*/ 482600 h 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3767" h="508300">
                <a:moveTo>
                  <a:pt x="414867" y="482600"/>
                </a:moveTo>
                <a:lnTo>
                  <a:pt x="414867" y="482600"/>
                </a:lnTo>
                <a:cubicBezTo>
                  <a:pt x="441251" y="505215"/>
                  <a:pt x="436561" y="514681"/>
                  <a:pt x="465667" y="503767"/>
                </a:cubicBezTo>
                <a:cubicBezTo>
                  <a:pt x="470431" y="501981"/>
                  <a:pt x="474134" y="498122"/>
                  <a:pt x="478367" y="495300"/>
                </a:cubicBezTo>
                <a:cubicBezTo>
                  <a:pt x="481156" y="486933"/>
                  <a:pt x="483606" y="475869"/>
                  <a:pt x="491067" y="469900"/>
                </a:cubicBezTo>
                <a:cubicBezTo>
                  <a:pt x="494552" y="467112"/>
                  <a:pt x="499534" y="467078"/>
                  <a:pt x="503767" y="465667"/>
                </a:cubicBezTo>
                <a:cubicBezTo>
                  <a:pt x="502872" y="452238"/>
                  <a:pt x="500781" y="379262"/>
                  <a:pt x="491067" y="359834"/>
                </a:cubicBezTo>
                <a:lnTo>
                  <a:pt x="482600" y="342900"/>
                </a:lnTo>
                <a:cubicBezTo>
                  <a:pt x="489279" y="296156"/>
                  <a:pt x="494268" y="274239"/>
                  <a:pt x="482600" y="215900"/>
                </a:cubicBezTo>
                <a:cubicBezTo>
                  <a:pt x="481140" y="208599"/>
                  <a:pt x="446874" y="203675"/>
                  <a:pt x="444500" y="203200"/>
                </a:cubicBezTo>
                <a:cubicBezTo>
                  <a:pt x="440267" y="200378"/>
                  <a:pt x="434075" y="199285"/>
                  <a:pt x="431800" y="194734"/>
                </a:cubicBezTo>
                <a:cubicBezTo>
                  <a:pt x="427961" y="187057"/>
                  <a:pt x="429429" y="177713"/>
                  <a:pt x="427567" y="169334"/>
                </a:cubicBezTo>
                <a:cubicBezTo>
                  <a:pt x="426599" y="164978"/>
                  <a:pt x="424560" y="160925"/>
                  <a:pt x="423334" y="156634"/>
                </a:cubicBezTo>
                <a:cubicBezTo>
                  <a:pt x="421736" y="151039"/>
                  <a:pt x="420511" y="145345"/>
                  <a:pt x="419100" y="139700"/>
                </a:cubicBezTo>
                <a:cubicBezTo>
                  <a:pt x="428608" y="101676"/>
                  <a:pt x="429810" y="105092"/>
                  <a:pt x="414867" y="42334"/>
                </a:cubicBezTo>
                <a:cubicBezTo>
                  <a:pt x="413452" y="36391"/>
                  <a:pt x="393840" y="31092"/>
                  <a:pt x="389467" y="29634"/>
                </a:cubicBezTo>
                <a:cubicBezTo>
                  <a:pt x="386269" y="32832"/>
                  <a:pt x="370617" y="50145"/>
                  <a:pt x="364067" y="50800"/>
                </a:cubicBezTo>
                <a:cubicBezTo>
                  <a:pt x="354139" y="51793"/>
                  <a:pt x="344312" y="47978"/>
                  <a:pt x="334434" y="46567"/>
                </a:cubicBezTo>
                <a:cubicBezTo>
                  <a:pt x="314396" y="26529"/>
                  <a:pt x="330309" y="37745"/>
                  <a:pt x="300567" y="29634"/>
                </a:cubicBezTo>
                <a:cubicBezTo>
                  <a:pt x="291957" y="27286"/>
                  <a:pt x="275167" y="21167"/>
                  <a:pt x="275167" y="21167"/>
                </a:cubicBezTo>
                <a:cubicBezTo>
                  <a:pt x="246054" y="1759"/>
                  <a:pt x="259420" y="7452"/>
                  <a:pt x="237067" y="0"/>
                </a:cubicBezTo>
                <a:lnTo>
                  <a:pt x="177800" y="4234"/>
                </a:lnTo>
                <a:cubicBezTo>
                  <a:pt x="168316" y="7922"/>
                  <a:pt x="168062" y="22439"/>
                  <a:pt x="160867" y="29634"/>
                </a:cubicBezTo>
                <a:lnTo>
                  <a:pt x="148167" y="42334"/>
                </a:lnTo>
                <a:cubicBezTo>
                  <a:pt x="146756" y="46567"/>
                  <a:pt x="145016" y="50705"/>
                  <a:pt x="143934" y="55034"/>
                </a:cubicBezTo>
                <a:cubicBezTo>
                  <a:pt x="140922" y="67080"/>
                  <a:pt x="142121" y="80190"/>
                  <a:pt x="131234" y="88900"/>
                </a:cubicBezTo>
                <a:cubicBezTo>
                  <a:pt x="126868" y="92393"/>
                  <a:pt x="98465" y="97123"/>
                  <a:pt x="97367" y="97367"/>
                </a:cubicBezTo>
                <a:cubicBezTo>
                  <a:pt x="91687" y="98629"/>
                  <a:pt x="86113" y="100338"/>
                  <a:pt x="80434" y="101600"/>
                </a:cubicBezTo>
                <a:cubicBezTo>
                  <a:pt x="49786" y="108411"/>
                  <a:pt x="69260" y="102503"/>
                  <a:pt x="46567" y="110067"/>
                </a:cubicBezTo>
                <a:cubicBezTo>
                  <a:pt x="42334" y="114300"/>
                  <a:pt x="38848" y="119446"/>
                  <a:pt x="33867" y="122767"/>
                </a:cubicBezTo>
                <a:cubicBezTo>
                  <a:pt x="30154" y="125242"/>
                  <a:pt x="25158" y="125004"/>
                  <a:pt x="21167" y="127000"/>
                </a:cubicBezTo>
                <a:cubicBezTo>
                  <a:pt x="16616" y="129275"/>
                  <a:pt x="12700" y="132645"/>
                  <a:pt x="8467" y="135467"/>
                </a:cubicBezTo>
                <a:cubicBezTo>
                  <a:pt x="3255" y="151105"/>
                  <a:pt x="0" y="158346"/>
                  <a:pt x="0" y="177800"/>
                </a:cubicBezTo>
                <a:cubicBezTo>
                  <a:pt x="0" y="194792"/>
                  <a:pt x="2823" y="211667"/>
                  <a:pt x="4234" y="228600"/>
                </a:cubicBezTo>
                <a:cubicBezTo>
                  <a:pt x="35278" y="227189"/>
                  <a:pt x="66467" y="227678"/>
                  <a:pt x="97367" y="224367"/>
                </a:cubicBezTo>
                <a:cubicBezTo>
                  <a:pt x="130578" y="220809"/>
                  <a:pt x="113640" y="217135"/>
                  <a:pt x="135467" y="207434"/>
                </a:cubicBezTo>
                <a:cubicBezTo>
                  <a:pt x="143623" y="203809"/>
                  <a:pt x="152400" y="201789"/>
                  <a:pt x="160867" y="198967"/>
                </a:cubicBezTo>
                <a:cubicBezTo>
                  <a:pt x="180389" y="192460"/>
                  <a:pt x="169198" y="195608"/>
                  <a:pt x="194734" y="190500"/>
                </a:cubicBezTo>
                <a:cubicBezTo>
                  <a:pt x="203201" y="191911"/>
                  <a:pt x="212682" y="190475"/>
                  <a:pt x="220134" y="194734"/>
                </a:cubicBezTo>
                <a:cubicBezTo>
                  <a:pt x="224008" y="196948"/>
                  <a:pt x="223285" y="203105"/>
                  <a:pt x="224367" y="207434"/>
                </a:cubicBezTo>
                <a:cubicBezTo>
                  <a:pt x="226112" y="214414"/>
                  <a:pt x="226707" y="221658"/>
                  <a:pt x="228600" y="228600"/>
                </a:cubicBezTo>
                <a:cubicBezTo>
                  <a:pt x="230948" y="237210"/>
                  <a:pt x="234903" y="245342"/>
                  <a:pt x="237067" y="254000"/>
                </a:cubicBezTo>
                <a:cubicBezTo>
                  <a:pt x="238478" y="259645"/>
                  <a:pt x="237665" y="266391"/>
                  <a:pt x="241300" y="270934"/>
                </a:cubicBezTo>
                <a:cubicBezTo>
                  <a:pt x="244088" y="274419"/>
                  <a:pt x="249644" y="274199"/>
                  <a:pt x="254000" y="275167"/>
                </a:cubicBezTo>
                <a:cubicBezTo>
                  <a:pt x="280896" y="281143"/>
                  <a:pt x="306538" y="281488"/>
                  <a:pt x="334434" y="283634"/>
                </a:cubicBezTo>
                <a:cubicBezTo>
                  <a:pt x="336691" y="284198"/>
                  <a:pt x="360424" y="289671"/>
                  <a:pt x="364067" y="292100"/>
                </a:cubicBezTo>
                <a:cubicBezTo>
                  <a:pt x="395782" y="313243"/>
                  <a:pt x="359267" y="298966"/>
                  <a:pt x="389467" y="309034"/>
                </a:cubicBezTo>
                <a:cubicBezTo>
                  <a:pt x="393324" y="316747"/>
                  <a:pt x="400610" y="329322"/>
                  <a:pt x="402167" y="338667"/>
                </a:cubicBezTo>
                <a:cubicBezTo>
                  <a:pt x="404268" y="351271"/>
                  <a:pt x="403894" y="364237"/>
                  <a:pt x="406400" y="376767"/>
                </a:cubicBezTo>
                <a:cubicBezTo>
                  <a:pt x="408150" y="385518"/>
                  <a:pt x="412045" y="393700"/>
                  <a:pt x="414867" y="402167"/>
                </a:cubicBezTo>
                <a:cubicBezTo>
                  <a:pt x="427132" y="438961"/>
                  <a:pt x="414867" y="469195"/>
                  <a:pt x="414867" y="482600"/>
                </a:cubicBezTo>
                <a:close/>
              </a:path>
            </a:pathLst>
          </a:custGeom>
          <a:solidFill>
            <a:srgbClr val="05FF35">
              <a:alpha val="48000"/>
            </a:srgbClr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19600" y="3200400"/>
            <a:ext cx="431800" cy="584200"/>
          </a:xfrm>
          <a:custGeom>
            <a:avLst/>
            <a:gdLst>
              <a:gd name="connsiteX0" fmla="*/ 207434 w 431800"/>
              <a:gd name="connsiteY0" fmla="*/ 50800 h 584200"/>
              <a:gd name="connsiteX1" fmla="*/ 207434 w 431800"/>
              <a:gd name="connsiteY1" fmla="*/ 50800 h 584200"/>
              <a:gd name="connsiteX2" fmla="*/ 224367 w 431800"/>
              <a:gd name="connsiteY2" fmla="*/ 4234 h 584200"/>
              <a:gd name="connsiteX3" fmla="*/ 237067 w 431800"/>
              <a:gd name="connsiteY3" fmla="*/ 0 h 584200"/>
              <a:gd name="connsiteX4" fmla="*/ 296334 w 431800"/>
              <a:gd name="connsiteY4" fmla="*/ 4234 h 584200"/>
              <a:gd name="connsiteX5" fmla="*/ 309034 w 431800"/>
              <a:gd name="connsiteY5" fmla="*/ 8467 h 584200"/>
              <a:gd name="connsiteX6" fmla="*/ 317500 w 431800"/>
              <a:gd name="connsiteY6" fmla="*/ 21167 h 584200"/>
              <a:gd name="connsiteX7" fmla="*/ 342900 w 431800"/>
              <a:gd name="connsiteY7" fmla="*/ 33867 h 584200"/>
              <a:gd name="connsiteX8" fmla="*/ 355600 w 431800"/>
              <a:gd name="connsiteY8" fmla="*/ 42334 h 584200"/>
              <a:gd name="connsiteX9" fmla="*/ 368300 w 431800"/>
              <a:gd name="connsiteY9" fmla="*/ 46567 h 584200"/>
              <a:gd name="connsiteX10" fmla="*/ 381000 w 431800"/>
              <a:gd name="connsiteY10" fmla="*/ 59267 h 584200"/>
              <a:gd name="connsiteX11" fmla="*/ 397934 w 431800"/>
              <a:gd name="connsiteY11" fmla="*/ 84667 h 584200"/>
              <a:gd name="connsiteX12" fmla="*/ 414867 w 431800"/>
              <a:gd name="connsiteY12" fmla="*/ 88900 h 584200"/>
              <a:gd name="connsiteX13" fmla="*/ 427567 w 431800"/>
              <a:gd name="connsiteY13" fmla="*/ 97367 h 584200"/>
              <a:gd name="connsiteX14" fmla="*/ 431800 w 431800"/>
              <a:gd name="connsiteY14" fmla="*/ 114300 h 584200"/>
              <a:gd name="connsiteX15" fmla="*/ 427567 w 431800"/>
              <a:gd name="connsiteY15" fmla="*/ 177800 h 584200"/>
              <a:gd name="connsiteX16" fmla="*/ 419100 w 431800"/>
              <a:gd name="connsiteY16" fmla="*/ 190500 h 584200"/>
              <a:gd name="connsiteX17" fmla="*/ 393700 w 431800"/>
              <a:gd name="connsiteY17" fmla="*/ 194734 h 584200"/>
              <a:gd name="connsiteX18" fmla="*/ 368300 w 431800"/>
              <a:gd name="connsiteY18" fmla="*/ 203200 h 584200"/>
              <a:gd name="connsiteX19" fmla="*/ 334434 w 431800"/>
              <a:gd name="connsiteY19" fmla="*/ 194734 h 584200"/>
              <a:gd name="connsiteX20" fmla="*/ 309034 w 431800"/>
              <a:gd name="connsiteY20" fmla="*/ 186267 h 584200"/>
              <a:gd name="connsiteX21" fmla="*/ 249767 w 431800"/>
              <a:gd name="connsiteY21" fmla="*/ 198967 h 584200"/>
              <a:gd name="connsiteX22" fmla="*/ 237067 w 431800"/>
              <a:gd name="connsiteY22" fmla="*/ 203200 h 584200"/>
              <a:gd name="connsiteX23" fmla="*/ 224367 w 431800"/>
              <a:gd name="connsiteY23" fmla="*/ 232834 h 584200"/>
              <a:gd name="connsiteX24" fmla="*/ 211667 w 431800"/>
              <a:gd name="connsiteY24" fmla="*/ 237067 h 584200"/>
              <a:gd name="connsiteX25" fmla="*/ 203200 w 431800"/>
              <a:gd name="connsiteY25" fmla="*/ 249767 h 584200"/>
              <a:gd name="connsiteX26" fmla="*/ 198967 w 431800"/>
              <a:gd name="connsiteY26" fmla="*/ 262467 h 584200"/>
              <a:gd name="connsiteX27" fmla="*/ 207434 w 431800"/>
              <a:gd name="connsiteY27" fmla="*/ 359834 h 584200"/>
              <a:gd name="connsiteX28" fmla="*/ 211667 w 431800"/>
              <a:gd name="connsiteY28" fmla="*/ 448734 h 584200"/>
              <a:gd name="connsiteX29" fmla="*/ 224367 w 431800"/>
              <a:gd name="connsiteY29" fmla="*/ 461434 h 584200"/>
              <a:gd name="connsiteX30" fmla="*/ 228600 w 431800"/>
              <a:gd name="connsiteY30" fmla="*/ 495300 h 584200"/>
              <a:gd name="connsiteX31" fmla="*/ 224367 w 431800"/>
              <a:gd name="connsiteY31" fmla="*/ 508000 h 584200"/>
              <a:gd name="connsiteX32" fmla="*/ 211667 w 431800"/>
              <a:gd name="connsiteY32" fmla="*/ 516467 h 584200"/>
              <a:gd name="connsiteX33" fmla="*/ 203200 w 431800"/>
              <a:gd name="connsiteY33" fmla="*/ 529167 h 584200"/>
              <a:gd name="connsiteX34" fmla="*/ 198967 w 431800"/>
              <a:gd name="connsiteY34" fmla="*/ 550334 h 584200"/>
              <a:gd name="connsiteX35" fmla="*/ 194734 w 431800"/>
              <a:gd name="connsiteY35" fmla="*/ 563034 h 584200"/>
              <a:gd name="connsiteX36" fmla="*/ 182034 w 431800"/>
              <a:gd name="connsiteY36" fmla="*/ 567267 h 584200"/>
              <a:gd name="connsiteX37" fmla="*/ 169334 w 431800"/>
              <a:gd name="connsiteY37" fmla="*/ 575734 h 584200"/>
              <a:gd name="connsiteX38" fmla="*/ 143934 w 431800"/>
              <a:gd name="connsiteY38" fmla="*/ 584200 h 584200"/>
              <a:gd name="connsiteX39" fmla="*/ 88900 w 431800"/>
              <a:gd name="connsiteY39" fmla="*/ 579967 h 584200"/>
              <a:gd name="connsiteX40" fmla="*/ 80434 w 431800"/>
              <a:gd name="connsiteY40" fmla="*/ 567267 h 584200"/>
              <a:gd name="connsiteX41" fmla="*/ 76200 w 431800"/>
              <a:gd name="connsiteY41" fmla="*/ 546100 h 584200"/>
              <a:gd name="connsiteX42" fmla="*/ 67734 w 431800"/>
              <a:gd name="connsiteY42" fmla="*/ 516467 h 584200"/>
              <a:gd name="connsiteX43" fmla="*/ 63500 w 431800"/>
              <a:gd name="connsiteY43" fmla="*/ 486834 h 584200"/>
              <a:gd name="connsiteX44" fmla="*/ 55034 w 431800"/>
              <a:gd name="connsiteY44" fmla="*/ 461434 h 584200"/>
              <a:gd name="connsiteX45" fmla="*/ 50800 w 431800"/>
              <a:gd name="connsiteY45" fmla="*/ 402167 h 584200"/>
              <a:gd name="connsiteX46" fmla="*/ 38100 w 431800"/>
              <a:gd name="connsiteY46" fmla="*/ 317500 h 584200"/>
              <a:gd name="connsiteX47" fmla="*/ 33867 w 431800"/>
              <a:gd name="connsiteY47" fmla="*/ 296334 h 584200"/>
              <a:gd name="connsiteX48" fmla="*/ 16934 w 431800"/>
              <a:gd name="connsiteY48" fmla="*/ 287867 h 584200"/>
              <a:gd name="connsiteX49" fmla="*/ 8467 w 431800"/>
              <a:gd name="connsiteY49" fmla="*/ 262467 h 584200"/>
              <a:gd name="connsiteX50" fmla="*/ 4234 w 431800"/>
              <a:gd name="connsiteY50" fmla="*/ 249767 h 584200"/>
              <a:gd name="connsiteX51" fmla="*/ 0 w 431800"/>
              <a:gd name="connsiteY51" fmla="*/ 224367 h 584200"/>
              <a:gd name="connsiteX52" fmla="*/ 4234 w 431800"/>
              <a:gd name="connsiteY52" fmla="*/ 169334 h 584200"/>
              <a:gd name="connsiteX53" fmla="*/ 8467 w 431800"/>
              <a:gd name="connsiteY53" fmla="*/ 152400 h 584200"/>
              <a:gd name="connsiteX54" fmla="*/ 16934 w 431800"/>
              <a:gd name="connsiteY54" fmla="*/ 76200 h 584200"/>
              <a:gd name="connsiteX55" fmla="*/ 38100 w 431800"/>
              <a:gd name="connsiteY55" fmla="*/ 84667 h 584200"/>
              <a:gd name="connsiteX56" fmla="*/ 76200 w 431800"/>
              <a:gd name="connsiteY56" fmla="*/ 105834 h 584200"/>
              <a:gd name="connsiteX57" fmla="*/ 88900 w 431800"/>
              <a:gd name="connsiteY57" fmla="*/ 101600 h 584200"/>
              <a:gd name="connsiteX58" fmla="*/ 131234 w 431800"/>
              <a:gd name="connsiteY58" fmla="*/ 84667 h 584200"/>
              <a:gd name="connsiteX59" fmla="*/ 173567 w 431800"/>
              <a:gd name="connsiteY59" fmla="*/ 80434 h 584200"/>
              <a:gd name="connsiteX60" fmla="*/ 182034 w 431800"/>
              <a:gd name="connsiteY60" fmla="*/ 67734 h 584200"/>
              <a:gd name="connsiteX61" fmla="*/ 186267 w 431800"/>
              <a:gd name="connsiteY61" fmla="*/ 50800 h 584200"/>
              <a:gd name="connsiteX62" fmla="*/ 207434 w 431800"/>
              <a:gd name="connsiteY62" fmla="*/ 508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1800" h="584200">
                <a:moveTo>
                  <a:pt x="207434" y="50800"/>
                </a:moveTo>
                <a:lnTo>
                  <a:pt x="207434" y="50800"/>
                </a:lnTo>
                <a:cubicBezTo>
                  <a:pt x="211080" y="17981"/>
                  <a:pt x="201492" y="15672"/>
                  <a:pt x="224367" y="4234"/>
                </a:cubicBezTo>
                <a:cubicBezTo>
                  <a:pt x="228358" y="2238"/>
                  <a:pt x="232834" y="1411"/>
                  <a:pt x="237067" y="0"/>
                </a:cubicBezTo>
                <a:cubicBezTo>
                  <a:pt x="256823" y="1411"/>
                  <a:pt x="276664" y="1920"/>
                  <a:pt x="296334" y="4234"/>
                </a:cubicBezTo>
                <a:cubicBezTo>
                  <a:pt x="300766" y="4755"/>
                  <a:pt x="305550" y="5679"/>
                  <a:pt x="309034" y="8467"/>
                </a:cubicBezTo>
                <a:cubicBezTo>
                  <a:pt x="313007" y="11645"/>
                  <a:pt x="313903" y="17569"/>
                  <a:pt x="317500" y="21167"/>
                </a:cubicBezTo>
                <a:cubicBezTo>
                  <a:pt x="325707" y="29374"/>
                  <a:pt x="332570" y="30424"/>
                  <a:pt x="342900" y="33867"/>
                </a:cubicBezTo>
                <a:cubicBezTo>
                  <a:pt x="347133" y="36689"/>
                  <a:pt x="351049" y="40059"/>
                  <a:pt x="355600" y="42334"/>
                </a:cubicBezTo>
                <a:cubicBezTo>
                  <a:pt x="359591" y="44330"/>
                  <a:pt x="364587" y="44092"/>
                  <a:pt x="368300" y="46567"/>
                </a:cubicBezTo>
                <a:cubicBezTo>
                  <a:pt x="373281" y="49888"/>
                  <a:pt x="376767" y="55034"/>
                  <a:pt x="381000" y="59267"/>
                </a:cubicBezTo>
                <a:cubicBezTo>
                  <a:pt x="385042" y="71390"/>
                  <a:pt x="384877" y="77206"/>
                  <a:pt x="397934" y="84667"/>
                </a:cubicBezTo>
                <a:cubicBezTo>
                  <a:pt x="402985" y="87554"/>
                  <a:pt x="409223" y="87489"/>
                  <a:pt x="414867" y="88900"/>
                </a:cubicBezTo>
                <a:cubicBezTo>
                  <a:pt x="419100" y="91722"/>
                  <a:pt x="424745" y="93134"/>
                  <a:pt x="427567" y="97367"/>
                </a:cubicBezTo>
                <a:cubicBezTo>
                  <a:pt x="430794" y="102208"/>
                  <a:pt x="431800" y="108482"/>
                  <a:pt x="431800" y="114300"/>
                </a:cubicBezTo>
                <a:cubicBezTo>
                  <a:pt x="431800" y="135514"/>
                  <a:pt x="431055" y="156875"/>
                  <a:pt x="427567" y="177800"/>
                </a:cubicBezTo>
                <a:cubicBezTo>
                  <a:pt x="426731" y="182819"/>
                  <a:pt x="423651" y="188225"/>
                  <a:pt x="419100" y="190500"/>
                </a:cubicBezTo>
                <a:cubicBezTo>
                  <a:pt x="411423" y="194339"/>
                  <a:pt x="402027" y="192652"/>
                  <a:pt x="393700" y="194734"/>
                </a:cubicBezTo>
                <a:cubicBezTo>
                  <a:pt x="385042" y="196899"/>
                  <a:pt x="368300" y="203200"/>
                  <a:pt x="368300" y="203200"/>
                </a:cubicBezTo>
                <a:cubicBezTo>
                  <a:pt x="357011" y="200378"/>
                  <a:pt x="345622" y="197931"/>
                  <a:pt x="334434" y="194734"/>
                </a:cubicBezTo>
                <a:cubicBezTo>
                  <a:pt x="325853" y="192282"/>
                  <a:pt x="309034" y="186267"/>
                  <a:pt x="309034" y="186267"/>
                </a:cubicBezTo>
                <a:cubicBezTo>
                  <a:pt x="292840" y="189506"/>
                  <a:pt x="267787" y="193819"/>
                  <a:pt x="249767" y="198967"/>
                </a:cubicBezTo>
                <a:cubicBezTo>
                  <a:pt x="245476" y="200193"/>
                  <a:pt x="241300" y="201789"/>
                  <a:pt x="237067" y="203200"/>
                </a:cubicBezTo>
                <a:cubicBezTo>
                  <a:pt x="234525" y="213369"/>
                  <a:pt x="233504" y="225525"/>
                  <a:pt x="224367" y="232834"/>
                </a:cubicBezTo>
                <a:cubicBezTo>
                  <a:pt x="220882" y="235622"/>
                  <a:pt x="215900" y="235656"/>
                  <a:pt x="211667" y="237067"/>
                </a:cubicBezTo>
                <a:cubicBezTo>
                  <a:pt x="208845" y="241300"/>
                  <a:pt x="205475" y="245216"/>
                  <a:pt x="203200" y="249767"/>
                </a:cubicBezTo>
                <a:cubicBezTo>
                  <a:pt x="201204" y="253758"/>
                  <a:pt x="198967" y="258005"/>
                  <a:pt x="198967" y="262467"/>
                </a:cubicBezTo>
                <a:cubicBezTo>
                  <a:pt x="198967" y="338225"/>
                  <a:pt x="194967" y="322438"/>
                  <a:pt x="207434" y="359834"/>
                </a:cubicBezTo>
                <a:cubicBezTo>
                  <a:pt x="208845" y="389467"/>
                  <a:pt x="206790" y="419471"/>
                  <a:pt x="211667" y="448734"/>
                </a:cubicBezTo>
                <a:cubicBezTo>
                  <a:pt x="212651" y="454639"/>
                  <a:pt x="222321" y="455808"/>
                  <a:pt x="224367" y="461434"/>
                </a:cubicBezTo>
                <a:cubicBezTo>
                  <a:pt x="228255" y="472126"/>
                  <a:pt x="227189" y="484011"/>
                  <a:pt x="228600" y="495300"/>
                </a:cubicBezTo>
                <a:cubicBezTo>
                  <a:pt x="227189" y="499533"/>
                  <a:pt x="227155" y="504515"/>
                  <a:pt x="224367" y="508000"/>
                </a:cubicBezTo>
                <a:cubicBezTo>
                  <a:pt x="221189" y="511973"/>
                  <a:pt x="215265" y="512869"/>
                  <a:pt x="211667" y="516467"/>
                </a:cubicBezTo>
                <a:cubicBezTo>
                  <a:pt x="208069" y="520065"/>
                  <a:pt x="206022" y="524934"/>
                  <a:pt x="203200" y="529167"/>
                </a:cubicBezTo>
                <a:cubicBezTo>
                  <a:pt x="201789" y="536223"/>
                  <a:pt x="200712" y="543353"/>
                  <a:pt x="198967" y="550334"/>
                </a:cubicBezTo>
                <a:cubicBezTo>
                  <a:pt x="197885" y="554663"/>
                  <a:pt x="197889" y="559879"/>
                  <a:pt x="194734" y="563034"/>
                </a:cubicBezTo>
                <a:cubicBezTo>
                  <a:pt x="191579" y="566189"/>
                  <a:pt x="186267" y="565856"/>
                  <a:pt x="182034" y="567267"/>
                </a:cubicBezTo>
                <a:cubicBezTo>
                  <a:pt x="177801" y="570089"/>
                  <a:pt x="173983" y="573668"/>
                  <a:pt x="169334" y="575734"/>
                </a:cubicBezTo>
                <a:cubicBezTo>
                  <a:pt x="161179" y="579359"/>
                  <a:pt x="143934" y="584200"/>
                  <a:pt x="143934" y="584200"/>
                </a:cubicBezTo>
                <a:cubicBezTo>
                  <a:pt x="125589" y="582789"/>
                  <a:pt x="106678" y="584708"/>
                  <a:pt x="88900" y="579967"/>
                </a:cubicBezTo>
                <a:cubicBezTo>
                  <a:pt x="83984" y="578656"/>
                  <a:pt x="82220" y="572031"/>
                  <a:pt x="80434" y="567267"/>
                </a:cubicBezTo>
                <a:cubicBezTo>
                  <a:pt x="77908" y="560530"/>
                  <a:pt x="77761" y="553124"/>
                  <a:pt x="76200" y="546100"/>
                </a:cubicBezTo>
                <a:cubicBezTo>
                  <a:pt x="72656" y="530151"/>
                  <a:pt x="72449" y="530612"/>
                  <a:pt x="67734" y="516467"/>
                </a:cubicBezTo>
                <a:cubicBezTo>
                  <a:pt x="66323" y="506589"/>
                  <a:pt x="65744" y="496556"/>
                  <a:pt x="63500" y="486834"/>
                </a:cubicBezTo>
                <a:cubicBezTo>
                  <a:pt x="61493" y="478138"/>
                  <a:pt x="55034" y="461434"/>
                  <a:pt x="55034" y="461434"/>
                </a:cubicBezTo>
                <a:cubicBezTo>
                  <a:pt x="53623" y="441678"/>
                  <a:pt x="52771" y="421875"/>
                  <a:pt x="50800" y="402167"/>
                </a:cubicBezTo>
                <a:cubicBezTo>
                  <a:pt x="41483" y="308997"/>
                  <a:pt x="47886" y="361536"/>
                  <a:pt x="38100" y="317500"/>
                </a:cubicBezTo>
                <a:cubicBezTo>
                  <a:pt x="36539" y="310476"/>
                  <a:pt x="38049" y="302189"/>
                  <a:pt x="33867" y="296334"/>
                </a:cubicBezTo>
                <a:cubicBezTo>
                  <a:pt x="30199" y="291199"/>
                  <a:pt x="22578" y="290689"/>
                  <a:pt x="16934" y="287867"/>
                </a:cubicBezTo>
                <a:lnTo>
                  <a:pt x="8467" y="262467"/>
                </a:lnTo>
                <a:cubicBezTo>
                  <a:pt x="7056" y="258234"/>
                  <a:pt x="4968" y="254169"/>
                  <a:pt x="4234" y="249767"/>
                </a:cubicBezTo>
                <a:lnTo>
                  <a:pt x="0" y="224367"/>
                </a:lnTo>
                <a:cubicBezTo>
                  <a:pt x="1411" y="206023"/>
                  <a:pt x="2084" y="187607"/>
                  <a:pt x="4234" y="169334"/>
                </a:cubicBezTo>
                <a:cubicBezTo>
                  <a:pt x="4914" y="163556"/>
                  <a:pt x="7426" y="158125"/>
                  <a:pt x="8467" y="152400"/>
                </a:cubicBezTo>
                <a:cubicBezTo>
                  <a:pt x="13148" y="126653"/>
                  <a:pt x="14540" y="102531"/>
                  <a:pt x="16934" y="76200"/>
                </a:cubicBezTo>
                <a:cubicBezTo>
                  <a:pt x="23989" y="79022"/>
                  <a:pt x="31429" y="81028"/>
                  <a:pt x="38100" y="84667"/>
                </a:cubicBezTo>
                <a:cubicBezTo>
                  <a:pt x="83850" y="109622"/>
                  <a:pt x="46551" y="95949"/>
                  <a:pt x="76200" y="105834"/>
                </a:cubicBezTo>
                <a:cubicBezTo>
                  <a:pt x="80433" y="104423"/>
                  <a:pt x="84798" y="103358"/>
                  <a:pt x="88900" y="101600"/>
                </a:cubicBezTo>
                <a:cubicBezTo>
                  <a:pt x="103467" y="95357"/>
                  <a:pt x="114483" y="86342"/>
                  <a:pt x="131234" y="84667"/>
                </a:cubicBezTo>
                <a:lnTo>
                  <a:pt x="173567" y="80434"/>
                </a:lnTo>
                <a:cubicBezTo>
                  <a:pt x="176389" y="76201"/>
                  <a:pt x="180030" y="72411"/>
                  <a:pt x="182034" y="67734"/>
                </a:cubicBezTo>
                <a:cubicBezTo>
                  <a:pt x="184326" y="62386"/>
                  <a:pt x="181849" y="54587"/>
                  <a:pt x="186267" y="50800"/>
                </a:cubicBezTo>
                <a:cubicBezTo>
                  <a:pt x="193043" y="44992"/>
                  <a:pt x="203906" y="50800"/>
                  <a:pt x="207434" y="50800"/>
                </a:cubicBezTo>
                <a:close/>
              </a:path>
            </a:pathLst>
          </a:custGeom>
          <a:solidFill>
            <a:srgbClr val="05FF35">
              <a:alpha val="39000"/>
            </a:srgbClr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stCxn id="74" idx="4"/>
            <a:endCxn id="289" idx="1"/>
          </p:cNvCxnSpPr>
          <p:nvPr/>
        </p:nvCxnSpPr>
        <p:spPr>
          <a:xfrm flipH="1">
            <a:off x="2819400" y="4419600"/>
            <a:ext cx="827882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82" idx="4"/>
            <a:endCxn id="289" idx="1"/>
          </p:cNvCxnSpPr>
          <p:nvPr/>
        </p:nvCxnSpPr>
        <p:spPr>
          <a:xfrm flipH="1">
            <a:off x="2819400" y="4416425"/>
            <a:ext cx="2035969" cy="1222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200400" y="4495800"/>
            <a:ext cx="503767" cy="508300"/>
          </a:xfrm>
          <a:custGeom>
            <a:avLst/>
            <a:gdLst>
              <a:gd name="connsiteX0" fmla="*/ 414867 w 503767"/>
              <a:gd name="connsiteY0" fmla="*/ 482600 h 508300"/>
              <a:gd name="connsiteX1" fmla="*/ 414867 w 503767"/>
              <a:gd name="connsiteY1" fmla="*/ 482600 h 508300"/>
              <a:gd name="connsiteX2" fmla="*/ 465667 w 503767"/>
              <a:gd name="connsiteY2" fmla="*/ 503767 h 508300"/>
              <a:gd name="connsiteX3" fmla="*/ 478367 w 503767"/>
              <a:gd name="connsiteY3" fmla="*/ 495300 h 508300"/>
              <a:gd name="connsiteX4" fmla="*/ 491067 w 503767"/>
              <a:gd name="connsiteY4" fmla="*/ 469900 h 508300"/>
              <a:gd name="connsiteX5" fmla="*/ 503767 w 503767"/>
              <a:gd name="connsiteY5" fmla="*/ 465667 h 508300"/>
              <a:gd name="connsiteX6" fmla="*/ 491067 w 503767"/>
              <a:gd name="connsiteY6" fmla="*/ 359834 h 508300"/>
              <a:gd name="connsiteX7" fmla="*/ 482600 w 503767"/>
              <a:gd name="connsiteY7" fmla="*/ 342900 h 508300"/>
              <a:gd name="connsiteX8" fmla="*/ 482600 w 503767"/>
              <a:gd name="connsiteY8" fmla="*/ 215900 h 508300"/>
              <a:gd name="connsiteX9" fmla="*/ 444500 w 503767"/>
              <a:gd name="connsiteY9" fmla="*/ 203200 h 508300"/>
              <a:gd name="connsiteX10" fmla="*/ 431800 w 503767"/>
              <a:gd name="connsiteY10" fmla="*/ 194734 h 508300"/>
              <a:gd name="connsiteX11" fmla="*/ 427567 w 503767"/>
              <a:gd name="connsiteY11" fmla="*/ 169334 h 508300"/>
              <a:gd name="connsiteX12" fmla="*/ 423334 w 503767"/>
              <a:gd name="connsiteY12" fmla="*/ 156634 h 508300"/>
              <a:gd name="connsiteX13" fmla="*/ 419100 w 503767"/>
              <a:gd name="connsiteY13" fmla="*/ 139700 h 508300"/>
              <a:gd name="connsiteX14" fmla="*/ 414867 w 503767"/>
              <a:gd name="connsiteY14" fmla="*/ 42334 h 508300"/>
              <a:gd name="connsiteX15" fmla="*/ 389467 w 503767"/>
              <a:gd name="connsiteY15" fmla="*/ 29634 h 508300"/>
              <a:gd name="connsiteX16" fmla="*/ 364067 w 503767"/>
              <a:gd name="connsiteY16" fmla="*/ 50800 h 508300"/>
              <a:gd name="connsiteX17" fmla="*/ 334434 w 503767"/>
              <a:gd name="connsiteY17" fmla="*/ 46567 h 508300"/>
              <a:gd name="connsiteX18" fmla="*/ 300567 w 503767"/>
              <a:gd name="connsiteY18" fmla="*/ 29634 h 508300"/>
              <a:gd name="connsiteX19" fmla="*/ 275167 w 503767"/>
              <a:gd name="connsiteY19" fmla="*/ 21167 h 508300"/>
              <a:gd name="connsiteX20" fmla="*/ 237067 w 503767"/>
              <a:gd name="connsiteY20" fmla="*/ 0 h 508300"/>
              <a:gd name="connsiteX21" fmla="*/ 177800 w 503767"/>
              <a:gd name="connsiteY21" fmla="*/ 4234 h 508300"/>
              <a:gd name="connsiteX22" fmla="*/ 160867 w 503767"/>
              <a:gd name="connsiteY22" fmla="*/ 29634 h 508300"/>
              <a:gd name="connsiteX23" fmla="*/ 148167 w 503767"/>
              <a:gd name="connsiteY23" fmla="*/ 42334 h 508300"/>
              <a:gd name="connsiteX24" fmla="*/ 143934 w 503767"/>
              <a:gd name="connsiteY24" fmla="*/ 55034 h 508300"/>
              <a:gd name="connsiteX25" fmla="*/ 131234 w 503767"/>
              <a:gd name="connsiteY25" fmla="*/ 88900 h 508300"/>
              <a:gd name="connsiteX26" fmla="*/ 97367 w 503767"/>
              <a:gd name="connsiteY26" fmla="*/ 97367 h 508300"/>
              <a:gd name="connsiteX27" fmla="*/ 80434 w 503767"/>
              <a:gd name="connsiteY27" fmla="*/ 101600 h 508300"/>
              <a:gd name="connsiteX28" fmla="*/ 46567 w 503767"/>
              <a:gd name="connsiteY28" fmla="*/ 110067 h 508300"/>
              <a:gd name="connsiteX29" fmla="*/ 33867 w 503767"/>
              <a:gd name="connsiteY29" fmla="*/ 122767 h 508300"/>
              <a:gd name="connsiteX30" fmla="*/ 21167 w 503767"/>
              <a:gd name="connsiteY30" fmla="*/ 127000 h 508300"/>
              <a:gd name="connsiteX31" fmla="*/ 8467 w 503767"/>
              <a:gd name="connsiteY31" fmla="*/ 135467 h 508300"/>
              <a:gd name="connsiteX32" fmla="*/ 0 w 503767"/>
              <a:gd name="connsiteY32" fmla="*/ 177800 h 508300"/>
              <a:gd name="connsiteX33" fmla="*/ 4234 w 503767"/>
              <a:gd name="connsiteY33" fmla="*/ 228600 h 508300"/>
              <a:gd name="connsiteX34" fmla="*/ 97367 w 503767"/>
              <a:gd name="connsiteY34" fmla="*/ 224367 h 508300"/>
              <a:gd name="connsiteX35" fmla="*/ 135467 w 503767"/>
              <a:gd name="connsiteY35" fmla="*/ 207434 h 508300"/>
              <a:gd name="connsiteX36" fmla="*/ 160867 w 503767"/>
              <a:gd name="connsiteY36" fmla="*/ 198967 h 508300"/>
              <a:gd name="connsiteX37" fmla="*/ 194734 w 503767"/>
              <a:gd name="connsiteY37" fmla="*/ 190500 h 508300"/>
              <a:gd name="connsiteX38" fmla="*/ 220134 w 503767"/>
              <a:gd name="connsiteY38" fmla="*/ 194734 h 508300"/>
              <a:gd name="connsiteX39" fmla="*/ 224367 w 503767"/>
              <a:gd name="connsiteY39" fmla="*/ 207434 h 508300"/>
              <a:gd name="connsiteX40" fmla="*/ 228600 w 503767"/>
              <a:gd name="connsiteY40" fmla="*/ 228600 h 508300"/>
              <a:gd name="connsiteX41" fmla="*/ 237067 w 503767"/>
              <a:gd name="connsiteY41" fmla="*/ 254000 h 508300"/>
              <a:gd name="connsiteX42" fmla="*/ 241300 w 503767"/>
              <a:gd name="connsiteY42" fmla="*/ 270934 h 508300"/>
              <a:gd name="connsiteX43" fmla="*/ 254000 w 503767"/>
              <a:gd name="connsiteY43" fmla="*/ 275167 h 508300"/>
              <a:gd name="connsiteX44" fmla="*/ 334434 w 503767"/>
              <a:gd name="connsiteY44" fmla="*/ 283634 h 508300"/>
              <a:gd name="connsiteX45" fmla="*/ 364067 w 503767"/>
              <a:gd name="connsiteY45" fmla="*/ 292100 h 508300"/>
              <a:gd name="connsiteX46" fmla="*/ 389467 w 503767"/>
              <a:gd name="connsiteY46" fmla="*/ 309034 h 508300"/>
              <a:gd name="connsiteX47" fmla="*/ 402167 w 503767"/>
              <a:gd name="connsiteY47" fmla="*/ 338667 h 508300"/>
              <a:gd name="connsiteX48" fmla="*/ 406400 w 503767"/>
              <a:gd name="connsiteY48" fmla="*/ 376767 h 508300"/>
              <a:gd name="connsiteX49" fmla="*/ 414867 w 503767"/>
              <a:gd name="connsiteY49" fmla="*/ 402167 h 508300"/>
              <a:gd name="connsiteX50" fmla="*/ 414867 w 503767"/>
              <a:gd name="connsiteY50" fmla="*/ 482600 h 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3767" h="508300">
                <a:moveTo>
                  <a:pt x="414867" y="482600"/>
                </a:moveTo>
                <a:lnTo>
                  <a:pt x="414867" y="482600"/>
                </a:lnTo>
                <a:cubicBezTo>
                  <a:pt x="441251" y="505215"/>
                  <a:pt x="436561" y="514681"/>
                  <a:pt x="465667" y="503767"/>
                </a:cubicBezTo>
                <a:cubicBezTo>
                  <a:pt x="470431" y="501981"/>
                  <a:pt x="474134" y="498122"/>
                  <a:pt x="478367" y="495300"/>
                </a:cubicBezTo>
                <a:cubicBezTo>
                  <a:pt x="481156" y="486933"/>
                  <a:pt x="483606" y="475869"/>
                  <a:pt x="491067" y="469900"/>
                </a:cubicBezTo>
                <a:cubicBezTo>
                  <a:pt x="494552" y="467112"/>
                  <a:pt x="499534" y="467078"/>
                  <a:pt x="503767" y="465667"/>
                </a:cubicBezTo>
                <a:cubicBezTo>
                  <a:pt x="502872" y="452238"/>
                  <a:pt x="500781" y="379262"/>
                  <a:pt x="491067" y="359834"/>
                </a:cubicBezTo>
                <a:lnTo>
                  <a:pt x="482600" y="342900"/>
                </a:lnTo>
                <a:cubicBezTo>
                  <a:pt x="489279" y="296156"/>
                  <a:pt x="494268" y="274239"/>
                  <a:pt x="482600" y="215900"/>
                </a:cubicBezTo>
                <a:cubicBezTo>
                  <a:pt x="481140" y="208599"/>
                  <a:pt x="446874" y="203675"/>
                  <a:pt x="444500" y="203200"/>
                </a:cubicBezTo>
                <a:cubicBezTo>
                  <a:pt x="440267" y="200378"/>
                  <a:pt x="434075" y="199285"/>
                  <a:pt x="431800" y="194734"/>
                </a:cubicBezTo>
                <a:cubicBezTo>
                  <a:pt x="427961" y="187057"/>
                  <a:pt x="429429" y="177713"/>
                  <a:pt x="427567" y="169334"/>
                </a:cubicBezTo>
                <a:cubicBezTo>
                  <a:pt x="426599" y="164978"/>
                  <a:pt x="424560" y="160925"/>
                  <a:pt x="423334" y="156634"/>
                </a:cubicBezTo>
                <a:cubicBezTo>
                  <a:pt x="421736" y="151039"/>
                  <a:pt x="420511" y="145345"/>
                  <a:pt x="419100" y="139700"/>
                </a:cubicBezTo>
                <a:cubicBezTo>
                  <a:pt x="428608" y="101676"/>
                  <a:pt x="429810" y="105092"/>
                  <a:pt x="414867" y="42334"/>
                </a:cubicBezTo>
                <a:cubicBezTo>
                  <a:pt x="413452" y="36391"/>
                  <a:pt x="393840" y="31092"/>
                  <a:pt x="389467" y="29634"/>
                </a:cubicBezTo>
                <a:cubicBezTo>
                  <a:pt x="386269" y="32832"/>
                  <a:pt x="370617" y="50145"/>
                  <a:pt x="364067" y="50800"/>
                </a:cubicBezTo>
                <a:cubicBezTo>
                  <a:pt x="354139" y="51793"/>
                  <a:pt x="344312" y="47978"/>
                  <a:pt x="334434" y="46567"/>
                </a:cubicBezTo>
                <a:cubicBezTo>
                  <a:pt x="314396" y="26529"/>
                  <a:pt x="330309" y="37745"/>
                  <a:pt x="300567" y="29634"/>
                </a:cubicBezTo>
                <a:cubicBezTo>
                  <a:pt x="291957" y="27286"/>
                  <a:pt x="275167" y="21167"/>
                  <a:pt x="275167" y="21167"/>
                </a:cubicBezTo>
                <a:cubicBezTo>
                  <a:pt x="246054" y="1759"/>
                  <a:pt x="259420" y="7452"/>
                  <a:pt x="237067" y="0"/>
                </a:cubicBezTo>
                <a:lnTo>
                  <a:pt x="177800" y="4234"/>
                </a:lnTo>
                <a:cubicBezTo>
                  <a:pt x="168316" y="7922"/>
                  <a:pt x="168062" y="22439"/>
                  <a:pt x="160867" y="29634"/>
                </a:cubicBezTo>
                <a:lnTo>
                  <a:pt x="148167" y="42334"/>
                </a:lnTo>
                <a:cubicBezTo>
                  <a:pt x="146756" y="46567"/>
                  <a:pt x="145016" y="50705"/>
                  <a:pt x="143934" y="55034"/>
                </a:cubicBezTo>
                <a:cubicBezTo>
                  <a:pt x="140922" y="67080"/>
                  <a:pt x="142121" y="80190"/>
                  <a:pt x="131234" y="88900"/>
                </a:cubicBezTo>
                <a:cubicBezTo>
                  <a:pt x="126868" y="92393"/>
                  <a:pt x="98465" y="97123"/>
                  <a:pt x="97367" y="97367"/>
                </a:cubicBezTo>
                <a:cubicBezTo>
                  <a:pt x="91687" y="98629"/>
                  <a:pt x="86113" y="100338"/>
                  <a:pt x="80434" y="101600"/>
                </a:cubicBezTo>
                <a:cubicBezTo>
                  <a:pt x="49786" y="108411"/>
                  <a:pt x="69260" y="102503"/>
                  <a:pt x="46567" y="110067"/>
                </a:cubicBezTo>
                <a:cubicBezTo>
                  <a:pt x="42334" y="114300"/>
                  <a:pt x="38848" y="119446"/>
                  <a:pt x="33867" y="122767"/>
                </a:cubicBezTo>
                <a:cubicBezTo>
                  <a:pt x="30154" y="125242"/>
                  <a:pt x="25158" y="125004"/>
                  <a:pt x="21167" y="127000"/>
                </a:cubicBezTo>
                <a:cubicBezTo>
                  <a:pt x="16616" y="129275"/>
                  <a:pt x="12700" y="132645"/>
                  <a:pt x="8467" y="135467"/>
                </a:cubicBezTo>
                <a:cubicBezTo>
                  <a:pt x="3255" y="151105"/>
                  <a:pt x="0" y="158346"/>
                  <a:pt x="0" y="177800"/>
                </a:cubicBezTo>
                <a:cubicBezTo>
                  <a:pt x="0" y="194792"/>
                  <a:pt x="2823" y="211667"/>
                  <a:pt x="4234" y="228600"/>
                </a:cubicBezTo>
                <a:cubicBezTo>
                  <a:pt x="35278" y="227189"/>
                  <a:pt x="66467" y="227678"/>
                  <a:pt x="97367" y="224367"/>
                </a:cubicBezTo>
                <a:cubicBezTo>
                  <a:pt x="130578" y="220809"/>
                  <a:pt x="113640" y="217135"/>
                  <a:pt x="135467" y="207434"/>
                </a:cubicBezTo>
                <a:cubicBezTo>
                  <a:pt x="143623" y="203809"/>
                  <a:pt x="152400" y="201789"/>
                  <a:pt x="160867" y="198967"/>
                </a:cubicBezTo>
                <a:cubicBezTo>
                  <a:pt x="180389" y="192460"/>
                  <a:pt x="169198" y="195608"/>
                  <a:pt x="194734" y="190500"/>
                </a:cubicBezTo>
                <a:cubicBezTo>
                  <a:pt x="203201" y="191911"/>
                  <a:pt x="212682" y="190475"/>
                  <a:pt x="220134" y="194734"/>
                </a:cubicBezTo>
                <a:cubicBezTo>
                  <a:pt x="224008" y="196948"/>
                  <a:pt x="223285" y="203105"/>
                  <a:pt x="224367" y="207434"/>
                </a:cubicBezTo>
                <a:cubicBezTo>
                  <a:pt x="226112" y="214414"/>
                  <a:pt x="226707" y="221658"/>
                  <a:pt x="228600" y="228600"/>
                </a:cubicBezTo>
                <a:cubicBezTo>
                  <a:pt x="230948" y="237210"/>
                  <a:pt x="234903" y="245342"/>
                  <a:pt x="237067" y="254000"/>
                </a:cubicBezTo>
                <a:cubicBezTo>
                  <a:pt x="238478" y="259645"/>
                  <a:pt x="237665" y="266391"/>
                  <a:pt x="241300" y="270934"/>
                </a:cubicBezTo>
                <a:cubicBezTo>
                  <a:pt x="244088" y="274419"/>
                  <a:pt x="249644" y="274199"/>
                  <a:pt x="254000" y="275167"/>
                </a:cubicBezTo>
                <a:cubicBezTo>
                  <a:pt x="280896" y="281143"/>
                  <a:pt x="306538" y="281488"/>
                  <a:pt x="334434" y="283634"/>
                </a:cubicBezTo>
                <a:cubicBezTo>
                  <a:pt x="336691" y="284198"/>
                  <a:pt x="360424" y="289671"/>
                  <a:pt x="364067" y="292100"/>
                </a:cubicBezTo>
                <a:cubicBezTo>
                  <a:pt x="395782" y="313243"/>
                  <a:pt x="359267" y="298966"/>
                  <a:pt x="389467" y="309034"/>
                </a:cubicBezTo>
                <a:cubicBezTo>
                  <a:pt x="393324" y="316747"/>
                  <a:pt x="400610" y="329322"/>
                  <a:pt x="402167" y="338667"/>
                </a:cubicBezTo>
                <a:cubicBezTo>
                  <a:pt x="404268" y="351271"/>
                  <a:pt x="403894" y="364237"/>
                  <a:pt x="406400" y="376767"/>
                </a:cubicBezTo>
                <a:cubicBezTo>
                  <a:pt x="408150" y="385518"/>
                  <a:pt x="412045" y="393700"/>
                  <a:pt x="414867" y="402167"/>
                </a:cubicBezTo>
                <a:cubicBezTo>
                  <a:pt x="427132" y="438961"/>
                  <a:pt x="414867" y="469195"/>
                  <a:pt x="414867" y="482600"/>
                </a:cubicBezTo>
                <a:close/>
              </a:path>
            </a:pathLst>
          </a:custGeom>
          <a:solidFill>
            <a:srgbClr val="009A46"/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3962400" y="4648200"/>
            <a:ext cx="431800" cy="584200"/>
          </a:xfrm>
          <a:custGeom>
            <a:avLst/>
            <a:gdLst>
              <a:gd name="connsiteX0" fmla="*/ 207434 w 431800"/>
              <a:gd name="connsiteY0" fmla="*/ 50800 h 584200"/>
              <a:gd name="connsiteX1" fmla="*/ 207434 w 431800"/>
              <a:gd name="connsiteY1" fmla="*/ 50800 h 584200"/>
              <a:gd name="connsiteX2" fmla="*/ 224367 w 431800"/>
              <a:gd name="connsiteY2" fmla="*/ 4234 h 584200"/>
              <a:gd name="connsiteX3" fmla="*/ 237067 w 431800"/>
              <a:gd name="connsiteY3" fmla="*/ 0 h 584200"/>
              <a:gd name="connsiteX4" fmla="*/ 296334 w 431800"/>
              <a:gd name="connsiteY4" fmla="*/ 4234 h 584200"/>
              <a:gd name="connsiteX5" fmla="*/ 309034 w 431800"/>
              <a:gd name="connsiteY5" fmla="*/ 8467 h 584200"/>
              <a:gd name="connsiteX6" fmla="*/ 317500 w 431800"/>
              <a:gd name="connsiteY6" fmla="*/ 21167 h 584200"/>
              <a:gd name="connsiteX7" fmla="*/ 342900 w 431800"/>
              <a:gd name="connsiteY7" fmla="*/ 33867 h 584200"/>
              <a:gd name="connsiteX8" fmla="*/ 355600 w 431800"/>
              <a:gd name="connsiteY8" fmla="*/ 42334 h 584200"/>
              <a:gd name="connsiteX9" fmla="*/ 368300 w 431800"/>
              <a:gd name="connsiteY9" fmla="*/ 46567 h 584200"/>
              <a:gd name="connsiteX10" fmla="*/ 381000 w 431800"/>
              <a:gd name="connsiteY10" fmla="*/ 59267 h 584200"/>
              <a:gd name="connsiteX11" fmla="*/ 397934 w 431800"/>
              <a:gd name="connsiteY11" fmla="*/ 84667 h 584200"/>
              <a:gd name="connsiteX12" fmla="*/ 414867 w 431800"/>
              <a:gd name="connsiteY12" fmla="*/ 88900 h 584200"/>
              <a:gd name="connsiteX13" fmla="*/ 427567 w 431800"/>
              <a:gd name="connsiteY13" fmla="*/ 97367 h 584200"/>
              <a:gd name="connsiteX14" fmla="*/ 431800 w 431800"/>
              <a:gd name="connsiteY14" fmla="*/ 114300 h 584200"/>
              <a:gd name="connsiteX15" fmla="*/ 427567 w 431800"/>
              <a:gd name="connsiteY15" fmla="*/ 177800 h 584200"/>
              <a:gd name="connsiteX16" fmla="*/ 419100 w 431800"/>
              <a:gd name="connsiteY16" fmla="*/ 190500 h 584200"/>
              <a:gd name="connsiteX17" fmla="*/ 393700 w 431800"/>
              <a:gd name="connsiteY17" fmla="*/ 194734 h 584200"/>
              <a:gd name="connsiteX18" fmla="*/ 368300 w 431800"/>
              <a:gd name="connsiteY18" fmla="*/ 203200 h 584200"/>
              <a:gd name="connsiteX19" fmla="*/ 334434 w 431800"/>
              <a:gd name="connsiteY19" fmla="*/ 194734 h 584200"/>
              <a:gd name="connsiteX20" fmla="*/ 309034 w 431800"/>
              <a:gd name="connsiteY20" fmla="*/ 186267 h 584200"/>
              <a:gd name="connsiteX21" fmla="*/ 249767 w 431800"/>
              <a:gd name="connsiteY21" fmla="*/ 198967 h 584200"/>
              <a:gd name="connsiteX22" fmla="*/ 237067 w 431800"/>
              <a:gd name="connsiteY22" fmla="*/ 203200 h 584200"/>
              <a:gd name="connsiteX23" fmla="*/ 224367 w 431800"/>
              <a:gd name="connsiteY23" fmla="*/ 232834 h 584200"/>
              <a:gd name="connsiteX24" fmla="*/ 211667 w 431800"/>
              <a:gd name="connsiteY24" fmla="*/ 237067 h 584200"/>
              <a:gd name="connsiteX25" fmla="*/ 203200 w 431800"/>
              <a:gd name="connsiteY25" fmla="*/ 249767 h 584200"/>
              <a:gd name="connsiteX26" fmla="*/ 198967 w 431800"/>
              <a:gd name="connsiteY26" fmla="*/ 262467 h 584200"/>
              <a:gd name="connsiteX27" fmla="*/ 207434 w 431800"/>
              <a:gd name="connsiteY27" fmla="*/ 359834 h 584200"/>
              <a:gd name="connsiteX28" fmla="*/ 211667 w 431800"/>
              <a:gd name="connsiteY28" fmla="*/ 448734 h 584200"/>
              <a:gd name="connsiteX29" fmla="*/ 224367 w 431800"/>
              <a:gd name="connsiteY29" fmla="*/ 461434 h 584200"/>
              <a:gd name="connsiteX30" fmla="*/ 228600 w 431800"/>
              <a:gd name="connsiteY30" fmla="*/ 495300 h 584200"/>
              <a:gd name="connsiteX31" fmla="*/ 224367 w 431800"/>
              <a:gd name="connsiteY31" fmla="*/ 508000 h 584200"/>
              <a:gd name="connsiteX32" fmla="*/ 211667 w 431800"/>
              <a:gd name="connsiteY32" fmla="*/ 516467 h 584200"/>
              <a:gd name="connsiteX33" fmla="*/ 203200 w 431800"/>
              <a:gd name="connsiteY33" fmla="*/ 529167 h 584200"/>
              <a:gd name="connsiteX34" fmla="*/ 198967 w 431800"/>
              <a:gd name="connsiteY34" fmla="*/ 550334 h 584200"/>
              <a:gd name="connsiteX35" fmla="*/ 194734 w 431800"/>
              <a:gd name="connsiteY35" fmla="*/ 563034 h 584200"/>
              <a:gd name="connsiteX36" fmla="*/ 182034 w 431800"/>
              <a:gd name="connsiteY36" fmla="*/ 567267 h 584200"/>
              <a:gd name="connsiteX37" fmla="*/ 169334 w 431800"/>
              <a:gd name="connsiteY37" fmla="*/ 575734 h 584200"/>
              <a:gd name="connsiteX38" fmla="*/ 143934 w 431800"/>
              <a:gd name="connsiteY38" fmla="*/ 584200 h 584200"/>
              <a:gd name="connsiteX39" fmla="*/ 88900 w 431800"/>
              <a:gd name="connsiteY39" fmla="*/ 579967 h 584200"/>
              <a:gd name="connsiteX40" fmla="*/ 80434 w 431800"/>
              <a:gd name="connsiteY40" fmla="*/ 567267 h 584200"/>
              <a:gd name="connsiteX41" fmla="*/ 76200 w 431800"/>
              <a:gd name="connsiteY41" fmla="*/ 546100 h 584200"/>
              <a:gd name="connsiteX42" fmla="*/ 67734 w 431800"/>
              <a:gd name="connsiteY42" fmla="*/ 516467 h 584200"/>
              <a:gd name="connsiteX43" fmla="*/ 63500 w 431800"/>
              <a:gd name="connsiteY43" fmla="*/ 486834 h 584200"/>
              <a:gd name="connsiteX44" fmla="*/ 55034 w 431800"/>
              <a:gd name="connsiteY44" fmla="*/ 461434 h 584200"/>
              <a:gd name="connsiteX45" fmla="*/ 50800 w 431800"/>
              <a:gd name="connsiteY45" fmla="*/ 402167 h 584200"/>
              <a:gd name="connsiteX46" fmla="*/ 38100 w 431800"/>
              <a:gd name="connsiteY46" fmla="*/ 317500 h 584200"/>
              <a:gd name="connsiteX47" fmla="*/ 33867 w 431800"/>
              <a:gd name="connsiteY47" fmla="*/ 296334 h 584200"/>
              <a:gd name="connsiteX48" fmla="*/ 16934 w 431800"/>
              <a:gd name="connsiteY48" fmla="*/ 287867 h 584200"/>
              <a:gd name="connsiteX49" fmla="*/ 8467 w 431800"/>
              <a:gd name="connsiteY49" fmla="*/ 262467 h 584200"/>
              <a:gd name="connsiteX50" fmla="*/ 4234 w 431800"/>
              <a:gd name="connsiteY50" fmla="*/ 249767 h 584200"/>
              <a:gd name="connsiteX51" fmla="*/ 0 w 431800"/>
              <a:gd name="connsiteY51" fmla="*/ 224367 h 584200"/>
              <a:gd name="connsiteX52" fmla="*/ 4234 w 431800"/>
              <a:gd name="connsiteY52" fmla="*/ 169334 h 584200"/>
              <a:gd name="connsiteX53" fmla="*/ 8467 w 431800"/>
              <a:gd name="connsiteY53" fmla="*/ 152400 h 584200"/>
              <a:gd name="connsiteX54" fmla="*/ 16934 w 431800"/>
              <a:gd name="connsiteY54" fmla="*/ 76200 h 584200"/>
              <a:gd name="connsiteX55" fmla="*/ 38100 w 431800"/>
              <a:gd name="connsiteY55" fmla="*/ 84667 h 584200"/>
              <a:gd name="connsiteX56" fmla="*/ 76200 w 431800"/>
              <a:gd name="connsiteY56" fmla="*/ 105834 h 584200"/>
              <a:gd name="connsiteX57" fmla="*/ 88900 w 431800"/>
              <a:gd name="connsiteY57" fmla="*/ 101600 h 584200"/>
              <a:gd name="connsiteX58" fmla="*/ 131234 w 431800"/>
              <a:gd name="connsiteY58" fmla="*/ 84667 h 584200"/>
              <a:gd name="connsiteX59" fmla="*/ 173567 w 431800"/>
              <a:gd name="connsiteY59" fmla="*/ 80434 h 584200"/>
              <a:gd name="connsiteX60" fmla="*/ 182034 w 431800"/>
              <a:gd name="connsiteY60" fmla="*/ 67734 h 584200"/>
              <a:gd name="connsiteX61" fmla="*/ 186267 w 431800"/>
              <a:gd name="connsiteY61" fmla="*/ 50800 h 584200"/>
              <a:gd name="connsiteX62" fmla="*/ 207434 w 431800"/>
              <a:gd name="connsiteY62" fmla="*/ 508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1800" h="584200">
                <a:moveTo>
                  <a:pt x="207434" y="50800"/>
                </a:moveTo>
                <a:lnTo>
                  <a:pt x="207434" y="50800"/>
                </a:lnTo>
                <a:cubicBezTo>
                  <a:pt x="211080" y="17981"/>
                  <a:pt x="201492" y="15672"/>
                  <a:pt x="224367" y="4234"/>
                </a:cubicBezTo>
                <a:cubicBezTo>
                  <a:pt x="228358" y="2238"/>
                  <a:pt x="232834" y="1411"/>
                  <a:pt x="237067" y="0"/>
                </a:cubicBezTo>
                <a:cubicBezTo>
                  <a:pt x="256823" y="1411"/>
                  <a:pt x="276664" y="1920"/>
                  <a:pt x="296334" y="4234"/>
                </a:cubicBezTo>
                <a:cubicBezTo>
                  <a:pt x="300766" y="4755"/>
                  <a:pt x="305550" y="5679"/>
                  <a:pt x="309034" y="8467"/>
                </a:cubicBezTo>
                <a:cubicBezTo>
                  <a:pt x="313007" y="11645"/>
                  <a:pt x="313903" y="17569"/>
                  <a:pt x="317500" y="21167"/>
                </a:cubicBezTo>
                <a:cubicBezTo>
                  <a:pt x="325707" y="29374"/>
                  <a:pt x="332570" y="30424"/>
                  <a:pt x="342900" y="33867"/>
                </a:cubicBezTo>
                <a:cubicBezTo>
                  <a:pt x="347133" y="36689"/>
                  <a:pt x="351049" y="40059"/>
                  <a:pt x="355600" y="42334"/>
                </a:cubicBezTo>
                <a:cubicBezTo>
                  <a:pt x="359591" y="44330"/>
                  <a:pt x="364587" y="44092"/>
                  <a:pt x="368300" y="46567"/>
                </a:cubicBezTo>
                <a:cubicBezTo>
                  <a:pt x="373281" y="49888"/>
                  <a:pt x="376767" y="55034"/>
                  <a:pt x="381000" y="59267"/>
                </a:cubicBezTo>
                <a:cubicBezTo>
                  <a:pt x="385042" y="71390"/>
                  <a:pt x="384877" y="77206"/>
                  <a:pt x="397934" y="84667"/>
                </a:cubicBezTo>
                <a:cubicBezTo>
                  <a:pt x="402985" y="87554"/>
                  <a:pt x="409223" y="87489"/>
                  <a:pt x="414867" y="88900"/>
                </a:cubicBezTo>
                <a:cubicBezTo>
                  <a:pt x="419100" y="91722"/>
                  <a:pt x="424745" y="93134"/>
                  <a:pt x="427567" y="97367"/>
                </a:cubicBezTo>
                <a:cubicBezTo>
                  <a:pt x="430794" y="102208"/>
                  <a:pt x="431800" y="108482"/>
                  <a:pt x="431800" y="114300"/>
                </a:cubicBezTo>
                <a:cubicBezTo>
                  <a:pt x="431800" y="135514"/>
                  <a:pt x="431055" y="156875"/>
                  <a:pt x="427567" y="177800"/>
                </a:cubicBezTo>
                <a:cubicBezTo>
                  <a:pt x="426731" y="182819"/>
                  <a:pt x="423651" y="188225"/>
                  <a:pt x="419100" y="190500"/>
                </a:cubicBezTo>
                <a:cubicBezTo>
                  <a:pt x="411423" y="194339"/>
                  <a:pt x="402027" y="192652"/>
                  <a:pt x="393700" y="194734"/>
                </a:cubicBezTo>
                <a:cubicBezTo>
                  <a:pt x="385042" y="196899"/>
                  <a:pt x="368300" y="203200"/>
                  <a:pt x="368300" y="203200"/>
                </a:cubicBezTo>
                <a:cubicBezTo>
                  <a:pt x="357011" y="200378"/>
                  <a:pt x="345622" y="197931"/>
                  <a:pt x="334434" y="194734"/>
                </a:cubicBezTo>
                <a:cubicBezTo>
                  <a:pt x="325853" y="192282"/>
                  <a:pt x="309034" y="186267"/>
                  <a:pt x="309034" y="186267"/>
                </a:cubicBezTo>
                <a:cubicBezTo>
                  <a:pt x="292840" y="189506"/>
                  <a:pt x="267787" y="193819"/>
                  <a:pt x="249767" y="198967"/>
                </a:cubicBezTo>
                <a:cubicBezTo>
                  <a:pt x="245476" y="200193"/>
                  <a:pt x="241300" y="201789"/>
                  <a:pt x="237067" y="203200"/>
                </a:cubicBezTo>
                <a:cubicBezTo>
                  <a:pt x="234525" y="213369"/>
                  <a:pt x="233504" y="225525"/>
                  <a:pt x="224367" y="232834"/>
                </a:cubicBezTo>
                <a:cubicBezTo>
                  <a:pt x="220882" y="235622"/>
                  <a:pt x="215900" y="235656"/>
                  <a:pt x="211667" y="237067"/>
                </a:cubicBezTo>
                <a:cubicBezTo>
                  <a:pt x="208845" y="241300"/>
                  <a:pt x="205475" y="245216"/>
                  <a:pt x="203200" y="249767"/>
                </a:cubicBezTo>
                <a:cubicBezTo>
                  <a:pt x="201204" y="253758"/>
                  <a:pt x="198967" y="258005"/>
                  <a:pt x="198967" y="262467"/>
                </a:cubicBezTo>
                <a:cubicBezTo>
                  <a:pt x="198967" y="338225"/>
                  <a:pt x="194967" y="322438"/>
                  <a:pt x="207434" y="359834"/>
                </a:cubicBezTo>
                <a:cubicBezTo>
                  <a:pt x="208845" y="389467"/>
                  <a:pt x="206790" y="419471"/>
                  <a:pt x="211667" y="448734"/>
                </a:cubicBezTo>
                <a:cubicBezTo>
                  <a:pt x="212651" y="454639"/>
                  <a:pt x="222321" y="455808"/>
                  <a:pt x="224367" y="461434"/>
                </a:cubicBezTo>
                <a:cubicBezTo>
                  <a:pt x="228255" y="472126"/>
                  <a:pt x="227189" y="484011"/>
                  <a:pt x="228600" y="495300"/>
                </a:cubicBezTo>
                <a:cubicBezTo>
                  <a:pt x="227189" y="499533"/>
                  <a:pt x="227155" y="504515"/>
                  <a:pt x="224367" y="508000"/>
                </a:cubicBezTo>
                <a:cubicBezTo>
                  <a:pt x="221189" y="511973"/>
                  <a:pt x="215265" y="512869"/>
                  <a:pt x="211667" y="516467"/>
                </a:cubicBezTo>
                <a:cubicBezTo>
                  <a:pt x="208069" y="520065"/>
                  <a:pt x="206022" y="524934"/>
                  <a:pt x="203200" y="529167"/>
                </a:cubicBezTo>
                <a:cubicBezTo>
                  <a:pt x="201789" y="536223"/>
                  <a:pt x="200712" y="543353"/>
                  <a:pt x="198967" y="550334"/>
                </a:cubicBezTo>
                <a:cubicBezTo>
                  <a:pt x="197885" y="554663"/>
                  <a:pt x="197889" y="559879"/>
                  <a:pt x="194734" y="563034"/>
                </a:cubicBezTo>
                <a:cubicBezTo>
                  <a:pt x="191579" y="566189"/>
                  <a:pt x="186267" y="565856"/>
                  <a:pt x="182034" y="567267"/>
                </a:cubicBezTo>
                <a:cubicBezTo>
                  <a:pt x="177801" y="570089"/>
                  <a:pt x="173983" y="573668"/>
                  <a:pt x="169334" y="575734"/>
                </a:cubicBezTo>
                <a:cubicBezTo>
                  <a:pt x="161179" y="579359"/>
                  <a:pt x="143934" y="584200"/>
                  <a:pt x="143934" y="584200"/>
                </a:cubicBezTo>
                <a:cubicBezTo>
                  <a:pt x="125589" y="582789"/>
                  <a:pt x="106678" y="584708"/>
                  <a:pt x="88900" y="579967"/>
                </a:cubicBezTo>
                <a:cubicBezTo>
                  <a:pt x="83984" y="578656"/>
                  <a:pt x="82220" y="572031"/>
                  <a:pt x="80434" y="567267"/>
                </a:cubicBezTo>
                <a:cubicBezTo>
                  <a:pt x="77908" y="560530"/>
                  <a:pt x="77761" y="553124"/>
                  <a:pt x="76200" y="546100"/>
                </a:cubicBezTo>
                <a:cubicBezTo>
                  <a:pt x="72656" y="530151"/>
                  <a:pt x="72449" y="530612"/>
                  <a:pt x="67734" y="516467"/>
                </a:cubicBezTo>
                <a:cubicBezTo>
                  <a:pt x="66323" y="506589"/>
                  <a:pt x="65744" y="496556"/>
                  <a:pt x="63500" y="486834"/>
                </a:cubicBezTo>
                <a:cubicBezTo>
                  <a:pt x="61493" y="478138"/>
                  <a:pt x="55034" y="461434"/>
                  <a:pt x="55034" y="461434"/>
                </a:cubicBezTo>
                <a:cubicBezTo>
                  <a:pt x="53623" y="441678"/>
                  <a:pt x="52771" y="421875"/>
                  <a:pt x="50800" y="402167"/>
                </a:cubicBezTo>
                <a:cubicBezTo>
                  <a:pt x="41483" y="308997"/>
                  <a:pt x="47886" y="361536"/>
                  <a:pt x="38100" y="317500"/>
                </a:cubicBezTo>
                <a:cubicBezTo>
                  <a:pt x="36539" y="310476"/>
                  <a:pt x="38049" y="302189"/>
                  <a:pt x="33867" y="296334"/>
                </a:cubicBezTo>
                <a:cubicBezTo>
                  <a:pt x="30199" y="291199"/>
                  <a:pt x="22578" y="290689"/>
                  <a:pt x="16934" y="287867"/>
                </a:cubicBezTo>
                <a:lnTo>
                  <a:pt x="8467" y="262467"/>
                </a:lnTo>
                <a:cubicBezTo>
                  <a:pt x="7056" y="258234"/>
                  <a:pt x="4968" y="254169"/>
                  <a:pt x="4234" y="249767"/>
                </a:cubicBezTo>
                <a:lnTo>
                  <a:pt x="0" y="224367"/>
                </a:lnTo>
                <a:cubicBezTo>
                  <a:pt x="1411" y="206023"/>
                  <a:pt x="2084" y="187607"/>
                  <a:pt x="4234" y="169334"/>
                </a:cubicBezTo>
                <a:cubicBezTo>
                  <a:pt x="4914" y="163556"/>
                  <a:pt x="7426" y="158125"/>
                  <a:pt x="8467" y="152400"/>
                </a:cubicBezTo>
                <a:cubicBezTo>
                  <a:pt x="13148" y="126653"/>
                  <a:pt x="14540" y="102531"/>
                  <a:pt x="16934" y="76200"/>
                </a:cubicBezTo>
                <a:cubicBezTo>
                  <a:pt x="23989" y="79022"/>
                  <a:pt x="31429" y="81028"/>
                  <a:pt x="38100" y="84667"/>
                </a:cubicBezTo>
                <a:cubicBezTo>
                  <a:pt x="83850" y="109622"/>
                  <a:pt x="46551" y="95949"/>
                  <a:pt x="76200" y="105834"/>
                </a:cubicBezTo>
                <a:cubicBezTo>
                  <a:pt x="80433" y="104423"/>
                  <a:pt x="84798" y="103358"/>
                  <a:pt x="88900" y="101600"/>
                </a:cubicBezTo>
                <a:cubicBezTo>
                  <a:pt x="103467" y="95357"/>
                  <a:pt x="114483" y="86342"/>
                  <a:pt x="131234" y="84667"/>
                </a:cubicBezTo>
                <a:lnTo>
                  <a:pt x="173567" y="80434"/>
                </a:lnTo>
                <a:cubicBezTo>
                  <a:pt x="176389" y="76201"/>
                  <a:pt x="180030" y="72411"/>
                  <a:pt x="182034" y="67734"/>
                </a:cubicBezTo>
                <a:cubicBezTo>
                  <a:pt x="184326" y="62386"/>
                  <a:pt x="181849" y="54587"/>
                  <a:pt x="186267" y="50800"/>
                </a:cubicBezTo>
                <a:cubicBezTo>
                  <a:pt x="193043" y="44992"/>
                  <a:pt x="203906" y="50800"/>
                  <a:pt x="207434" y="50800"/>
                </a:cubicBezTo>
                <a:close/>
              </a:path>
            </a:pathLst>
          </a:custGeom>
          <a:solidFill>
            <a:srgbClr val="009A46"/>
          </a:solidFill>
          <a:ln w="57150" cmpd="sng">
            <a:solidFill>
              <a:srgbClr val="009A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657600" y="3429000"/>
            <a:ext cx="503767" cy="508300"/>
          </a:xfrm>
          <a:custGeom>
            <a:avLst/>
            <a:gdLst>
              <a:gd name="connsiteX0" fmla="*/ 414867 w 503767"/>
              <a:gd name="connsiteY0" fmla="*/ 482600 h 508300"/>
              <a:gd name="connsiteX1" fmla="*/ 414867 w 503767"/>
              <a:gd name="connsiteY1" fmla="*/ 482600 h 508300"/>
              <a:gd name="connsiteX2" fmla="*/ 465667 w 503767"/>
              <a:gd name="connsiteY2" fmla="*/ 503767 h 508300"/>
              <a:gd name="connsiteX3" fmla="*/ 478367 w 503767"/>
              <a:gd name="connsiteY3" fmla="*/ 495300 h 508300"/>
              <a:gd name="connsiteX4" fmla="*/ 491067 w 503767"/>
              <a:gd name="connsiteY4" fmla="*/ 469900 h 508300"/>
              <a:gd name="connsiteX5" fmla="*/ 503767 w 503767"/>
              <a:gd name="connsiteY5" fmla="*/ 465667 h 508300"/>
              <a:gd name="connsiteX6" fmla="*/ 491067 w 503767"/>
              <a:gd name="connsiteY6" fmla="*/ 359834 h 508300"/>
              <a:gd name="connsiteX7" fmla="*/ 482600 w 503767"/>
              <a:gd name="connsiteY7" fmla="*/ 342900 h 508300"/>
              <a:gd name="connsiteX8" fmla="*/ 482600 w 503767"/>
              <a:gd name="connsiteY8" fmla="*/ 215900 h 508300"/>
              <a:gd name="connsiteX9" fmla="*/ 444500 w 503767"/>
              <a:gd name="connsiteY9" fmla="*/ 203200 h 508300"/>
              <a:gd name="connsiteX10" fmla="*/ 431800 w 503767"/>
              <a:gd name="connsiteY10" fmla="*/ 194734 h 508300"/>
              <a:gd name="connsiteX11" fmla="*/ 427567 w 503767"/>
              <a:gd name="connsiteY11" fmla="*/ 169334 h 508300"/>
              <a:gd name="connsiteX12" fmla="*/ 423334 w 503767"/>
              <a:gd name="connsiteY12" fmla="*/ 156634 h 508300"/>
              <a:gd name="connsiteX13" fmla="*/ 419100 w 503767"/>
              <a:gd name="connsiteY13" fmla="*/ 139700 h 508300"/>
              <a:gd name="connsiteX14" fmla="*/ 414867 w 503767"/>
              <a:gd name="connsiteY14" fmla="*/ 42334 h 508300"/>
              <a:gd name="connsiteX15" fmla="*/ 389467 w 503767"/>
              <a:gd name="connsiteY15" fmla="*/ 29634 h 508300"/>
              <a:gd name="connsiteX16" fmla="*/ 364067 w 503767"/>
              <a:gd name="connsiteY16" fmla="*/ 50800 h 508300"/>
              <a:gd name="connsiteX17" fmla="*/ 334434 w 503767"/>
              <a:gd name="connsiteY17" fmla="*/ 46567 h 508300"/>
              <a:gd name="connsiteX18" fmla="*/ 300567 w 503767"/>
              <a:gd name="connsiteY18" fmla="*/ 29634 h 508300"/>
              <a:gd name="connsiteX19" fmla="*/ 275167 w 503767"/>
              <a:gd name="connsiteY19" fmla="*/ 21167 h 508300"/>
              <a:gd name="connsiteX20" fmla="*/ 237067 w 503767"/>
              <a:gd name="connsiteY20" fmla="*/ 0 h 508300"/>
              <a:gd name="connsiteX21" fmla="*/ 177800 w 503767"/>
              <a:gd name="connsiteY21" fmla="*/ 4234 h 508300"/>
              <a:gd name="connsiteX22" fmla="*/ 160867 w 503767"/>
              <a:gd name="connsiteY22" fmla="*/ 29634 h 508300"/>
              <a:gd name="connsiteX23" fmla="*/ 148167 w 503767"/>
              <a:gd name="connsiteY23" fmla="*/ 42334 h 508300"/>
              <a:gd name="connsiteX24" fmla="*/ 143934 w 503767"/>
              <a:gd name="connsiteY24" fmla="*/ 55034 h 508300"/>
              <a:gd name="connsiteX25" fmla="*/ 131234 w 503767"/>
              <a:gd name="connsiteY25" fmla="*/ 88900 h 508300"/>
              <a:gd name="connsiteX26" fmla="*/ 97367 w 503767"/>
              <a:gd name="connsiteY26" fmla="*/ 97367 h 508300"/>
              <a:gd name="connsiteX27" fmla="*/ 80434 w 503767"/>
              <a:gd name="connsiteY27" fmla="*/ 101600 h 508300"/>
              <a:gd name="connsiteX28" fmla="*/ 46567 w 503767"/>
              <a:gd name="connsiteY28" fmla="*/ 110067 h 508300"/>
              <a:gd name="connsiteX29" fmla="*/ 33867 w 503767"/>
              <a:gd name="connsiteY29" fmla="*/ 122767 h 508300"/>
              <a:gd name="connsiteX30" fmla="*/ 21167 w 503767"/>
              <a:gd name="connsiteY30" fmla="*/ 127000 h 508300"/>
              <a:gd name="connsiteX31" fmla="*/ 8467 w 503767"/>
              <a:gd name="connsiteY31" fmla="*/ 135467 h 508300"/>
              <a:gd name="connsiteX32" fmla="*/ 0 w 503767"/>
              <a:gd name="connsiteY32" fmla="*/ 177800 h 508300"/>
              <a:gd name="connsiteX33" fmla="*/ 4234 w 503767"/>
              <a:gd name="connsiteY33" fmla="*/ 228600 h 508300"/>
              <a:gd name="connsiteX34" fmla="*/ 97367 w 503767"/>
              <a:gd name="connsiteY34" fmla="*/ 224367 h 508300"/>
              <a:gd name="connsiteX35" fmla="*/ 135467 w 503767"/>
              <a:gd name="connsiteY35" fmla="*/ 207434 h 508300"/>
              <a:gd name="connsiteX36" fmla="*/ 160867 w 503767"/>
              <a:gd name="connsiteY36" fmla="*/ 198967 h 508300"/>
              <a:gd name="connsiteX37" fmla="*/ 194734 w 503767"/>
              <a:gd name="connsiteY37" fmla="*/ 190500 h 508300"/>
              <a:gd name="connsiteX38" fmla="*/ 220134 w 503767"/>
              <a:gd name="connsiteY38" fmla="*/ 194734 h 508300"/>
              <a:gd name="connsiteX39" fmla="*/ 224367 w 503767"/>
              <a:gd name="connsiteY39" fmla="*/ 207434 h 508300"/>
              <a:gd name="connsiteX40" fmla="*/ 228600 w 503767"/>
              <a:gd name="connsiteY40" fmla="*/ 228600 h 508300"/>
              <a:gd name="connsiteX41" fmla="*/ 237067 w 503767"/>
              <a:gd name="connsiteY41" fmla="*/ 254000 h 508300"/>
              <a:gd name="connsiteX42" fmla="*/ 241300 w 503767"/>
              <a:gd name="connsiteY42" fmla="*/ 270934 h 508300"/>
              <a:gd name="connsiteX43" fmla="*/ 254000 w 503767"/>
              <a:gd name="connsiteY43" fmla="*/ 275167 h 508300"/>
              <a:gd name="connsiteX44" fmla="*/ 334434 w 503767"/>
              <a:gd name="connsiteY44" fmla="*/ 283634 h 508300"/>
              <a:gd name="connsiteX45" fmla="*/ 364067 w 503767"/>
              <a:gd name="connsiteY45" fmla="*/ 292100 h 508300"/>
              <a:gd name="connsiteX46" fmla="*/ 389467 w 503767"/>
              <a:gd name="connsiteY46" fmla="*/ 309034 h 508300"/>
              <a:gd name="connsiteX47" fmla="*/ 402167 w 503767"/>
              <a:gd name="connsiteY47" fmla="*/ 338667 h 508300"/>
              <a:gd name="connsiteX48" fmla="*/ 406400 w 503767"/>
              <a:gd name="connsiteY48" fmla="*/ 376767 h 508300"/>
              <a:gd name="connsiteX49" fmla="*/ 414867 w 503767"/>
              <a:gd name="connsiteY49" fmla="*/ 402167 h 508300"/>
              <a:gd name="connsiteX50" fmla="*/ 414867 w 503767"/>
              <a:gd name="connsiteY50" fmla="*/ 482600 h 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3767" h="508300">
                <a:moveTo>
                  <a:pt x="414867" y="482600"/>
                </a:moveTo>
                <a:lnTo>
                  <a:pt x="414867" y="482600"/>
                </a:lnTo>
                <a:cubicBezTo>
                  <a:pt x="441251" y="505215"/>
                  <a:pt x="436561" y="514681"/>
                  <a:pt x="465667" y="503767"/>
                </a:cubicBezTo>
                <a:cubicBezTo>
                  <a:pt x="470431" y="501981"/>
                  <a:pt x="474134" y="498122"/>
                  <a:pt x="478367" y="495300"/>
                </a:cubicBezTo>
                <a:cubicBezTo>
                  <a:pt x="481156" y="486933"/>
                  <a:pt x="483606" y="475869"/>
                  <a:pt x="491067" y="469900"/>
                </a:cubicBezTo>
                <a:cubicBezTo>
                  <a:pt x="494552" y="467112"/>
                  <a:pt x="499534" y="467078"/>
                  <a:pt x="503767" y="465667"/>
                </a:cubicBezTo>
                <a:cubicBezTo>
                  <a:pt x="502872" y="452238"/>
                  <a:pt x="500781" y="379262"/>
                  <a:pt x="491067" y="359834"/>
                </a:cubicBezTo>
                <a:lnTo>
                  <a:pt x="482600" y="342900"/>
                </a:lnTo>
                <a:cubicBezTo>
                  <a:pt x="489279" y="296156"/>
                  <a:pt x="494268" y="274239"/>
                  <a:pt x="482600" y="215900"/>
                </a:cubicBezTo>
                <a:cubicBezTo>
                  <a:pt x="481140" y="208599"/>
                  <a:pt x="446874" y="203675"/>
                  <a:pt x="444500" y="203200"/>
                </a:cubicBezTo>
                <a:cubicBezTo>
                  <a:pt x="440267" y="200378"/>
                  <a:pt x="434075" y="199285"/>
                  <a:pt x="431800" y="194734"/>
                </a:cubicBezTo>
                <a:cubicBezTo>
                  <a:pt x="427961" y="187057"/>
                  <a:pt x="429429" y="177713"/>
                  <a:pt x="427567" y="169334"/>
                </a:cubicBezTo>
                <a:cubicBezTo>
                  <a:pt x="426599" y="164978"/>
                  <a:pt x="424560" y="160925"/>
                  <a:pt x="423334" y="156634"/>
                </a:cubicBezTo>
                <a:cubicBezTo>
                  <a:pt x="421736" y="151039"/>
                  <a:pt x="420511" y="145345"/>
                  <a:pt x="419100" y="139700"/>
                </a:cubicBezTo>
                <a:cubicBezTo>
                  <a:pt x="428608" y="101676"/>
                  <a:pt x="429810" y="105092"/>
                  <a:pt x="414867" y="42334"/>
                </a:cubicBezTo>
                <a:cubicBezTo>
                  <a:pt x="413452" y="36391"/>
                  <a:pt x="393840" y="31092"/>
                  <a:pt x="389467" y="29634"/>
                </a:cubicBezTo>
                <a:cubicBezTo>
                  <a:pt x="386269" y="32832"/>
                  <a:pt x="370617" y="50145"/>
                  <a:pt x="364067" y="50800"/>
                </a:cubicBezTo>
                <a:cubicBezTo>
                  <a:pt x="354139" y="51793"/>
                  <a:pt x="344312" y="47978"/>
                  <a:pt x="334434" y="46567"/>
                </a:cubicBezTo>
                <a:cubicBezTo>
                  <a:pt x="314396" y="26529"/>
                  <a:pt x="330309" y="37745"/>
                  <a:pt x="300567" y="29634"/>
                </a:cubicBezTo>
                <a:cubicBezTo>
                  <a:pt x="291957" y="27286"/>
                  <a:pt x="275167" y="21167"/>
                  <a:pt x="275167" y="21167"/>
                </a:cubicBezTo>
                <a:cubicBezTo>
                  <a:pt x="246054" y="1759"/>
                  <a:pt x="259420" y="7452"/>
                  <a:pt x="237067" y="0"/>
                </a:cubicBezTo>
                <a:lnTo>
                  <a:pt x="177800" y="4234"/>
                </a:lnTo>
                <a:cubicBezTo>
                  <a:pt x="168316" y="7922"/>
                  <a:pt x="168062" y="22439"/>
                  <a:pt x="160867" y="29634"/>
                </a:cubicBezTo>
                <a:lnTo>
                  <a:pt x="148167" y="42334"/>
                </a:lnTo>
                <a:cubicBezTo>
                  <a:pt x="146756" y="46567"/>
                  <a:pt x="145016" y="50705"/>
                  <a:pt x="143934" y="55034"/>
                </a:cubicBezTo>
                <a:cubicBezTo>
                  <a:pt x="140922" y="67080"/>
                  <a:pt x="142121" y="80190"/>
                  <a:pt x="131234" y="88900"/>
                </a:cubicBezTo>
                <a:cubicBezTo>
                  <a:pt x="126868" y="92393"/>
                  <a:pt x="98465" y="97123"/>
                  <a:pt x="97367" y="97367"/>
                </a:cubicBezTo>
                <a:cubicBezTo>
                  <a:pt x="91687" y="98629"/>
                  <a:pt x="86113" y="100338"/>
                  <a:pt x="80434" y="101600"/>
                </a:cubicBezTo>
                <a:cubicBezTo>
                  <a:pt x="49786" y="108411"/>
                  <a:pt x="69260" y="102503"/>
                  <a:pt x="46567" y="110067"/>
                </a:cubicBezTo>
                <a:cubicBezTo>
                  <a:pt x="42334" y="114300"/>
                  <a:pt x="38848" y="119446"/>
                  <a:pt x="33867" y="122767"/>
                </a:cubicBezTo>
                <a:cubicBezTo>
                  <a:pt x="30154" y="125242"/>
                  <a:pt x="25158" y="125004"/>
                  <a:pt x="21167" y="127000"/>
                </a:cubicBezTo>
                <a:cubicBezTo>
                  <a:pt x="16616" y="129275"/>
                  <a:pt x="12700" y="132645"/>
                  <a:pt x="8467" y="135467"/>
                </a:cubicBezTo>
                <a:cubicBezTo>
                  <a:pt x="3255" y="151105"/>
                  <a:pt x="0" y="158346"/>
                  <a:pt x="0" y="177800"/>
                </a:cubicBezTo>
                <a:cubicBezTo>
                  <a:pt x="0" y="194792"/>
                  <a:pt x="2823" y="211667"/>
                  <a:pt x="4234" y="228600"/>
                </a:cubicBezTo>
                <a:cubicBezTo>
                  <a:pt x="35278" y="227189"/>
                  <a:pt x="66467" y="227678"/>
                  <a:pt x="97367" y="224367"/>
                </a:cubicBezTo>
                <a:cubicBezTo>
                  <a:pt x="130578" y="220809"/>
                  <a:pt x="113640" y="217135"/>
                  <a:pt x="135467" y="207434"/>
                </a:cubicBezTo>
                <a:cubicBezTo>
                  <a:pt x="143623" y="203809"/>
                  <a:pt x="152400" y="201789"/>
                  <a:pt x="160867" y="198967"/>
                </a:cubicBezTo>
                <a:cubicBezTo>
                  <a:pt x="180389" y="192460"/>
                  <a:pt x="169198" y="195608"/>
                  <a:pt x="194734" y="190500"/>
                </a:cubicBezTo>
                <a:cubicBezTo>
                  <a:pt x="203201" y="191911"/>
                  <a:pt x="212682" y="190475"/>
                  <a:pt x="220134" y="194734"/>
                </a:cubicBezTo>
                <a:cubicBezTo>
                  <a:pt x="224008" y="196948"/>
                  <a:pt x="223285" y="203105"/>
                  <a:pt x="224367" y="207434"/>
                </a:cubicBezTo>
                <a:cubicBezTo>
                  <a:pt x="226112" y="214414"/>
                  <a:pt x="226707" y="221658"/>
                  <a:pt x="228600" y="228600"/>
                </a:cubicBezTo>
                <a:cubicBezTo>
                  <a:pt x="230948" y="237210"/>
                  <a:pt x="234903" y="245342"/>
                  <a:pt x="237067" y="254000"/>
                </a:cubicBezTo>
                <a:cubicBezTo>
                  <a:pt x="238478" y="259645"/>
                  <a:pt x="237665" y="266391"/>
                  <a:pt x="241300" y="270934"/>
                </a:cubicBezTo>
                <a:cubicBezTo>
                  <a:pt x="244088" y="274419"/>
                  <a:pt x="249644" y="274199"/>
                  <a:pt x="254000" y="275167"/>
                </a:cubicBezTo>
                <a:cubicBezTo>
                  <a:pt x="280896" y="281143"/>
                  <a:pt x="306538" y="281488"/>
                  <a:pt x="334434" y="283634"/>
                </a:cubicBezTo>
                <a:cubicBezTo>
                  <a:pt x="336691" y="284198"/>
                  <a:pt x="360424" y="289671"/>
                  <a:pt x="364067" y="292100"/>
                </a:cubicBezTo>
                <a:cubicBezTo>
                  <a:pt x="395782" y="313243"/>
                  <a:pt x="359267" y="298966"/>
                  <a:pt x="389467" y="309034"/>
                </a:cubicBezTo>
                <a:cubicBezTo>
                  <a:pt x="393324" y="316747"/>
                  <a:pt x="400610" y="329322"/>
                  <a:pt x="402167" y="338667"/>
                </a:cubicBezTo>
                <a:cubicBezTo>
                  <a:pt x="404268" y="351271"/>
                  <a:pt x="403894" y="364237"/>
                  <a:pt x="406400" y="376767"/>
                </a:cubicBezTo>
                <a:cubicBezTo>
                  <a:pt x="408150" y="385518"/>
                  <a:pt x="412045" y="393700"/>
                  <a:pt x="414867" y="402167"/>
                </a:cubicBezTo>
                <a:cubicBezTo>
                  <a:pt x="427132" y="438961"/>
                  <a:pt x="414867" y="469195"/>
                  <a:pt x="414867" y="48260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495800" y="3352800"/>
            <a:ext cx="431800" cy="584200"/>
          </a:xfrm>
          <a:custGeom>
            <a:avLst/>
            <a:gdLst>
              <a:gd name="connsiteX0" fmla="*/ 207434 w 431800"/>
              <a:gd name="connsiteY0" fmla="*/ 50800 h 584200"/>
              <a:gd name="connsiteX1" fmla="*/ 207434 w 431800"/>
              <a:gd name="connsiteY1" fmla="*/ 50800 h 584200"/>
              <a:gd name="connsiteX2" fmla="*/ 224367 w 431800"/>
              <a:gd name="connsiteY2" fmla="*/ 4234 h 584200"/>
              <a:gd name="connsiteX3" fmla="*/ 237067 w 431800"/>
              <a:gd name="connsiteY3" fmla="*/ 0 h 584200"/>
              <a:gd name="connsiteX4" fmla="*/ 296334 w 431800"/>
              <a:gd name="connsiteY4" fmla="*/ 4234 h 584200"/>
              <a:gd name="connsiteX5" fmla="*/ 309034 w 431800"/>
              <a:gd name="connsiteY5" fmla="*/ 8467 h 584200"/>
              <a:gd name="connsiteX6" fmla="*/ 317500 w 431800"/>
              <a:gd name="connsiteY6" fmla="*/ 21167 h 584200"/>
              <a:gd name="connsiteX7" fmla="*/ 342900 w 431800"/>
              <a:gd name="connsiteY7" fmla="*/ 33867 h 584200"/>
              <a:gd name="connsiteX8" fmla="*/ 355600 w 431800"/>
              <a:gd name="connsiteY8" fmla="*/ 42334 h 584200"/>
              <a:gd name="connsiteX9" fmla="*/ 368300 w 431800"/>
              <a:gd name="connsiteY9" fmla="*/ 46567 h 584200"/>
              <a:gd name="connsiteX10" fmla="*/ 381000 w 431800"/>
              <a:gd name="connsiteY10" fmla="*/ 59267 h 584200"/>
              <a:gd name="connsiteX11" fmla="*/ 397934 w 431800"/>
              <a:gd name="connsiteY11" fmla="*/ 84667 h 584200"/>
              <a:gd name="connsiteX12" fmla="*/ 414867 w 431800"/>
              <a:gd name="connsiteY12" fmla="*/ 88900 h 584200"/>
              <a:gd name="connsiteX13" fmla="*/ 427567 w 431800"/>
              <a:gd name="connsiteY13" fmla="*/ 97367 h 584200"/>
              <a:gd name="connsiteX14" fmla="*/ 431800 w 431800"/>
              <a:gd name="connsiteY14" fmla="*/ 114300 h 584200"/>
              <a:gd name="connsiteX15" fmla="*/ 427567 w 431800"/>
              <a:gd name="connsiteY15" fmla="*/ 177800 h 584200"/>
              <a:gd name="connsiteX16" fmla="*/ 419100 w 431800"/>
              <a:gd name="connsiteY16" fmla="*/ 190500 h 584200"/>
              <a:gd name="connsiteX17" fmla="*/ 393700 w 431800"/>
              <a:gd name="connsiteY17" fmla="*/ 194734 h 584200"/>
              <a:gd name="connsiteX18" fmla="*/ 368300 w 431800"/>
              <a:gd name="connsiteY18" fmla="*/ 203200 h 584200"/>
              <a:gd name="connsiteX19" fmla="*/ 334434 w 431800"/>
              <a:gd name="connsiteY19" fmla="*/ 194734 h 584200"/>
              <a:gd name="connsiteX20" fmla="*/ 309034 w 431800"/>
              <a:gd name="connsiteY20" fmla="*/ 186267 h 584200"/>
              <a:gd name="connsiteX21" fmla="*/ 249767 w 431800"/>
              <a:gd name="connsiteY21" fmla="*/ 198967 h 584200"/>
              <a:gd name="connsiteX22" fmla="*/ 237067 w 431800"/>
              <a:gd name="connsiteY22" fmla="*/ 203200 h 584200"/>
              <a:gd name="connsiteX23" fmla="*/ 224367 w 431800"/>
              <a:gd name="connsiteY23" fmla="*/ 232834 h 584200"/>
              <a:gd name="connsiteX24" fmla="*/ 211667 w 431800"/>
              <a:gd name="connsiteY24" fmla="*/ 237067 h 584200"/>
              <a:gd name="connsiteX25" fmla="*/ 203200 w 431800"/>
              <a:gd name="connsiteY25" fmla="*/ 249767 h 584200"/>
              <a:gd name="connsiteX26" fmla="*/ 198967 w 431800"/>
              <a:gd name="connsiteY26" fmla="*/ 262467 h 584200"/>
              <a:gd name="connsiteX27" fmla="*/ 207434 w 431800"/>
              <a:gd name="connsiteY27" fmla="*/ 359834 h 584200"/>
              <a:gd name="connsiteX28" fmla="*/ 211667 w 431800"/>
              <a:gd name="connsiteY28" fmla="*/ 448734 h 584200"/>
              <a:gd name="connsiteX29" fmla="*/ 224367 w 431800"/>
              <a:gd name="connsiteY29" fmla="*/ 461434 h 584200"/>
              <a:gd name="connsiteX30" fmla="*/ 228600 w 431800"/>
              <a:gd name="connsiteY30" fmla="*/ 495300 h 584200"/>
              <a:gd name="connsiteX31" fmla="*/ 224367 w 431800"/>
              <a:gd name="connsiteY31" fmla="*/ 508000 h 584200"/>
              <a:gd name="connsiteX32" fmla="*/ 211667 w 431800"/>
              <a:gd name="connsiteY32" fmla="*/ 516467 h 584200"/>
              <a:gd name="connsiteX33" fmla="*/ 203200 w 431800"/>
              <a:gd name="connsiteY33" fmla="*/ 529167 h 584200"/>
              <a:gd name="connsiteX34" fmla="*/ 198967 w 431800"/>
              <a:gd name="connsiteY34" fmla="*/ 550334 h 584200"/>
              <a:gd name="connsiteX35" fmla="*/ 194734 w 431800"/>
              <a:gd name="connsiteY35" fmla="*/ 563034 h 584200"/>
              <a:gd name="connsiteX36" fmla="*/ 182034 w 431800"/>
              <a:gd name="connsiteY36" fmla="*/ 567267 h 584200"/>
              <a:gd name="connsiteX37" fmla="*/ 169334 w 431800"/>
              <a:gd name="connsiteY37" fmla="*/ 575734 h 584200"/>
              <a:gd name="connsiteX38" fmla="*/ 143934 w 431800"/>
              <a:gd name="connsiteY38" fmla="*/ 584200 h 584200"/>
              <a:gd name="connsiteX39" fmla="*/ 88900 w 431800"/>
              <a:gd name="connsiteY39" fmla="*/ 579967 h 584200"/>
              <a:gd name="connsiteX40" fmla="*/ 80434 w 431800"/>
              <a:gd name="connsiteY40" fmla="*/ 567267 h 584200"/>
              <a:gd name="connsiteX41" fmla="*/ 76200 w 431800"/>
              <a:gd name="connsiteY41" fmla="*/ 546100 h 584200"/>
              <a:gd name="connsiteX42" fmla="*/ 67734 w 431800"/>
              <a:gd name="connsiteY42" fmla="*/ 516467 h 584200"/>
              <a:gd name="connsiteX43" fmla="*/ 63500 w 431800"/>
              <a:gd name="connsiteY43" fmla="*/ 486834 h 584200"/>
              <a:gd name="connsiteX44" fmla="*/ 55034 w 431800"/>
              <a:gd name="connsiteY44" fmla="*/ 461434 h 584200"/>
              <a:gd name="connsiteX45" fmla="*/ 50800 w 431800"/>
              <a:gd name="connsiteY45" fmla="*/ 402167 h 584200"/>
              <a:gd name="connsiteX46" fmla="*/ 38100 w 431800"/>
              <a:gd name="connsiteY46" fmla="*/ 317500 h 584200"/>
              <a:gd name="connsiteX47" fmla="*/ 33867 w 431800"/>
              <a:gd name="connsiteY47" fmla="*/ 296334 h 584200"/>
              <a:gd name="connsiteX48" fmla="*/ 16934 w 431800"/>
              <a:gd name="connsiteY48" fmla="*/ 287867 h 584200"/>
              <a:gd name="connsiteX49" fmla="*/ 8467 w 431800"/>
              <a:gd name="connsiteY49" fmla="*/ 262467 h 584200"/>
              <a:gd name="connsiteX50" fmla="*/ 4234 w 431800"/>
              <a:gd name="connsiteY50" fmla="*/ 249767 h 584200"/>
              <a:gd name="connsiteX51" fmla="*/ 0 w 431800"/>
              <a:gd name="connsiteY51" fmla="*/ 224367 h 584200"/>
              <a:gd name="connsiteX52" fmla="*/ 4234 w 431800"/>
              <a:gd name="connsiteY52" fmla="*/ 169334 h 584200"/>
              <a:gd name="connsiteX53" fmla="*/ 8467 w 431800"/>
              <a:gd name="connsiteY53" fmla="*/ 152400 h 584200"/>
              <a:gd name="connsiteX54" fmla="*/ 16934 w 431800"/>
              <a:gd name="connsiteY54" fmla="*/ 76200 h 584200"/>
              <a:gd name="connsiteX55" fmla="*/ 38100 w 431800"/>
              <a:gd name="connsiteY55" fmla="*/ 84667 h 584200"/>
              <a:gd name="connsiteX56" fmla="*/ 76200 w 431800"/>
              <a:gd name="connsiteY56" fmla="*/ 105834 h 584200"/>
              <a:gd name="connsiteX57" fmla="*/ 88900 w 431800"/>
              <a:gd name="connsiteY57" fmla="*/ 101600 h 584200"/>
              <a:gd name="connsiteX58" fmla="*/ 131234 w 431800"/>
              <a:gd name="connsiteY58" fmla="*/ 84667 h 584200"/>
              <a:gd name="connsiteX59" fmla="*/ 173567 w 431800"/>
              <a:gd name="connsiteY59" fmla="*/ 80434 h 584200"/>
              <a:gd name="connsiteX60" fmla="*/ 182034 w 431800"/>
              <a:gd name="connsiteY60" fmla="*/ 67734 h 584200"/>
              <a:gd name="connsiteX61" fmla="*/ 186267 w 431800"/>
              <a:gd name="connsiteY61" fmla="*/ 50800 h 584200"/>
              <a:gd name="connsiteX62" fmla="*/ 207434 w 431800"/>
              <a:gd name="connsiteY62" fmla="*/ 508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1800" h="584200">
                <a:moveTo>
                  <a:pt x="207434" y="50800"/>
                </a:moveTo>
                <a:lnTo>
                  <a:pt x="207434" y="50800"/>
                </a:lnTo>
                <a:cubicBezTo>
                  <a:pt x="211080" y="17981"/>
                  <a:pt x="201492" y="15672"/>
                  <a:pt x="224367" y="4234"/>
                </a:cubicBezTo>
                <a:cubicBezTo>
                  <a:pt x="228358" y="2238"/>
                  <a:pt x="232834" y="1411"/>
                  <a:pt x="237067" y="0"/>
                </a:cubicBezTo>
                <a:cubicBezTo>
                  <a:pt x="256823" y="1411"/>
                  <a:pt x="276664" y="1920"/>
                  <a:pt x="296334" y="4234"/>
                </a:cubicBezTo>
                <a:cubicBezTo>
                  <a:pt x="300766" y="4755"/>
                  <a:pt x="305550" y="5679"/>
                  <a:pt x="309034" y="8467"/>
                </a:cubicBezTo>
                <a:cubicBezTo>
                  <a:pt x="313007" y="11645"/>
                  <a:pt x="313903" y="17569"/>
                  <a:pt x="317500" y="21167"/>
                </a:cubicBezTo>
                <a:cubicBezTo>
                  <a:pt x="325707" y="29374"/>
                  <a:pt x="332570" y="30424"/>
                  <a:pt x="342900" y="33867"/>
                </a:cubicBezTo>
                <a:cubicBezTo>
                  <a:pt x="347133" y="36689"/>
                  <a:pt x="351049" y="40059"/>
                  <a:pt x="355600" y="42334"/>
                </a:cubicBezTo>
                <a:cubicBezTo>
                  <a:pt x="359591" y="44330"/>
                  <a:pt x="364587" y="44092"/>
                  <a:pt x="368300" y="46567"/>
                </a:cubicBezTo>
                <a:cubicBezTo>
                  <a:pt x="373281" y="49888"/>
                  <a:pt x="376767" y="55034"/>
                  <a:pt x="381000" y="59267"/>
                </a:cubicBezTo>
                <a:cubicBezTo>
                  <a:pt x="385042" y="71390"/>
                  <a:pt x="384877" y="77206"/>
                  <a:pt x="397934" y="84667"/>
                </a:cubicBezTo>
                <a:cubicBezTo>
                  <a:pt x="402985" y="87554"/>
                  <a:pt x="409223" y="87489"/>
                  <a:pt x="414867" y="88900"/>
                </a:cubicBezTo>
                <a:cubicBezTo>
                  <a:pt x="419100" y="91722"/>
                  <a:pt x="424745" y="93134"/>
                  <a:pt x="427567" y="97367"/>
                </a:cubicBezTo>
                <a:cubicBezTo>
                  <a:pt x="430794" y="102208"/>
                  <a:pt x="431800" y="108482"/>
                  <a:pt x="431800" y="114300"/>
                </a:cubicBezTo>
                <a:cubicBezTo>
                  <a:pt x="431800" y="135514"/>
                  <a:pt x="431055" y="156875"/>
                  <a:pt x="427567" y="177800"/>
                </a:cubicBezTo>
                <a:cubicBezTo>
                  <a:pt x="426731" y="182819"/>
                  <a:pt x="423651" y="188225"/>
                  <a:pt x="419100" y="190500"/>
                </a:cubicBezTo>
                <a:cubicBezTo>
                  <a:pt x="411423" y="194339"/>
                  <a:pt x="402027" y="192652"/>
                  <a:pt x="393700" y="194734"/>
                </a:cubicBezTo>
                <a:cubicBezTo>
                  <a:pt x="385042" y="196899"/>
                  <a:pt x="368300" y="203200"/>
                  <a:pt x="368300" y="203200"/>
                </a:cubicBezTo>
                <a:cubicBezTo>
                  <a:pt x="357011" y="200378"/>
                  <a:pt x="345622" y="197931"/>
                  <a:pt x="334434" y="194734"/>
                </a:cubicBezTo>
                <a:cubicBezTo>
                  <a:pt x="325853" y="192282"/>
                  <a:pt x="309034" y="186267"/>
                  <a:pt x="309034" y="186267"/>
                </a:cubicBezTo>
                <a:cubicBezTo>
                  <a:pt x="292840" y="189506"/>
                  <a:pt x="267787" y="193819"/>
                  <a:pt x="249767" y="198967"/>
                </a:cubicBezTo>
                <a:cubicBezTo>
                  <a:pt x="245476" y="200193"/>
                  <a:pt x="241300" y="201789"/>
                  <a:pt x="237067" y="203200"/>
                </a:cubicBezTo>
                <a:cubicBezTo>
                  <a:pt x="234525" y="213369"/>
                  <a:pt x="233504" y="225525"/>
                  <a:pt x="224367" y="232834"/>
                </a:cubicBezTo>
                <a:cubicBezTo>
                  <a:pt x="220882" y="235622"/>
                  <a:pt x="215900" y="235656"/>
                  <a:pt x="211667" y="237067"/>
                </a:cubicBezTo>
                <a:cubicBezTo>
                  <a:pt x="208845" y="241300"/>
                  <a:pt x="205475" y="245216"/>
                  <a:pt x="203200" y="249767"/>
                </a:cubicBezTo>
                <a:cubicBezTo>
                  <a:pt x="201204" y="253758"/>
                  <a:pt x="198967" y="258005"/>
                  <a:pt x="198967" y="262467"/>
                </a:cubicBezTo>
                <a:cubicBezTo>
                  <a:pt x="198967" y="338225"/>
                  <a:pt x="194967" y="322438"/>
                  <a:pt x="207434" y="359834"/>
                </a:cubicBezTo>
                <a:cubicBezTo>
                  <a:pt x="208845" y="389467"/>
                  <a:pt x="206790" y="419471"/>
                  <a:pt x="211667" y="448734"/>
                </a:cubicBezTo>
                <a:cubicBezTo>
                  <a:pt x="212651" y="454639"/>
                  <a:pt x="222321" y="455808"/>
                  <a:pt x="224367" y="461434"/>
                </a:cubicBezTo>
                <a:cubicBezTo>
                  <a:pt x="228255" y="472126"/>
                  <a:pt x="227189" y="484011"/>
                  <a:pt x="228600" y="495300"/>
                </a:cubicBezTo>
                <a:cubicBezTo>
                  <a:pt x="227189" y="499533"/>
                  <a:pt x="227155" y="504515"/>
                  <a:pt x="224367" y="508000"/>
                </a:cubicBezTo>
                <a:cubicBezTo>
                  <a:pt x="221189" y="511973"/>
                  <a:pt x="215265" y="512869"/>
                  <a:pt x="211667" y="516467"/>
                </a:cubicBezTo>
                <a:cubicBezTo>
                  <a:pt x="208069" y="520065"/>
                  <a:pt x="206022" y="524934"/>
                  <a:pt x="203200" y="529167"/>
                </a:cubicBezTo>
                <a:cubicBezTo>
                  <a:pt x="201789" y="536223"/>
                  <a:pt x="200712" y="543353"/>
                  <a:pt x="198967" y="550334"/>
                </a:cubicBezTo>
                <a:cubicBezTo>
                  <a:pt x="197885" y="554663"/>
                  <a:pt x="197889" y="559879"/>
                  <a:pt x="194734" y="563034"/>
                </a:cubicBezTo>
                <a:cubicBezTo>
                  <a:pt x="191579" y="566189"/>
                  <a:pt x="186267" y="565856"/>
                  <a:pt x="182034" y="567267"/>
                </a:cubicBezTo>
                <a:cubicBezTo>
                  <a:pt x="177801" y="570089"/>
                  <a:pt x="173983" y="573668"/>
                  <a:pt x="169334" y="575734"/>
                </a:cubicBezTo>
                <a:cubicBezTo>
                  <a:pt x="161179" y="579359"/>
                  <a:pt x="143934" y="584200"/>
                  <a:pt x="143934" y="584200"/>
                </a:cubicBezTo>
                <a:cubicBezTo>
                  <a:pt x="125589" y="582789"/>
                  <a:pt x="106678" y="584708"/>
                  <a:pt x="88900" y="579967"/>
                </a:cubicBezTo>
                <a:cubicBezTo>
                  <a:pt x="83984" y="578656"/>
                  <a:pt x="82220" y="572031"/>
                  <a:pt x="80434" y="567267"/>
                </a:cubicBezTo>
                <a:cubicBezTo>
                  <a:pt x="77908" y="560530"/>
                  <a:pt x="77761" y="553124"/>
                  <a:pt x="76200" y="546100"/>
                </a:cubicBezTo>
                <a:cubicBezTo>
                  <a:pt x="72656" y="530151"/>
                  <a:pt x="72449" y="530612"/>
                  <a:pt x="67734" y="516467"/>
                </a:cubicBezTo>
                <a:cubicBezTo>
                  <a:pt x="66323" y="506589"/>
                  <a:pt x="65744" y="496556"/>
                  <a:pt x="63500" y="486834"/>
                </a:cubicBezTo>
                <a:cubicBezTo>
                  <a:pt x="61493" y="478138"/>
                  <a:pt x="55034" y="461434"/>
                  <a:pt x="55034" y="461434"/>
                </a:cubicBezTo>
                <a:cubicBezTo>
                  <a:pt x="53623" y="441678"/>
                  <a:pt x="52771" y="421875"/>
                  <a:pt x="50800" y="402167"/>
                </a:cubicBezTo>
                <a:cubicBezTo>
                  <a:pt x="41483" y="308997"/>
                  <a:pt x="47886" y="361536"/>
                  <a:pt x="38100" y="317500"/>
                </a:cubicBezTo>
                <a:cubicBezTo>
                  <a:pt x="36539" y="310476"/>
                  <a:pt x="38049" y="302189"/>
                  <a:pt x="33867" y="296334"/>
                </a:cubicBezTo>
                <a:cubicBezTo>
                  <a:pt x="30199" y="291199"/>
                  <a:pt x="22578" y="290689"/>
                  <a:pt x="16934" y="287867"/>
                </a:cubicBezTo>
                <a:lnTo>
                  <a:pt x="8467" y="262467"/>
                </a:lnTo>
                <a:cubicBezTo>
                  <a:pt x="7056" y="258234"/>
                  <a:pt x="4968" y="254169"/>
                  <a:pt x="4234" y="249767"/>
                </a:cubicBezTo>
                <a:lnTo>
                  <a:pt x="0" y="224367"/>
                </a:lnTo>
                <a:cubicBezTo>
                  <a:pt x="1411" y="206023"/>
                  <a:pt x="2084" y="187607"/>
                  <a:pt x="4234" y="169334"/>
                </a:cubicBezTo>
                <a:cubicBezTo>
                  <a:pt x="4914" y="163556"/>
                  <a:pt x="7426" y="158125"/>
                  <a:pt x="8467" y="152400"/>
                </a:cubicBezTo>
                <a:cubicBezTo>
                  <a:pt x="13148" y="126653"/>
                  <a:pt x="14540" y="102531"/>
                  <a:pt x="16934" y="76200"/>
                </a:cubicBezTo>
                <a:cubicBezTo>
                  <a:pt x="23989" y="79022"/>
                  <a:pt x="31429" y="81028"/>
                  <a:pt x="38100" y="84667"/>
                </a:cubicBezTo>
                <a:cubicBezTo>
                  <a:pt x="83850" y="109622"/>
                  <a:pt x="46551" y="95949"/>
                  <a:pt x="76200" y="105834"/>
                </a:cubicBezTo>
                <a:cubicBezTo>
                  <a:pt x="80433" y="104423"/>
                  <a:pt x="84798" y="103358"/>
                  <a:pt x="88900" y="101600"/>
                </a:cubicBezTo>
                <a:cubicBezTo>
                  <a:pt x="103467" y="95357"/>
                  <a:pt x="114483" y="86342"/>
                  <a:pt x="131234" y="84667"/>
                </a:cubicBezTo>
                <a:lnTo>
                  <a:pt x="173567" y="80434"/>
                </a:lnTo>
                <a:cubicBezTo>
                  <a:pt x="176389" y="76201"/>
                  <a:pt x="180030" y="72411"/>
                  <a:pt x="182034" y="67734"/>
                </a:cubicBezTo>
                <a:cubicBezTo>
                  <a:pt x="184326" y="62386"/>
                  <a:pt x="181849" y="54587"/>
                  <a:pt x="186267" y="50800"/>
                </a:cubicBezTo>
                <a:cubicBezTo>
                  <a:pt x="193043" y="44992"/>
                  <a:pt x="203906" y="50800"/>
                  <a:pt x="207434" y="50800"/>
                </a:cubicBezTo>
                <a:close/>
              </a:path>
            </a:pathLst>
          </a:custGeom>
          <a:solidFill>
            <a:schemeClr val="bg1">
              <a:alpha val="52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3352800" y="1981200"/>
            <a:ext cx="808567" cy="600217"/>
          </a:xfrm>
          <a:custGeom>
            <a:avLst/>
            <a:gdLst>
              <a:gd name="connsiteX0" fmla="*/ 427567 w 808567"/>
              <a:gd name="connsiteY0" fmla="*/ 160866 h 600217"/>
              <a:gd name="connsiteX1" fmla="*/ 427567 w 808567"/>
              <a:gd name="connsiteY1" fmla="*/ 160866 h 600217"/>
              <a:gd name="connsiteX2" fmla="*/ 389467 w 808567"/>
              <a:gd name="connsiteY2" fmla="*/ 156633 h 600217"/>
              <a:gd name="connsiteX3" fmla="*/ 376767 w 808567"/>
              <a:gd name="connsiteY3" fmla="*/ 152400 h 600217"/>
              <a:gd name="connsiteX4" fmla="*/ 330200 w 808567"/>
              <a:gd name="connsiteY4" fmla="*/ 148166 h 600217"/>
              <a:gd name="connsiteX5" fmla="*/ 317500 w 808567"/>
              <a:gd name="connsiteY5" fmla="*/ 143933 h 600217"/>
              <a:gd name="connsiteX6" fmla="*/ 300567 w 808567"/>
              <a:gd name="connsiteY6" fmla="*/ 139700 h 600217"/>
              <a:gd name="connsiteX7" fmla="*/ 287867 w 808567"/>
              <a:gd name="connsiteY7" fmla="*/ 131233 h 600217"/>
              <a:gd name="connsiteX8" fmla="*/ 270933 w 808567"/>
              <a:gd name="connsiteY8" fmla="*/ 122766 h 600217"/>
              <a:gd name="connsiteX9" fmla="*/ 249767 w 808567"/>
              <a:gd name="connsiteY9" fmla="*/ 110066 h 600217"/>
              <a:gd name="connsiteX10" fmla="*/ 232833 w 808567"/>
              <a:gd name="connsiteY10" fmla="*/ 101600 h 600217"/>
              <a:gd name="connsiteX11" fmla="*/ 220133 w 808567"/>
              <a:gd name="connsiteY11" fmla="*/ 97366 h 600217"/>
              <a:gd name="connsiteX12" fmla="*/ 207433 w 808567"/>
              <a:gd name="connsiteY12" fmla="*/ 88900 h 600217"/>
              <a:gd name="connsiteX13" fmla="*/ 194733 w 808567"/>
              <a:gd name="connsiteY13" fmla="*/ 101600 h 600217"/>
              <a:gd name="connsiteX14" fmla="*/ 186267 w 808567"/>
              <a:gd name="connsiteY14" fmla="*/ 118533 h 600217"/>
              <a:gd name="connsiteX15" fmla="*/ 173567 w 808567"/>
              <a:gd name="connsiteY15" fmla="*/ 127000 h 600217"/>
              <a:gd name="connsiteX16" fmla="*/ 143933 w 808567"/>
              <a:gd name="connsiteY16" fmla="*/ 143933 h 600217"/>
              <a:gd name="connsiteX17" fmla="*/ 139700 w 808567"/>
              <a:gd name="connsiteY17" fmla="*/ 156633 h 600217"/>
              <a:gd name="connsiteX18" fmla="*/ 131233 w 808567"/>
              <a:gd name="connsiteY18" fmla="*/ 186266 h 600217"/>
              <a:gd name="connsiteX19" fmla="*/ 122767 w 808567"/>
              <a:gd name="connsiteY19" fmla="*/ 198966 h 600217"/>
              <a:gd name="connsiteX20" fmla="*/ 59267 w 808567"/>
              <a:gd name="connsiteY20" fmla="*/ 207433 h 600217"/>
              <a:gd name="connsiteX21" fmla="*/ 50800 w 808567"/>
              <a:gd name="connsiteY21" fmla="*/ 220133 h 600217"/>
              <a:gd name="connsiteX22" fmla="*/ 25400 w 808567"/>
              <a:gd name="connsiteY22" fmla="*/ 245533 h 600217"/>
              <a:gd name="connsiteX23" fmla="*/ 21167 w 808567"/>
              <a:gd name="connsiteY23" fmla="*/ 258233 h 600217"/>
              <a:gd name="connsiteX24" fmla="*/ 16933 w 808567"/>
              <a:gd name="connsiteY24" fmla="*/ 275166 h 600217"/>
              <a:gd name="connsiteX25" fmla="*/ 0 w 808567"/>
              <a:gd name="connsiteY25" fmla="*/ 300566 h 600217"/>
              <a:gd name="connsiteX26" fmla="*/ 4233 w 808567"/>
              <a:gd name="connsiteY26" fmla="*/ 321733 h 600217"/>
              <a:gd name="connsiteX27" fmla="*/ 16933 w 808567"/>
              <a:gd name="connsiteY27" fmla="*/ 330200 h 600217"/>
              <a:gd name="connsiteX28" fmla="*/ 148167 w 808567"/>
              <a:gd name="connsiteY28" fmla="*/ 321733 h 600217"/>
              <a:gd name="connsiteX29" fmla="*/ 156633 w 808567"/>
              <a:gd name="connsiteY29" fmla="*/ 309033 h 600217"/>
              <a:gd name="connsiteX30" fmla="*/ 160867 w 808567"/>
              <a:gd name="connsiteY30" fmla="*/ 296333 h 600217"/>
              <a:gd name="connsiteX31" fmla="*/ 173567 w 808567"/>
              <a:gd name="connsiteY31" fmla="*/ 292100 h 600217"/>
              <a:gd name="connsiteX32" fmla="*/ 203200 w 808567"/>
              <a:gd name="connsiteY32" fmla="*/ 296333 h 600217"/>
              <a:gd name="connsiteX33" fmla="*/ 237067 w 808567"/>
              <a:gd name="connsiteY33" fmla="*/ 300566 h 600217"/>
              <a:gd name="connsiteX34" fmla="*/ 245533 w 808567"/>
              <a:gd name="connsiteY34" fmla="*/ 313266 h 600217"/>
              <a:gd name="connsiteX35" fmla="*/ 258233 w 808567"/>
              <a:gd name="connsiteY35" fmla="*/ 325966 h 600217"/>
              <a:gd name="connsiteX36" fmla="*/ 258233 w 808567"/>
              <a:gd name="connsiteY36" fmla="*/ 355600 h 600217"/>
              <a:gd name="connsiteX37" fmla="*/ 245533 w 808567"/>
              <a:gd name="connsiteY37" fmla="*/ 364066 h 600217"/>
              <a:gd name="connsiteX38" fmla="*/ 292100 w 808567"/>
              <a:gd name="connsiteY38" fmla="*/ 389466 h 600217"/>
              <a:gd name="connsiteX39" fmla="*/ 402167 w 808567"/>
              <a:gd name="connsiteY39" fmla="*/ 402166 h 600217"/>
              <a:gd name="connsiteX40" fmla="*/ 410633 w 808567"/>
              <a:gd name="connsiteY40" fmla="*/ 444500 h 600217"/>
              <a:gd name="connsiteX41" fmla="*/ 402167 w 808567"/>
              <a:gd name="connsiteY41" fmla="*/ 567266 h 600217"/>
              <a:gd name="connsiteX42" fmla="*/ 571500 w 808567"/>
              <a:gd name="connsiteY42" fmla="*/ 575733 h 600217"/>
              <a:gd name="connsiteX43" fmla="*/ 579967 w 808567"/>
              <a:gd name="connsiteY43" fmla="*/ 558800 h 600217"/>
              <a:gd name="connsiteX44" fmla="*/ 596900 w 808567"/>
              <a:gd name="connsiteY44" fmla="*/ 533400 h 600217"/>
              <a:gd name="connsiteX45" fmla="*/ 601133 w 808567"/>
              <a:gd name="connsiteY45" fmla="*/ 520700 h 600217"/>
              <a:gd name="connsiteX46" fmla="*/ 588433 w 808567"/>
              <a:gd name="connsiteY46" fmla="*/ 486833 h 600217"/>
              <a:gd name="connsiteX47" fmla="*/ 579967 w 808567"/>
              <a:gd name="connsiteY47" fmla="*/ 461433 h 600217"/>
              <a:gd name="connsiteX48" fmla="*/ 575733 w 808567"/>
              <a:gd name="connsiteY48" fmla="*/ 440266 h 600217"/>
              <a:gd name="connsiteX49" fmla="*/ 567267 w 808567"/>
              <a:gd name="connsiteY49" fmla="*/ 427566 h 600217"/>
              <a:gd name="connsiteX50" fmla="*/ 571500 w 808567"/>
              <a:gd name="connsiteY50" fmla="*/ 389466 h 600217"/>
              <a:gd name="connsiteX51" fmla="*/ 571500 w 808567"/>
              <a:gd name="connsiteY51" fmla="*/ 321733 h 600217"/>
              <a:gd name="connsiteX52" fmla="*/ 554567 w 808567"/>
              <a:gd name="connsiteY52" fmla="*/ 317500 h 600217"/>
              <a:gd name="connsiteX53" fmla="*/ 546100 w 808567"/>
              <a:gd name="connsiteY53" fmla="*/ 304800 h 600217"/>
              <a:gd name="connsiteX54" fmla="*/ 567267 w 808567"/>
              <a:gd name="connsiteY54" fmla="*/ 275166 h 600217"/>
              <a:gd name="connsiteX55" fmla="*/ 579967 w 808567"/>
              <a:gd name="connsiteY55" fmla="*/ 270933 h 600217"/>
              <a:gd name="connsiteX56" fmla="*/ 596900 w 808567"/>
              <a:gd name="connsiteY56" fmla="*/ 249766 h 600217"/>
              <a:gd name="connsiteX57" fmla="*/ 613833 w 808567"/>
              <a:gd name="connsiteY57" fmla="*/ 224366 h 600217"/>
              <a:gd name="connsiteX58" fmla="*/ 618067 w 808567"/>
              <a:gd name="connsiteY58" fmla="*/ 211666 h 600217"/>
              <a:gd name="connsiteX59" fmla="*/ 791633 w 808567"/>
              <a:gd name="connsiteY59" fmla="*/ 207433 h 600217"/>
              <a:gd name="connsiteX60" fmla="*/ 804333 w 808567"/>
              <a:gd name="connsiteY60" fmla="*/ 194733 h 600217"/>
              <a:gd name="connsiteX61" fmla="*/ 808567 w 808567"/>
              <a:gd name="connsiteY61" fmla="*/ 182033 h 600217"/>
              <a:gd name="connsiteX62" fmla="*/ 804333 w 808567"/>
              <a:gd name="connsiteY62" fmla="*/ 143933 h 600217"/>
              <a:gd name="connsiteX63" fmla="*/ 778933 w 808567"/>
              <a:gd name="connsiteY63" fmla="*/ 101600 h 600217"/>
              <a:gd name="connsiteX64" fmla="*/ 770467 w 808567"/>
              <a:gd name="connsiteY64" fmla="*/ 84666 h 600217"/>
              <a:gd name="connsiteX65" fmla="*/ 715433 w 808567"/>
              <a:gd name="connsiteY65" fmla="*/ 67733 h 600217"/>
              <a:gd name="connsiteX66" fmla="*/ 698500 w 808567"/>
              <a:gd name="connsiteY66" fmla="*/ 55033 h 600217"/>
              <a:gd name="connsiteX67" fmla="*/ 647700 w 808567"/>
              <a:gd name="connsiteY67" fmla="*/ 16933 h 600217"/>
              <a:gd name="connsiteX68" fmla="*/ 630767 w 808567"/>
              <a:gd name="connsiteY68" fmla="*/ 8466 h 600217"/>
              <a:gd name="connsiteX69" fmla="*/ 605367 w 808567"/>
              <a:gd name="connsiteY69" fmla="*/ 0 h 600217"/>
              <a:gd name="connsiteX70" fmla="*/ 579967 w 808567"/>
              <a:gd name="connsiteY70" fmla="*/ 4233 h 600217"/>
              <a:gd name="connsiteX71" fmla="*/ 588433 w 808567"/>
              <a:gd name="connsiteY71" fmla="*/ 97366 h 600217"/>
              <a:gd name="connsiteX72" fmla="*/ 584200 w 808567"/>
              <a:gd name="connsiteY72" fmla="*/ 110066 h 600217"/>
              <a:gd name="connsiteX73" fmla="*/ 491067 w 808567"/>
              <a:gd name="connsiteY73" fmla="*/ 110066 h 600217"/>
              <a:gd name="connsiteX74" fmla="*/ 478367 w 808567"/>
              <a:gd name="connsiteY74" fmla="*/ 105833 h 600217"/>
              <a:gd name="connsiteX75" fmla="*/ 436033 w 808567"/>
              <a:gd name="connsiteY75" fmla="*/ 114300 h 600217"/>
              <a:gd name="connsiteX76" fmla="*/ 414867 w 808567"/>
              <a:gd name="connsiteY76" fmla="*/ 148166 h 600217"/>
              <a:gd name="connsiteX77" fmla="*/ 402167 w 808567"/>
              <a:gd name="connsiteY77" fmla="*/ 152400 h 600217"/>
              <a:gd name="connsiteX78" fmla="*/ 427567 w 808567"/>
              <a:gd name="connsiteY78" fmla="*/ 160866 h 60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08567" h="600217">
                <a:moveTo>
                  <a:pt x="427567" y="160866"/>
                </a:moveTo>
                <a:lnTo>
                  <a:pt x="427567" y="160866"/>
                </a:lnTo>
                <a:cubicBezTo>
                  <a:pt x="414867" y="159455"/>
                  <a:pt x="402071" y="158734"/>
                  <a:pt x="389467" y="156633"/>
                </a:cubicBezTo>
                <a:cubicBezTo>
                  <a:pt x="385065" y="155899"/>
                  <a:pt x="381184" y="153031"/>
                  <a:pt x="376767" y="152400"/>
                </a:cubicBezTo>
                <a:cubicBezTo>
                  <a:pt x="361337" y="150196"/>
                  <a:pt x="345722" y="149577"/>
                  <a:pt x="330200" y="148166"/>
                </a:cubicBezTo>
                <a:cubicBezTo>
                  <a:pt x="325967" y="146755"/>
                  <a:pt x="321791" y="145159"/>
                  <a:pt x="317500" y="143933"/>
                </a:cubicBezTo>
                <a:cubicBezTo>
                  <a:pt x="311906" y="142335"/>
                  <a:pt x="305915" y="141992"/>
                  <a:pt x="300567" y="139700"/>
                </a:cubicBezTo>
                <a:cubicBezTo>
                  <a:pt x="295890" y="137696"/>
                  <a:pt x="292285" y="133757"/>
                  <a:pt x="287867" y="131233"/>
                </a:cubicBezTo>
                <a:cubicBezTo>
                  <a:pt x="282388" y="128102"/>
                  <a:pt x="276450" y="125831"/>
                  <a:pt x="270933" y="122766"/>
                </a:cubicBezTo>
                <a:cubicBezTo>
                  <a:pt x="263741" y="118770"/>
                  <a:pt x="256960" y="114062"/>
                  <a:pt x="249767" y="110066"/>
                </a:cubicBezTo>
                <a:cubicBezTo>
                  <a:pt x="244250" y="107001"/>
                  <a:pt x="238634" y="104086"/>
                  <a:pt x="232833" y="101600"/>
                </a:cubicBezTo>
                <a:cubicBezTo>
                  <a:pt x="228731" y="99842"/>
                  <a:pt x="224124" y="99362"/>
                  <a:pt x="220133" y="97366"/>
                </a:cubicBezTo>
                <a:cubicBezTo>
                  <a:pt x="215582" y="95091"/>
                  <a:pt x="211666" y="91722"/>
                  <a:pt x="207433" y="88900"/>
                </a:cubicBezTo>
                <a:cubicBezTo>
                  <a:pt x="203200" y="93133"/>
                  <a:pt x="198213" y="96728"/>
                  <a:pt x="194733" y="101600"/>
                </a:cubicBezTo>
                <a:cubicBezTo>
                  <a:pt x="191065" y="106735"/>
                  <a:pt x="190307" y="113685"/>
                  <a:pt x="186267" y="118533"/>
                </a:cubicBezTo>
                <a:cubicBezTo>
                  <a:pt x="183010" y="122442"/>
                  <a:pt x="177707" y="124043"/>
                  <a:pt x="173567" y="127000"/>
                </a:cubicBezTo>
                <a:cubicBezTo>
                  <a:pt x="151142" y="143018"/>
                  <a:pt x="164541" y="137064"/>
                  <a:pt x="143933" y="143933"/>
                </a:cubicBezTo>
                <a:cubicBezTo>
                  <a:pt x="142522" y="148166"/>
                  <a:pt x="140926" y="152342"/>
                  <a:pt x="139700" y="156633"/>
                </a:cubicBezTo>
                <a:cubicBezTo>
                  <a:pt x="137890" y="162970"/>
                  <a:pt x="134619" y="179494"/>
                  <a:pt x="131233" y="186266"/>
                </a:cubicBezTo>
                <a:cubicBezTo>
                  <a:pt x="128958" y="190817"/>
                  <a:pt x="127648" y="197530"/>
                  <a:pt x="122767" y="198966"/>
                </a:cubicBezTo>
                <a:cubicBezTo>
                  <a:pt x="102281" y="204992"/>
                  <a:pt x="80434" y="204611"/>
                  <a:pt x="59267" y="207433"/>
                </a:cubicBezTo>
                <a:cubicBezTo>
                  <a:pt x="56445" y="211666"/>
                  <a:pt x="54180" y="216330"/>
                  <a:pt x="50800" y="220133"/>
                </a:cubicBezTo>
                <a:cubicBezTo>
                  <a:pt x="42845" y="229082"/>
                  <a:pt x="25400" y="245533"/>
                  <a:pt x="25400" y="245533"/>
                </a:cubicBezTo>
                <a:cubicBezTo>
                  <a:pt x="23989" y="249766"/>
                  <a:pt x="22393" y="253942"/>
                  <a:pt x="21167" y="258233"/>
                </a:cubicBezTo>
                <a:cubicBezTo>
                  <a:pt x="19569" y="263827"/>
                  <a:pt x="19535" y="269962"/>
                  <a:pt x="16933" y="275166"/>
                </a:cubicBezTo>
                <a:cubicBezTo>
                  <a:pt x="12382" y="284267"/>
                  <a:pt x="0" y="300566"/>
                  <a:pt x="0" y="300566"/>
                </a:cubicBezTo>
                <a:cubicBezTo>
                  <a:pt x="1411" y="307622"/>
                  <a:pt x="663" y="315486"/>
                  <a:pt x="4233" y="321733"/>
                </a:cubicBezTo>
                <a:cubicBezTo>
                  <a:pt x="6757" y="326151"/>
                  <a:pt x="11845" y="330200"/>
                  <a:pt x="16933" y="330200"/>
                </a:cubicBezTo>
                <a:cubicBezTo>
                  <a:pt x="60769" y="330200"/>
                  <a:pt x="104422" y="324555"/>
                  <a:pt x="148167" y="321733"/>
                </a:cubicBezTo>
                <a:cubicBezTo>
                  <a:pt x="150989" y="317500"/>
                  <a:pt x="154358" y="313584"/>
                  <a:pt x="156633" y="309033"/>
                </a:cubicBezTo>
                <a:cubicBezTo>
                  <a:pt x="158629" y="305042"/>
                  <a:pt x="157712" y="299488"/>
                  <a:pt x="160867" y="296333"/>
                </a:cubicBezTo>
                <a:cubicBezTo>
                  <a:pt x="164022" y="293178"/>
                  <a:pt x="169334" y="293511"/>
                  <a:pt x="173567" y="292100"/>
                </a:cubicBezTo>
                <a:lnTo>
                  <a:pt x="203200" y="296333"/>
                </a:lnTo>
                <a:cubicBezTo>
                  <a:pt x="214477" y="297836"/>
                  <a:pt x="226504" y="296341"/>
                  <a:pt x="237067" y="300566"/>
                </a:cubicBezTo>
                <a:cubicBezTo>
                  <a:pt x="241791" y="302456"/>
                  <a:pt x="242276" y="309357"/>
                  <a:pt x="245533" y="313266"/>
                </a:cubicBezTo>
                <a:cubicBezTo>
                  <a:pt x="249366" y="317865"/>
                  <a:pt x="254000" y="321733"/>
                  <a:pt x="258233" y="325966"/>
                </a:cubicBezTo>
                <a:cubicBezTo>
                  <a:pt x="260910" y="336672"/>
                  <a:pt x="266332" y="345477"/>
                  <a:pt x="258233" y="355600"/>
                </a:cubicBezTo>
                <a:cubicBezTo>
                  <a:pt x="255055" y="359573"/>
                  <a:pt x="249766" y="361244"/>
                  <a:pt x="245533" y="364066"/>
                </a:cubicBezTo>
                <a:cubicBezTo>
                  <a:pt x="260338" y="386273"/>
                  <a:pt x="252035" y="379449"/>
                  <a:pt x="292100" y="389466"/>
                </a:cubicBezTo>
                <a:cubicBezTo>
                  <a:pt x="350647" y="404103"/>
                  <a:pt x="314348" y="397288"/>
                  <a:pt x="402167" y="402166"/>
                </a:cubicBezTo>
                <a:cubicBezTo>
                  <a:pt x="404964" y="413355"/>
                  <a:pt x="410633" y="434121"/>
                  <a:pt x="410633" y="444500"/>
                </a:cubicBezTo>
                <a:cubicBezTo>
                  <a:pt x="410633" y="530625"/>
                  <a:pt x="412085" y="517673"/>
                  <a:pt x="402167" y="567266"/>
                </a:cubicBezTo>
                <a:cubicBezTo>
                  <a:pt x="439430" y="623165"/>
                  <a:pt x="415624" y="595217"/>
                  <a:pt x="571500" y="575733"/>
                </a:cubicBezTo>
                <a:cubicBezTo>
                  <a:pt x="577762" y="574950"/>
                  <a:pt x="576720" y="564211"/>
                  <a:pt x="579967" y="558800"/>
                </a:cubicBezTo>
                <a:cubicBezTo>
                  <a:pt x="585202" y="550075"/>
                  <a:pt x="596900" y="533400"/>
                  <a:pt x="596900" y="533400"/>
                </a:cubicBezTo>
                <a:cubicBezTo>
                  <a:pt x="598311" y="529167"/>
                  <a:pt x="601133" y="525162"/>
                  <a:pt x="601133" y="520700"/>
                </a:cubicBezTo>
                <a:cubicBezTo>
                  <a:pt x="601133" y="502390"/>
                  <a:pt x="597193" y="499972"/>
                  <a:pt x="588433" y="486833"/>
                </a:cubicBezTo>
                <a:cubicBezTo>
                  <a:pt x="585611" y="478366"/>
                  <a:pt x="581717" y="470184"/>
                  <a:pt x="579967" y="461433"/>
                </a:cubicBezTo>
                <a:cubicBezTo>
                  <a:pt x="578556" y="454377"/>
                  <a:pt x="578259" y="447003"/>
                  <a:pt x="575733" y="440266"/>
                </a:cubicBezTo>
                <a:cubicBezTo>
                  <a:pt x="573947" y="435502"/>
                  <a:pt x="570089" y="431799"/>
                  <a:pt x="567267" y="427566"/>
                </a:cubicBezTo>
                <a:cubicBezTo>
                  <a:pt x="568678" y="414866"/>
                  <a:pt x="569399" y="402070"/>
                  <a:pt x="571500" y="389466"/>
                </a:cubicBezTo>
                <a:cubicBezTo>
                  <a:pt x="576838" y="357435"/>
                  <a:pt x="595506" y="388951"/>
                  <a:pt x="571500" y="321733"/>
                </a:cubicBezTo>
                <a:cubicBezTo>
                  <a:pt x="569543" y="316254"/>
                  <a:pt x="560211" y="318911"/>
                  <a:pt x="554567" y="317500"/>
                </a:cubicBezTo>
                <a:cubicBezTo>
                  <a:pt x="551745" y="313267"/>
                  <a:pt x="546100" y="309888"/>
                  <a:pt x="546100" y="304800"/>
                </a:cubicBezTo>
                <a:cubicBezTo>
                  <a:pt x="546100" y="288823"/>
                  <a:pt x="555178" y="281210"/>
                  <a:pt x="567267" y="275166"/>
                </a:cubicBezTo>
                <a:cubicBezTo>
                  <a:pt x="571258" y="273170"/>
                  <a:pt x="575734" y="272344"/>
                  <a:pt x="579967" y="270933"/>
                </a:cubicBezTo>
                <a:cubicBezTo>
                  <a:pt x="603433" y="255288"/>
                  <a:pt x="584872" y="271417"/>
                  <a:pt x="596900" y="249766"/>
                </a:cubicBezTo>
                <a:cubicBezTo>
                  <a:pt x="601842" y="240871"/>
                  <a:pt x="610615" y="234019"/>
                  <a:pt x="613833" y="224366"/>
                </a:cubicBezTo>
                <a:cubicBezTo>
                  <a:pt x="615244" y="220133"/>
                  <a:pt x="613625" y="212089"/>
                  <a:pt x="618067" y="211666"/>
                </a:cubicBezTo>
                <a:cubicBezTo>
                  <a:pt x="675679" y="206179"/>
                  <a:pt x="733778" y="208844"/>
                  <a:pt x="791633" y="207433"/>
                </a:cubicBezTo>
                <a:cubicBezTo>
                  <a:pt x="795866" y="203200"/>
                  <a:pt x="801012" y="199714"/>
                  <a:pt x="804333" y="194733"/>
                </a:cubicBezTo>
                <a:cubicBezTo>
                  <a:pt x="806808" y="191020"/>
                  <a:pt x="808567" y="186495"/>
                  <a:pt x="808567" y="182033"/>
                </a:cubicBezTo>
                <a:cubicBezTo>
                  <a:pt x="808567" y="169255"/>
                  <a:pt x="807206" y="156384"/>
                  <a:pt x="804333" y="143933"/>
                </a:cubicBezTo>
                <a:cubicBezTo>
                  <a:pt x="801913" y="133446"/>
                  <a:pt x="782280" y="107179"/>
                  <a:pt x="778933" y="101600"/>
                </a:cubicBezTo>
                <a:cubicBezTo>
                  <a:pt x="775686" y="96189"/>
                  <a:pt x="776035" y="87636"/>
                  <a:pt x="770467" y="84666"/>
                </a:cubicBezTo>
                <a:cubicBezTo>
                  <a:pt x="753532" y="75634"/>
                  <a:pt x="715433" y="67733"/>
                  <a:pt x="715433" y="67733"/>
                </a:cubicBezTo>
                <a:cubicBezTo>
                  <a:pt x="709789" y="63500"/>
                  <a:pt x="703857" y="59625"/>
                  <a:pt x="698500" y="55033"/>
                </a:cubicBezTo>
                <a:cubicBezTo>
                  <a:pt x="673495" y="33600"/>
                  <a:pt x="694637" y="40403"/>
                  <a:pt x="647700" y="16933"/>
                </a:cubicBezTo>
                <a:cubicBezTo>
                  <a:pt x="642056" y="14111"/>
                  <a:pt x="636626" y="10810"/>
                  <a:pt x="630767" y="8466"/>
                </a:cubicBezTo>
                <a:cubicBezTo>
                  <a:pt x="622481" y="5152"/>
                  <a:pt x="605367" y="0"/>
                  <a:pt x="605367" y="0"/>
                </a:cubicBezTo>
                <a:lnTo>
                  <a:pt x="579967" y="4233"/>
                </a:lnTo>
                <a:cubicBezTo>
                  <a:pt x="569755" y="45080"/>
                  <a:pt x="578150" y="66515"/>
                  <a:pt x="588433" y="97366"/>
                </a:cubicBezTo>
                <a:cubicBezTo>
                  <a:pt x="587022" y="101599"/>
                  <a:pt x="588191" y="108070"/>
                  <a:pt x="584200" y="110066"/>
                </a:cubicBezTo>
                <a:cubicBezTo>
                  <a:pt x="565477" y="119428"/>
                  <a:pt x="496681" y="110440"/>
                  <a:pt x="491067" y="110066"/>
                </a:cubicBezTo>
                <a:cubicBezTo>
                  <a:pt x="486834" y="108655"/>
                  <a:pt x="482829" y="105833"/>
                  <a:pt x="478367" y="105833"/>
                </a:cubicBezTo>
                <a:cubicBezTo>
                  <a:pt x="467983" y="105833"/>
                  <a:pt x="447225" y="111502"/>
                  <a:pt x="436033" y="114300"/>
                </a:cubicBezTo>
                <a:cubicBezTo>
                  <a:pt x="428311" y="137468"/>
                  <a:pt x="433652" y="138774"/>
                  <a:pt x="414867" y="148166"/>
                </a:cubicBezTo>
                <a:cubicBezTo>
                  <a:pt x="410876" y="150162"/>
                  <a:pt x="406543" y="151525"/>
                  <a:pt x="402167" y="152400"/>
                </a:cubicBezTo>
                <a:cubicBezTo>
                  <a:pt x="399399" y="152954"/>
                  <a:pt x="423334" y="159455"/>
                  <a:pt x="427567" y="16086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9" grpId="0" animBg="1"/>
      <p:bldP spid="291" grpId="0" animBg="1"/>
      <p:bldP spid="292" grpId="0" animBg="1"/>
      <p:bldP spid="6" grpId="0" animBg="1"/>
      <p:bldP spid="7" grpId="0" animBg="1"/>
      <p:bldP spid="8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92AAF6"/>
      </a:dk2>
      <a:lt2>
        <a:srgbClr val="FEFAC9"/>
      </a:lt2>
      <a:accent1>
        <a:srgbClr val="92AAF6"/>
      </a:accent1>
      <a:accent2>
        <a:srgbClr val="FA8282"/>
      </a:accent2>
      <a:accent3>
        <a:srgbClr val="F3A447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age">
  <a:themeElements>
    <a:clrScheme name="Custom 1">
      <a:dk1>
        <a:sysClr val="windowText" lastClr="000000"/>
      </a:dk1>
      <a:lt1>
        <a:sysClr val="window" lastClr="FFFFFF"/>
      </a:lt1>
      <a:dk2>
        <a:srgbClr val="92AAF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25802</TotalTime>
  <Words>2022</Words>
  <Application>Microsoft Office PowerPoint</Application>
  <PresentationFormat>On-screen Show (4:3)</PresentationFormat>
  <Paragraphs>411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Courier New</vt:lpstr>
      <vt:lpstr>Gill Sans MT</vt:lpstr>
      <vt:lpstr>Helvetica</vt:lpstr>
      <vt:lpstr>Office Theme</vt:lpstr>
      <vt:lpstr>blank page</vt:lpstr>
      <vt:lpstr>The Hybrid Model: Experiences at Extreme Scale</vt:lpstr>
      <vt:lpstr>The Hybrid Model</vt:lpstr>
      <vt:lpstr>MRNet and GPUs</vt:lpstr>
      <vt:lpstr>Density-based clustering</vt:lpstr>
      <vt:lpstr>Clustering Example (DBSCAN[1])</vt:lpstr>
      <vt:lpstr>MRNet – Multicast / Reduction Network</vt:lpstr>
      <vt:lpstr>Computation in a Tree-Based Overlay Network</vt:lpstr>
      <vt:lpstr>MRNet Hybrid Computation </vt:lpstr>
      <vt:lpstr>Intro to Mr. Scan</vt:lpstr>
      <vt:lpstr>Mr. Scan SC 2013 Performance</vt:lpstr>
      <vt:lpstr>Load Balancing Issue</vt:lpstr>
      <vt:lpstr>Partition Phase</vt:lpstr>
      <vt:lpstr>Distributed Partitioner</vt:lpstr>
      <vt:lpstr>GPU DBSCAN Computation</vt:lpstr>
      <vt:lpstr>The DBSCAN Density Problem</vt:lpstr>
      <vt:lpstr>Dense Box</vt:lpstr>
      <vt:lpstr>Challenges of the Hybrid Model</vt:lpstr>
      <vt:lpstr>Debugging Mr. Scan</vt:lpstr>
      <vt:lpstr>Debugging Mr. Scan</vt:lpstr>
      <vt:lpstr>Load Balancing</vt:lpstr>
      <vt:lpstr>Other components</vt:lpstr>
      <vt:lpstr>Work in progress</vt:lpstr>
      <vt:lpstr>Questions?</vt:lpstr>
      <vt:lpstr>Characteristics of a ideal load balancing framework</vt:lpstr>
      <vt:lpstr>An Idea: Automating Load Balancing</vt:lpstr>
      <vt:lpstr>An Idea: A Load Balancing Service</vt:lpstr>
      <vt:lpstr>An Idea: A Load Balancing Service</vt:lpstr>
    </vt:vector>
  </TitlesOfParts>
  <Company>The University of Wisconsin Computer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samanas;welton</dc:creator>
  <cp:lastModifiedBy>Ben W</cp:lastModifiedBy>
  <cp:revision>424</cp:revision>
  <dcterms:created xsi:type="dcterms:W3CDTF">2010-03-23T14:50:26Z</dcterms:created>
  <dcterms:modified xsi:type="dcterms:W3CDTF">2014-08-04T15:05:00Z</dcterms:modified>
</cp:coreProperties>
</file>