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01" autoAdjust="0"/>
  </p:normalViewPr>
  <p:slideViewPr>
    <p:cSldViewPr snapToGrid="0">
      <p:cViewPr varScale="1">
        <p:scale>
          <a:sx n="85" d="100"/>
          <a:sy n="85" d="100"/>
        </p:scale>
        <p:origin x="-120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5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9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5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1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2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1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2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64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63C0E-71FC-42C6-B499-A11DD20711E7}" type="datetimeFigureOut">
              <a:rPr lang="en-US" smtClean="0"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99C7-2531-432B-804E-AEA2CDDAE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6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5422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Working Group on Methodology for Optimizing Multilevel Parallelism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Fialho</a:t>
            </a:r>
            <a:r>
              <a:rPr lang="en-US" sz="3200" dirty="0" smtClean="0"/>
              <a:t>, </a:t>
            </a:r>
            <a:r>
              <a:rPr lang="en-US" sz="3200" dirty="0" err="1" smtClean="0"/>
              <a:t>Gimenez</a:t>
            </a:r>
            <a:r>
              <a:rPr lang="en-US" sz="3200" dirty="0" smtClean="0"/>
              <a:t>, </a:t>
            </a:r>
            <a:r>
              <a:rPr lang="en-US" sz="3200" dirty="0" err="1" smtClean="0"/>
              <a:t>Tallent</a:t>
            </a:r>
            <a:r>
              <a:rPr lang="en-US" sz="3200" dirty="0" smtClean="0"/>
              <a:t>, </a:t>
            </a:r>
            <a:r>
              <a:rPr lang="en-US" sz="3200" dirty="0" err="1" smtClean="0"/>
              <a:t>Welton</a:t>
            </a:r>
            <a:r>
              <a:rPr lang="en-US" sz="3200" dirty="0" smtClean="0"/>
              <a:t>, Morris, </a:t>
            </a:r>
            <a:r>
              <a:rPr lang="en-US" sz="3200" dirty="0" err="1" smtClean="0"/>
              <a:t>Malony</a:t>
            </a:r>
            <a:r>
              <a:rPr lang="en-US" sz="3200" dirty="0" smtClean="0"/>
              <a:t>, Montoya and Browne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7273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Working Assumptions:</a:t>
            </a:r>
            <a:br>
              <a:rPr lang="en-US" b="1" dirty="0" smtClean="0"/>
            </a:br>
            <a:r>
              <a:rPr lang="en-US" b="1" dirty="0" smtClean="0"/>
              <a:t>“Optimal” Parallelism = Optimum Productivity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3669"/>
          </a:xfrm>
        </p:spPr>
        <p:txBody>
          <a:bodyPr>
            <a:noAutofit/>
          </a:bodyPr>
          <a:lstStyle/>
          <a:p>
            <a:r>
              <a:rPr lang="en-US" sz="2000" dirty="0" smtClean="0"/>
              <a:t>Formulate performance optimization </a:t>
            </a:r>
            <a:r>
              <a:rPr lang="en-US" sz="2000" dirty="0" smtClean="0"/>
              <a:t>problem as find “optimal” parallelism</a:t>
            </a:r>
          </a:p>
          <a:p>
            <a:r>
              <a:rPr lang="en-US" sz="2000" dirty="0"/>
              <a:t>B</a:t>
            </a:r>
            <a:r>
              <a:rPr lang="en-US" sz="2000" dirty="0" smtClean="0"/>
              <a:t>est </a:t>
            </a:r>
            <a:r>
              <a:rPr lang="en-US" sz="2000" dirty="0" smtClean="0"/>
              <a:t>possible balance of the several modes of parallelism:</a:t>
            </a:r>
          </a:p>
          <a:p>
            <a:pPr lvl="1"/>
            <a:r>
              <a:rPr lang="en-US" sz="2000" dirty="0" smtClean="0"/>
              <a:t>Intra-</a:t>
            </a:r>
            <a:r>
              <a:rPr lang="en-US" sz="2000" dirty="0" smtClean="0"/>
              <a:t>core</a:t>
            </a:r>
          </a:p>
          <a:p>
            <a:pPr lvl="1"/>
            <a:r>
              <a:rPr lang="en-US" sz="2000" dirty="0" smtClean="0"/>
              <a:t>Intra-chip</a:t>
            </a:r>
          </a:p>
          <a:p>
            <a:pPr lvl="1"/>
            <a:r>
              <a:rPr lang="en-US" sz="2000" dirty="0" smtClean="0"/>
              <a:t>Intra</a:t>
            </a:r>
            <a:r>
              <a:rPr lang="en-US" sz="2000" dirty="0" smtClean="0"/>
              <a:t>-node</a:t>
            </a:r>
          </a:p>
          <a:p>
            <a:pPr lvl="1"/>
            <a:r>
              <a:rPr lang="en-US" sz="2000" dirty="0" smtClean="0"/>
              <a:t>Inter</a:t>
            </a:r>
            <a:r>
              <a:rPr lang="en-US" sz="2000" dirty="0" smtClean="0"/>
              <a:t>-node</a:t>
            </a:r>
          </a:p>
          <a:p>
            <a:r>
              <a:rPr lang="en-US" sz="2000" dirty="0" smtClean="0"/>
              <a:t>Multiple interacting factors each with many options</a:t>
            </a:r>
          </a:p>
          <a:p>
            <a:pPr lvl="1"/>
            <a:r>
              <a:rPr lang="en-US" sz="2000" dirty="0"/>
              <a:t>Intra-chip memory access</a:t>
            </a:r>
          </a:p>
          <a:p>
            <a:pPr lvl="1"/>
            <a:r>
              <a:rPr lang="en-US" sz="2000" dirty="0"/>
              <a:t>Intra-node memory access</a:t>
            </a:r>
          </a:p>
          <a:p>
            <a:pPr lvl="1"/>
            <a:r>
              <a:rPr lang="en-US" sz="2000" dirty="0" smtClean="0"/>
              <a:t>Concurrency (threading, </a:t>
            </a:r>
            <a:r>
              <a:rPr lang="en-US" sz="2000" dirty="0" err="1" smtClean="0"/>
              <a:t>vectorization</a:t>
            </a:r>
            <a:r>
              <a:rPr lang="en-US" sz="2000" dirty="0" smtClean="0"/>
              <a:t>, acceleration)</a:t>
            </a:r>
            <a:endParaRPr lang="en-US" sz="2000" dirty="0"/>
          </a:p>
          <a:p>
            <a:pPr lvl="1"/>
            <a:r>
              <a:rPr lang="en-US" sz="2000" dirty="0" smtClean="0"/>
              <a:t>Internode </a:t>
            </a:r>
            <a:r>
              <a:rPr lang="en-US" sz="2000" dirty="0" smtClean="0"/>
              <a:t>communication</a:t>
            </a:r>
          </a:p>
          <a:p>
            <a:pPr lvl="1"/>
            <a:r>
              <a:rPr lang="en-US" sz="2000" dirty="0" smtClean="0"/>
              <a:t>Load </a:t>
            </a:r>
            <a:r>
              <a:rPr lang="en-US" sz="2000" dirty="0" smtClean="0"/>
              <a:t>Balance</a:t>
            </a:r>
          </a:p>
          <a:p>
            <a:r>
              <a:rPr lang="en-US" sz="2000" dirty="0" smtClean="0"/>
              <a:t>Optimization with consideration of interactions</a:t>
            </a:r>
          </a:p>
          <a:p>
            <a:endParaRPr lang="en-US" sz="1800" b="1" dirty="0" smtClean="0"/>
          </a:p>
          <a:p>
            <a:pPr marL="0" indent="0">
              <a:buNone/>
            </a:pPr>
            <a:endParaRPr lang="en-US" sz="1800" b="1" dirty="0" smtClean="0"/>
          </a:p>
          <a:p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286632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Current Status of Tools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Separate tools for optimizing each </a:t>
            </a:r>
            <a:r>
              <a:rPr lang="en-US" sz="3200" dirty="0" smtClean="0"/>
              <a:t>factor</a:t>
            </a:r>
          </a:p>
          <a:p>
            <a:r>
              <a:rPr lang="en-US" sz="3200" dirty="0" smtClean="0"/>
              <a:t>Separate tools for optimizing each mode </a:t>
            </a:r>
            <a:r>
              <a:rPr lang="en-US" sz="3200" dirty="0"/>
              <a:t>of parallelism</a:t>
            </a:r>
          </a:p>
          <a:p>
            <a:r>
              <a:rPr lang="en-US" sz="3600" dirty="0" smtClean="0"/>
              <a:t>Several different tools for each factor or mode of parallelism</a:t>
            </a:r>
            <a:r>
              <a:rPr lang="en-US" sz="3600" dirty="0"/>
              <a:t> </a:t>
            </a:r>
            <a:r>
              <a:rPr lang="en-US" sz="3600" dirty="0" smtClean="0"/>
              <a:t>are available</a:t>
            </a:r>
          </a:p>
          <a:p>
            <a:r>
              <a:rPr lang="en-US" sz="3200" dirty="0" smtClean="0"/>
              <a:t>Frameworks for integration of tools and/or creating  “workflows” are available</a:t>
            </a:r>
          </a:p>
          <a:p>
            <a:pPr lvl="1"/>
            <a:r>
              <a:rPr lang="en-US" sz="3200" dirty="0" smtClean="0"/>
              <a:t>How do we determine appropriate and consistent workflows or framework instances from the tools?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5910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/>
              <a:t>Apply a Conceptual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Specify </a:t>
            </a:r>
            <a:r>
              <a:rPr lang="en-US" dirty="0"/>
              <a:t>what is to be optimized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Specify the metrics needed to diagnosis the bottleneck and recommend the optimization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Define the algorithms for diagnosing bottlenecks and recommending optimizations in terms of the metrics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Determine the information needed to evaluate those metrics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Specify how to obtain the information.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Generate a methodology (workflow) from the conceptual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898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Two Cases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Optimize” parallelism of application for given execution environment and input data set with only “local” restructuring</a:t>
            </a:r>
          </a:p>
          <a:p>
            <a:pPr lvl="1"/>
            <a:r>
              <a:rPr lang="en-US" dirty="0" smtClean="0"/>
              <a:t>Only “local” source code changes</a:t>
            </a:r>
          </a:p>
          <a:p>
            <a:pPr lvl="1"/>
            <a:r>
              <a:rPr lang="en-US" dirty="0" smtClean="0"/>
              <a:t>No algorithm changes</a:t>
            </a:r>
          </a:p>
          <a:p>
            <a:r>
              <a:rPr lang="en-US" dirty="0" smtClean="0"/>
              <a:t>Re-structure/re-engineer application to attain “optimal” parallelism on (possible) execution environments</a:t>
            </a:r>
          </a:p>
          <a:p>
            <a:pPr lvl="1"/>
            <a:r>
              <a:rPr lang="en-US" dirty="0" smtClean="0"/>
              <a:t>Componentize code</a:t>
            </a:r>
          </a:p>
          <a:p>
            <a:pPr lvl="1"/>
            <a:r>
              <a:rPr lang="en-US" dirty="0" smtClean="0"/>
              <a:t>Choose different algorithms</a:t>
            </a:r>
          </a:p>
          <a:p>
            <a:pPr lvl="1"/>
            <a:r>
              <a:rPr lang="en-US" dirty="0" smtClean="0"/>
              <a:t>Evaluate different component parts and optimize across “components”</a:t>
            </a:r>
          </a:p>
          <a:p>
            <a:endParaRPr lang="en-US" dirty="0"/>
          </a:p>
          <a:p>
            <a:r>
              <a:rPr lang="en-US" dirty="0" smtClean="0"/>
              <a:t>Workflows are different for each, but certainly overlap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427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Optimization </a:t>
            </a:r>
            <a:r>
              <a:rPr lang="en-US" b="1" dirty="0" smtClean="0"/>
              <a:t>Information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incorporate multiple types of information</a:t>
            </a:r>
          </a:p>
          <a:p>
            <a:r>
              <a:rPr lang="en-US" dirty="0" smtClean="0"/>
              <a:t>“</a:t>
            </a:r>
            <a:r>
              <a:rPr lang="en-US" dirty="0" smtClean="0"/>
              <a:t>Optimize” with only “local” modification</a:t>
            </a:r>
          </a:p>
          <a:p>
            <a:pPr lvl="1"/>
            <a:r>
              <a:rPr lang="en-US" dirty="0" smtClean="0"/>
              <a:t>Source code</a:t>
            </a:r>
          </a:p>
          <a:p>
            <a:pPr lvl="1"/>
            <a:r>
              <a:rPr lang="en-US" dirty="0" smtClean="0"/>
              <a:t>Execution environment</a:t>
            </a:r>
          </a:p>
          <a:p>
            <a:pPr lvl="1"/>
            <a:r>
              <a:rPr lang="en-US" dirty="0" smtClean="0"/>
              <a:t>Runtime behavior</a:t>
            </a:r>
          </a:p>
          <a:p>
            <a:r>
              <a:rPr lang="en-US" dirty="0" smtClean="0"/>
              <a:t>Optimize with restructuring</a:t>
            </a:r>
          </a:p>
          <a:p>
            <a:pPr lvl="1"/>
            <a:r>
              <a:rPr lang="en-US" dirty="0" smtClean="0"/>
              <a:t>Domain</a:t>
            </a:r>
          </a:p>
          <a:p>
            <a:pPr lvl="1"/>
            <a:r>
              <a:rPr lang="en-US" dirty="0" smtClean="0"/>
              <a:t>Algorithm</a:t>
            </a:r>
          </a:p>
          <a:p>
            <a:pPr lvl="1"/>
            <a:r>
              <a:rPr lang="en-US" dirty="0" smtClean="0"/>
              <a:t>Source code/Execution environment/runtime 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505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Conceptual Workflow</a:t>
            </a:r>
            <a:br>
              <a:rPr lang="en-US" b="1" dirty="0" smtClean="0"/>
            </a:br>
            <a:r>
              <a:rPr lang="en-US" b="1" dirty="0" smtClean="0"/>
              <a:t>Local</a:t>
            </a:r>
            <a:r>
              <a:rPr lang="en-US" b="1" dirty="0"/>
              <a:t> </a:t>
            </a:r>
            <a:r>
              <a:rPr lang="en-US" b="1" dirty="0" smtClean="0"/>
              <a:t>(Inside out) Optimization</a:t>
            </a:r>
            <a:r>
              <a:rPr lang="en-US" b="1" dirty="0"/>
              <a:t> </a:t>
            </a:r>
            <a:r>
              <a:rPr lang="en-US" b="1" dirty="0" smtClean="0"/>
              <a:t>Workflow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Assumptions: application structure, execution environment and </a:t>
            </a:r>
            <a:r>
              <a:rPr lang="en-US" dirty="0" err="1" smtClean="0"/>
              <a:t>intial</a:t>
            </a:r>
            <a:r>
              <a:rPr lang="en-US" dirty="0" smtClean="0"/>
              <a:t> conditions/inputs are fixed</a:t>
            </a:r>
          </a:p>
          <a:p>
            <a:pPr marL="514350" indent="-514350">
              <a:buAutoNum type="arabicPeriod"/>
            </a:pPr>
            <a:r>
              <a:rPr lang="en-US" dirty="0" smtClean="0"/>
              <a:t>Insure load balance and choose optimal affinity mappings, etc.</a:t>
            </a:r>
          </a:p>
          <a:p>
            <a:pPr marL="514350" indent="-514350">
              <a:buAutoNum type="arabicPeriod"/>
            </a:pPr>
            <a:r>
              <a:rPr lang="en-US" dirty="0" smtClean="0"/>
              <a:t>Maximize Intra-node efficiency 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Intra-core – Maximize vectorization and core-local memory access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Intra-chip – optimize chip-local memory access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Intra-node – minimize NUMA accesses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Intra-node – Choose optimal number of tasks/threads</a:t>
            </a:r>
          </a:p>
          <a:p>
            <a:pPr marL="514350" indent="-514350">
              <a:buAutoNum type="arabicPeriod"/>
            </a:pPr>
            <a:r>
              <a:rPr lang="en-US" dirty="0" smtClean="0"/>
              <a:t>Minimize internode communication cost</a:t>
            </a:r>
          </a:p>
          <a:p>
            <a:pPr marL="514350" indent="-514350">
              <a:buAutoNum type="arabicPeriod"/>
            </a:pPr>
            <a:r>
              <a:rPr lang="en-US" dirty="0" smtClean="0"/>
              <a:t>If nodes are at “roofline” for computation or memory bandwidth, then optimize internode communication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If nodes are not bottlenecked on either computation or memory bandwidth then reallocate data to minimize the number of nodes used</a:t>
            </a:r>
          </a:p>
          <a:p>
            <a:pPr marL="514350" indent="-514350">
              <a:buAutoNum type="arabicPeriod"/>
            </a:pPr>
            <a:r>
              <a:rPr lang="en-US" dirty="0" smtClean="0"/>
              <a:t>Go to step 2 and repeat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0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Questions for Further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model for restructuring applications to attain “optimal” parallelism?</a:t>
            </a:r>
          </a:p>
          <a:p>
            <a:r>
              <a:rPr lang="en-US" dirty="0"/>
              <a:t>Can we construct “roofline” analytical models for factors such as </a:t>
            </a:r>
            <a:r>
              <a:rPr lang="en-US" dirty="0" err="1"/>
              <a:t>vectorization</a:t>
            </a:r>
            <a:r>
              <a:rPr lang="en-US" dirty="0"/>
              <a:t>, threading </a:t>
            </a:r>
            <a:r>
              <a:rPr lang="en-US"/>
              <a:t>and </a:t>
            </a:r>
            <a:r>
              <a:rPr lang="en-US" smtClean="0"/>
              <a:t>communication?</a:t>
            </a:r>
            <a:endParaRPr lang="en-US" dirty="0"/>
          </a:p>
          <a:p>
            <a:r>
              <a:rPr lang="en-US" dirty="0"/>
              <a:t>How can we combine software restructuring tools with performance optimization tools to get “optimal” restructuring workflow?</a:t>
            </a:r>
          </a:p>
          <a:p>
            <a:r>
              <a:rPr lang="en-US" dirty="0" smtClean="0"/>
              <a:t>Roles </a:t>
            </a:r>
            <a:r>
              <a:rPr lang="en-US" dirty="0" smtClean="0"/>
              <a:t>for offline and online optimization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2647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508</Words>
  <Application>Microsoft Macintosh PowerPoint</Application>
  <PresentationFormat>Custom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Working Group on Methodology for Optimizing Multilevel Parallelism</vt:lpstr>
      <vt:lpstr>Working Assumptions: “Optimal” Parallelism = Optimum Productivity</vt:lpstr>
      <vt:lpstr>Current Status of Tools</vt:lpstr>
      <vt:lpstr>Apply a Conceptual Process</vt:lpstr>
      <vt:lpstr>Two Cases</vt:lpstr>
      <vt:lpstr>Optimization Information Requirements</vt:lpstr>
      <vt:lpstr>Conceptual Workflow Local (Inside out) Optimization Workflow</vt:lpstr>
      <vt:lpstr>Questions for Further 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on Methodology for Optimizing Multilevel Optimization</dc:title>
  <dc:creator>Microsoft account</dc:creator>
  <cp:lastModifiedBy>Allen Malony</cp:lastModifiedBy>
  <cp:revision>25</cp:revision>
  <dcterms:created xsi:type="dcterms:W3CDTF">2015-08-05T18:06:43Z</dcterms:created>
  <dcterms:modified xsi:type="dcterms:W3CDTF">2015-08-06T18:11:01Z</dcterms:modified>
</cp:coreProperties>
</file>